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sldIdLst>
    <p:sldId id="257" r:id="rId2"/>
    <p:sldId id="261" r:id="rId3"/>
    <p:sldId id="262" r:id="rId4"/>
    <p:sldId id="263" r:id="rId5"/>
    <p:sldId id="271" r:id="rId6"/>
    <p:sldId id="270" r:id="rId7"/>
    <p:sldId id="264" r:id="rId8"/>
    <p:sldId id="266" r:id="rId9"/>
    <p:sldId id="265" r:id="rId10"/>
    <p:sldId id="274" r:id="rId11"/>
    <p:sldId id="267" r:id="rId12"/>
    <p:sldId id="276" r:id="rId13"/>
    <p:sldId id="269" r:id="rId14"/>
    <p:sldId id="275" r:id="rId15"/>
    <p:sldId id="273" r:id="rId16"/>
    <p:sldId id="272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8B41"/>
    <a:srgbClr val="428257"/>
    <a:srgbClr val="1E3C2E"/>
    <a:srgbClr val="3333CC"/>
    <a:srgbClr val="000099"/>
    <a:srgbClr val="FF6600"/>
    <a:srgbClr val="CC0000"/>
    <a:srgbClr val="66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40" autoAdjust="0"/>
    <p:restoredTop sz="94660" autoAdjust="0"/>
  </p:normalViewPr>
  <p:slideViewPr>
    <p:cSldViewPr>
      <p:cViewPr varScale="1">
        <p:scale>
          <a:sx n="42" d="100"/>
          <a:sy n="42" d="100"/>
        </p:scale>
        <p:origin x="-129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95600" y="1371600"/>
            <a:ext cx="5867400" cy="2286000"/>
          </a:xfrm>
        </p:spPr>
        <p:txBody>
          <a:bodyPr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5791200" cy="14478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600" b="1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76804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680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680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435DE56-05B8-4872-BBE0-C393EB1C87AA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6808" name="Line 8"/>
          <p:cNvSpPr>
            <a:spLocks noChangeShapeType="1"/>
          </p:cNvSpPr>
          <p:nvPr/>
        </p:nvSpPr>
        <p:spPr bwMode="auto">
          <a:xfrm>
            <a:off x="228600" y="990600"/>
            <a:ext cx="8610600" cy="0"/>
          </a:xfrm>
          <a:prstGeom prst="line">
            <a:avLst/>
          </a:prstGeom>
          <a:noFill/>
          <a:ln w="6667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76834" name="Group 34"/>
          <p:cNvGrpSpPr>
            <a:grpSpLocks/>
          </p:cNvGrpSpPr>
          <p:nvPr/>
        </p:nvGrpSpPr>
        <p:grpSpPr bwMode="auto">
          <a:xfrm>
            <a:off x="228600" y="1447800"/>
            <a:ext cx="2286000" cy="2514600"/>
            <a:chOff x="144" y="912"/>
            <a:chExt cx="1440" cy="1584"/>
          </a:xfrm>
        </p:grpSpPr>
        <p:sp>
          <p:nvSpPr>
            <p:cNvPr id="76810" name="Rectangle 10"/>
            <p:cNvSpPr>
              <a:spLocks noChangeArrowheads="1"/>
            </p:cNvSpPr>
            <p:nvPr/>
          </p:nvSpPr>
          <p:spPr bwMode="auto">
            <a:xfrm>
              <a:off x="960" y="912"/>
              <a:ext cx="52" cy="97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811" name="Rectangle 11"/>
            <p:cNvSpPr>
              <a:spLocks noChangeArrowheads="1"/>
            </p:cNvSpPr>
            <p:nvPr/>
          </p:nvSpPr>
          <p:spPr bwMode="auto">
            <a:xfrm>
              <a:off x="844" y="912"/>
              <a:ext cx="52" cy="861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812" name="Rectangle 12"/>
            <p:cNvSpPr>
              <a:spLocks noChangeArrowheads="1"/>
            </p:cNvSpPr>
            <p:nvPr/>
          </p:nvSpPr>
          <p:spPr bwMode="auto">
            <a:xfrm>
              <a:off x="727" y="912"/>
              <a:ext cx="52" cy="73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813" name="Rectangle 13"/>
            <p:cNvSpPr>
              <a:spLocks noChangeArrowheads="1"/>
            </p:cNvSpPr>
            <p:nvPr/>
          </p:nvSpPr>
          <p:spPr bwMode="auto">
            <a:xfrm>
              <a:off x="610" y="912"/>
              <a:ext cx="52" cy="612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814" name="Rectangle 14"/>
            <p:cNvSpPr>
              <a:spLocks noChangeArrowheads="1"/>
            </p:cNvSpPr>
            <p:nvPr/>
          </p:nvSpPr>
          <p:spPr bwMode="auto">
            <a:xfrm>
              <a:off x="494" y="912"/>
              <a:ext cx="52" cy="49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815" name="Rectangle 15"/>
            <p:cNvSpPr>
              <a:spLocks noChangeArrowheads="1"/>
            </p:cNvSpPr>
            <p:nvPr/>
          </p:nvSpPr>
          <p:spPr bwMode="auto">
            <a:xfrm>
              <a:off x="377" y="912"/>
              <a:ext cx="52" cy="361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816" name="Rectangle 16"/>
            <p:cNvSpPr>
              <a:spLocks noChangeArrowheads="1"/>
            </p:cNvSpPr>
            <p:nvPr/>
          </p:nvSpPr>
          <p:spPr bwMode="auto">
            <a:xfrm>
              <a:off x="260" y="912"/>
              <a:ext cx="52" cy="249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817" name="Rectangle 17"/>
            <p:cNvSpPr>
              <a:spLocks noChangeArrowheads="1"/>
            </p:cNvSpPr>
            <p:nvPr/>
          </p:nvSpPr>
          <p:spPr bwMode="auto">
            <a:xfrm>
              <a:off x="144" y="912"/>
              <a:ext cx="52" cy="125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818" name="Rectangle 18"/>
            <p:cNvSpPr>
              <a:spLocks noChangeArrowheads="1"/>
            </p:cNvSpPr>
            <p:nvPr/>
          </p:nvSpPr>
          <p:spPr bwMode="auto">
            <a:xfrm>
              <a:off x="1077" y="912"/>
              <a:ext cx="49" cy="109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819" name="Rectangle 19"/>
            <p:cNvSpPr>
              <a:spLocks noChangeArrowheads="1"/>
            </p:cNvSpPr>
            <p:nvPr/>
          </p:nvSpPr>
          <p:spPr bwMode="auto">
            <a:xfrm>
              <a:off x="1191" y="912"/>
              <a:ext cx="49" cy="1223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820" name="Rectangle 20"/>
            <p:cNvSpPr>
              <a:spLocks noChangeArrowheads="1"/>
            </p:cNvSpPr>
            <p:nvPr/>
          </p:nvSpPr>
          <p:spPr bwMode="auto">
            <a:xfrm>
              <a:off x="1304" y="912"/>
              <a:ext cx="49" cy="134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821" name="Rectangle 21"/>
            <p:cNvSpPr>
              <a:spLocks noChangeArrowheads="1"/>
            </p:cNvSpPr>
            <p:nvPr/>
          </p:nvSpPr>
          <p:spPr bwMode="auto">
            <a:xfrm>
              <a:off x="1418" y="912"/>
              <a:ext cx="52" cy="146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822" name="Rectangle 22"/>
            <p:cNvSpPr>
              <a:spLocks noChangeArrowheads="1"/>
            </p:cNvSpPr>
            <p:nvPr/>
          </p:nvSpPr>
          <p:spPr bwMode="auto">
            <a:xfrm>
              <a:off x="1535" y="912"/>
              <a:ext cx="49" cy="158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6828" name="Line 28"/>
          <p:cNvSpPr>
            <a:spLocks noChangeShapeType="1"/>
          </p:cNvSpPr>
          <p:nvPr/>
        </p:nvSpPr>
        <p:spPr bwMode="auto">
          <a:xfrm>
            <a:off x="266700" y="6172200"/>
            <a:ext cx="86106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strips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3D5BEBB-0349-487C-91F9-DE2CD67CAF4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 spd="med">
    <p:strips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4CA8FE7-03F8-4DF8-9BCF-59FC018CCA2F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 spd="med">
    <p:strips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676400" y="19812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57800" y="19812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6BE4183-4CBD-4E22-BDA6-D641B79EB4B4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 spd="med">
    <p:strips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14591AA-824F-41C0-A7AF-5DBC4A11B7C0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 spd="med">
    <p:strips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F7E2883-CC52-47CC-810E-54D6F7AD2644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 spd="med">
    <p:strips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053AFC6-2FA5-4FC2-BA12-AC30CB6E97AB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 spd="med">
    <p:strips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8C71626-364F-4DCE-AAB5-9D576E122E21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 spd="med">
    <p:strips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C6C47D9-B27D-4548-BCAA-8C216221116B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 spd="med">
    <p:strips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4B48BD-800E-4AA5-AB8F-8F81C4E1706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 spd="med">
    <p:strips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34200" y="457200"/>
            <a:ext cx="17526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676400" y="457200"/>
            <a:ext cx="51054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8DC888C-3961-45CB-BA21-3DC695FAB61C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 spd="med">
    <p:strips dir="r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457200"/>
            <a:ext cx="70104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676400" y="1981200"/>
            <a:ext cx="3429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57800" y="1981200"/>
            <a:ext cx="3429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DF94BA20-5B4B-44FF-AE7A-E23D7F22354D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 spd="med">
    <p:strips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457200"/>
            <a:ext cx="7010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76400" y="1981200"/>
            <a:ext cx="7010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C81FF83-D37A-4056-8009-1452B7161ED5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5783" name="Line 7"/>
          <p:cNvSpPr>
            <a:spLocks noChangeShapeType="1"/>
          </p:cNvSpPr>
          <p:nvPr/>
        </p:nvSpPr>
        <p:spPr bwMode="auto">
          <a:xfrm>
            <a:off x="266700" y="6172200"/>
            <a:ext cx="86106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5784" name="Line 8"/>
          <p:cNvSpPr>
            <a:spLocks noChangeShapeType="1"/>
          </p:cNvSpPr>
          <p:nvPr/>
        </p:nvSpPr>
        <p:spPr bwMode="auto">
          <a:xfrm>
            <a:off x="228600" y="304800"/>
            <a:ext cx="8610600" cy="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75806" name="Group 30"/>
          <p:cNvGrpSpPr>
            <a:grpSpLocks/>
          </p:cNvGrpSpPr>
          <p:nvPr/>
        </p:nvGrpSpPr>
        <p:grpSpPr bwMode="auto">
          <a:xfrm>
            <a:off x="228600" y="457200"/>
            <a:ext cx="1246188" cy="1371600"/>
            <a:chOff x="144" y="288"/>
            <a:chExt cx="785" cy="864"/>
          </a:xfrm>
        </p:grpSpPr>
        <p:sp>
          <p:nvSpPr>
            <p:cNvPr id="75786" name="Rectangle 10"/>
            <p:cNvSpPr>
              <a:spLocks noChangeArrowheads="1"/>
            </p:cNvSpPr>
            <p:nvPr/>
          </p:nvSpPr>
          <p:spPr bwMode="auto">
            <a:xfrm>
              <a:off x="589" y="288"/>
              <a:ext cx="28" cy="534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5787" name="Rectangle 11"/>
            <p:cNvSpPr>
              <a:spLocks noChangeArrowheads="1"/>
            </p:cNvSpPr>
            <p:nvPr/>
          </p:nvSpPr>
          <p:spPr bwMode="auto">
            <a:xfrm>
              <a:off x="526" y="288"/>
              <a:ext cx="28" cy="47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5788" name="Rectangle 12"/>
            <p:cNvSpPr>
              <a:spLocks noChangeArrowheads="1"/>
            </p:cNvSpPr>
            <p:nvPr/>
          </p:nvSpPr>
          <p:spPr bwMode="auto">
            <a:xfrm>
              <a:off x="462" y="288"/>
              <a:ext cx="28" cy="401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5789" name="Rectangle 13"/>
            <p:cNvSpPr>
              <a:spLocks noChangeArrowheads="1"/>
            </p:cNvSpPr>
            <p:nvPr/>
          </p:nvSpPr>
          <p:spPr bwMode="auto">
            <a:xfrm>
              <a:off x="398" y="288"/>
              <a:ext cx="28" cy="33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5790" name="Rectangle 14"/>
            <p:cNvSpPr>
              <a:spLocks noChangeArrowheads="1"/>
            </p:cNvSpPr>
            <p:nvPr/>
          </p:nvSpPr>
          <p:spPr bwMode="auto">
            <a:xfrm>
              <a:off x="335" y="288"/>
              <a:ext cx="28" cy="269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5791" name="Rectangle 15"/>
            <p:cNvSpPr>
              <a:spLocks noChangeArrowheads="1"/>
            </p:cNvSpPr>
            <p:nvPr/>
          </p:nvSpPr>
          <p:spPr bwMode="auto">
            <a:xfrm>
              <a:off x="271" y="288"/>
              <a:ext cx="28" cy="19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5792" name="Rectangle 16"/>
            <p:cNvSpPr>
              <a:spLocks noChangeArrowheads="1"/>
            </p:cNvSpPr>
            <p:nvPr/>
          </p:nvSpPr>
          <p:spPr bwMode="auto">
            <a:xfrm>
              <a:off x="207" y="288"/>
              <a:ext cx="29" cy="13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5793" name="Rectangle 17"/>
            <p:cNvSpPr>
              <a:spLocks noChangeArrowheads="1"/>
            </p:cNvSpPr>
            <p:nvPr/>
          </p:nvSpPr>
          <p:spPr bwMode="auto">
            <a:xfrm>
              <a:off x="144" y="288"/>
              <a:ext cx="28" cy="68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5794" name="Rectangle 18"/>
            <p:cNvSpPr>
              <a:spLocks noChangeArrowheads="1"/>
            </p:cNvSpPr>
            <p:nvPr/>
          </p:nvSpPr>
          <p:spPr bwMode="auto">
            <a:xfrm>
              <a:off x="653" y="288"/>
              <a:ext cx="26" cy="59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5795" name="Rectangle 19"/>
            <p:cNvSpPr>
              <a:spLocks noChangeArrowheads="1"/>
            </p:cNvSpPr>
            <p:nvPr/>
          </p:nvSpPr>
          <p:spPr bwMode="auto">
            <a:xfrm>
              <a:off x="715" y="288"/>
              <a:ext cx="26" cy="66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5796" name="Rectangle 20"/>
            <p:cNvSpPr>
              <a:spLocks noChangeArrowheads="1"/>
            </p:cNvSpPr>
            <p:nvPr/>
          </p:nvSpPr>
          <p:spPr bwMode="auto">
            <a:xfrm>
              <a:off x="776" y="288"/>
              <a:ext cx="27" cy="73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5797" name="Rectangle 21"/>
            <p:cNvSpPr>
              <a:spLocks noChangeArrowheads="1"/>
            </p:cNvSpPr>
            <p:nvPr/>
          </p:nvSpPr>
          <p:spPr bwMode="auto">
            <a:xfrm>
              <a:off x="839" y="288"/>
              <a:ext cx="28" cy="800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5798" name="Rectangle 22"/>
            <p:cNvSpPr>
              <a:spLocks noChangeArrowheads="1"/>
            </p:cNvSpPr>
            <p:nvPr/>
          </p:nvSpPr>
          <p:spPr bwMode="auto">
            <a:xfrm>
              <a:off x="902" y="288"/>
              <a:ext cx="27" cy="86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5799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ransition spd="med">
    <p:strips dir="ru"/>
  </p:transition>
  <p:txStyles>
    <p:titleStyle>
      <a:lvl1pPr algn="l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" pitchFamily="2" charset="2"/>
        <a:buChar char="o"/>
        <a:defRPr sz="28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500">
          <a:solidFill>
            <a:schemeClr val="tx2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p"/>
        <a:defRPr sz="2200">
          <a:solidFill>
            <a:schemeClr val="tx2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2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5" name="Rectangle 7"/>
          <p:cNvSpPr>
            <a:spLocks noChangeArrowheads="1"/>
          </p:cNvSpPr>
          <p:nvPr/>
        </p:nvSpPr>
        <p:spPr bwMode="auto">
          <a:xfrm>
            <a:off x="1787525" y="160338"/>
            <a:ext cx="5881688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sz="6000" b="1">
                <a:solidFill>
                  <a:srgbClr val="3333CC"/>
                </a:solidFill>
                <a:latin typeface="Monotype Corsiva" pitchFamily="66" charset="0"/>
              </a:rPr>
              <a:t> Путешествие</a:t>
            </a:r>
          </a:p>
          <a:p>
            <a:pPr algn="ctr"/>
            <a:r>
              <a:rPr lang="ru-RU" sz="6000" b="1">
                <a:solidFill>
                  <a:srgbClr val="3333CC"/>
                </a:solidFill>
                <a:latin typeface="Monotype Corsiva" pitchFamily="66" charset="0"/>
              </a:rPr>
              <a:t>к  </a:t>
            </a:r>
            <a:r>
              <a:rPr lang="ru-RU" sz="6000" b="1">
                <a:solidFill>
                  <a:srgbClr val="660066"/>
                </a:solidFill>
                <a:latin typeface="Monotype Corsiva" pitchFamily="66" charset="0"/>
              </a:rPr>
              <a:t>Планете Знаний.</a:t>
            </a:r>
            <a:r>
              <a:rPr lang="ru-RU"/>
              <a:t> </a:t>
            </a:r>
          </a:p>
        </p:txBody>
      </p:sp>
      <p:sp>
        <p:nvSpPr>
          <p:cNvPr id="109576" name="Rectangle 8"/>
          <p:cNvSpPr>
            <a:spLocks noChangeArrowheads="1"/>
          </p:cNvSpPr>
          <p:nvPr/>
        </p:nvSpPr>
        <p:spPr bwMode="auto">
          <a:xfrm>
            <a:off x="323850" y="5516563"/>
            <a:ext cx="8820150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4833938" algn="l"/>
                <a:tab pos="5578475" algn="l"/>
              </a:tabLst>
            </a:pPr>
            <a:r>
              <a:rPr lang="ru-RU" sz="2800">
                <a:solidFill>
                  <a:srgbClr val="000099"/>
                </a:solidFill>
              </a:rPr>
              <a:t>Тема:</a:t>
            </a:r>
            <a:r>
              <a:rPr lang="ru-RU" sz="3200" b="1">
                <a:solidFill>
                  <a:srgbClr val="000099"/>
                </a:solidFill>
              </a:rPr>
              <a:t> </a:t>
            </a:r>
          </a:p>
          <a:p>
            <a:pPr algn="ctr">
              <a:tabLst>
                <a:tab pos="4833938" algn="l"/>
                <a:tab pos="5578475" algn="l"/>
              </a:tabLst>
            </a:pPr>
            <a:r>
              <a:rPr lang="ru-RU" sz="3200" b="1">
                <a:solidFill>
                  <a:srgbClr val="000099"/>
                </a:solidFill>
              </a:rPr>
              <a:t>«Ознакомление с действием вычитания»</a:t>
            </a:r>
            <a:r>
              <a:rPr lang="ru-RU" sz="3200" b="1">
                <a:solidFill>
                  <a:schemeClr val="folHlink"/>
                </a:solidFill>
              </a:rPr>
              <a:t>	</a:t>
            </a:r>
          </a:p>
        </p:txBody>
      </p:sp>
      <p:pic>
        <p:nvPicPr>
          <p:cNvPr id="109579" name="Picture 1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63713" y="1776413"/>
            <a:ext cx="5761037" cy="416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9580" name="Oval 12"/>
          <p:cNvSpPr>
            <a:spLocks noChangeArrowheads="1"/>
          </p:cNvSpPr>
          <p:nvPr/>
        </p:nvSpPr>
        <p:spPr bwMode="auto">
          <a:xfrm>
            <a:off x="7451725" y="2997200"/>
            <a:ext cx="914400" cy="914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71" name="Picture 7" descr="191bef338787">
            <a:hlinkClick r:id="" action="ppaction://noaction">
              <a:snd r:embed="rId2" name="chimes.wav" builtIn="1"/>
            </a:hlinkClick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757238" y="2060575"/>
            <a:ext cx="5040313" cy="4502150"/>
          </a:xfrm>
          <a:prstGeom prst="rect">
            <a:avLst/>
          </a:prstGeom>
          <a:noFill/>
        </p:spPr>
      </p:pic>
      <p:sp>
        <p:nvSpPr>
          <p:cNvPr id="113672" name="Rectangle 8"/>
          <p:cNvSpPr>
            <a:spLocks noChangeArrowheads="1"/>
          </p:cNvSpPr>
          <p:nvPr/>
        </p:nvSpPr>
        <p:spPr bwMode="auto">
          <a:xfrm>
            <a:off x="3779838" y="3933825"/>
            <a:ext cx="457200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CC0000"/>
                </a:solidFill>
              </a:rPr>
              <a:t>Прозвенел и смолк звонок,     </a:t>
            </a:r>
          </a:p>
          <a:p>
            <a:pPr algn="ctr"/>
            <a:r>
              <a:rPr lang="ru-RU" sz="3200" b="1">
                <a:solidFill>
                  <a:srgbClr val="CC0000"/>
                </a:solidFill>
              </a:rPr>
              <a:t>Он позвал нас на урок!</a:t>
            </a:r>
          </a:p>
        </p:txBody>
      </p:sp>
      <p:pic>
        <p:nvPicPr>
          <p:cNvPr id="113674" name="Picture 10" descr="4bdbaaf79546">
            <a:hlinkClick r:id="" action="ppaction://noaction">
              <a:snd r:embed="rId2" name="chimes.wav" builtIn="1"/>
            </a:hlinkClick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197868">
            <a:off x="4830763" y="179388"/>
            <a:ext cx="3910012" cy="391001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6" name="Picture 4" descr="088fb123627a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147888"/>
            <a:ext cx="4356100" cy="3919537"/>
          </a:xfrm>
          <a:prstGeom prst="rect">
            <a:avLst/>
          </a:prstGeom>
          <a:noFill/>
        </p:spPr>
      </p:pic>
      <p:sp>
        <p:nvSpPr>
          <p:cNvPr id="115718" name="AutoShape 6"/>
          <p:cNvSpPr>
            <a:spLocks noChangeArrowheads="1"/>
          </p:cNvSpPr>
          <p:nvPr/>
        </p:nvSpPr>
        <p:spPr bwMode="auto">
          <a:xfrm>
            <a:off x="6443663" y="908050"/>
            <a:ext cx="1368425" cy="144145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5719" name="Rectangle 7"/>
          <p:cNvSpPr>
            <a:spLocks noChangeArrowheads="1"/>
          </p:cNvSpPr>
          <p:nvPr/>
        </p:nvSpPr>
        <p:spPr bwMode="auto">
          <a:xfrm>
            <a:off x="6443663" y="2349500"/>
            <a:ext cx="1368425" cy="21590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5720" name="AutoShape 8"/>
          <p:cNvSpPr>
            <a:spLocks noChangeArrowheads="1"/>
          </p:cNvSpPr>
          <p:nvPr/>
        </p:nvSpPr>
        <p:spPr bwMode="auto">
          <a:xfrm rot="10800000">
            <a:off x="5724525" y="4508500"/>
            <a:ext cx="2808288" cy="1152525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15721" name="Oval 9"/>
          <p:cNvSpPr>
            <a:spLocks noChangeArrowheads="1"/>
          </p:cNvSpPr>
          <p:nvPr/>
        </p:nvSpPr>
        <p:spPr bwMode="auto">
          <a:xfrm>
            <a:off x="6659563" y="2997200"/>
            <a:ext cx="914400" cy="9144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5723" name="Text Box 11"/>
          <p:cNvSpPr txBox="1">
            <a:spLocks noChangeArrowheads="1"/>
          </p:cNvSpPr>
          <p:nvPr/>
        </p:nvSpPr>
        <p:spPr bwMode="auto">
          <a:xfrm>
            <a:off x="5364163" y="4930775"/>
            <a:ext cx="54451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CC0000"/>
                </a:solidFill>
              </a:rPr>
              <a:t>1</a:t>
            </a:r>
            <a:r>
              <a:rPr lang="ru-RU" sz="5400" b="1"/>
              <a:t>.</a:t>
            </a:r>
          </a:p>
        </p:txBody>
      </p:sp>
      <p:sp>
        <p:nvSpPr>
          <p:cNvPr id="115725" name="Text Box 13"/>
          <p:cNvSpPr txBox="1">
            <a:spLocks noChangeArrowheads="1"/>
          </p:cNvSpPr>
          <p:nvPr/>
        </p:nvSpPr>
        <p:spPr bwMode="auto">
          <a:xfrm>
            <a:off x="6084888" y="1619250"/>
            <a:ext cx="54451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CC0000"/>
                </a:solidFill>
              </a:rPr>
              <a:t>3</a:t>
            </a:r>
            <a:r>
              <a:rPr lang="ru-RU" sz="5400" b="1"/>
              <a:t>.</a:t>
            </a:r>
          </a:p>
        </p:txBody>
      </p:sp>
      <p:sp>
        <p:nvSpPr>
          <p:cNvPr id="115726" name="Text Box 14"/>
          <p:cNvSpPr txBox="1">
            <a:spLocks noChangeArrowheads="1"/>
          </p:cNvSpPr>
          <p:nvPr/>
        </p:nvSpPr>
        <p:spPr bwMode="auto">
          <a:xfrm>
            <a:off x="5940425" y="3851275"/>
            <a:ext cx="6286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CC0000"/>
                </a:solidFill>
              </a:rPr>
              <a:t>2 </a:t>
            </a:r>
            <a:r>
              <a:rPr lang="ru-RU" sz="5400" b="1"/>
              <a:t>.</a:t>
            </a:r>
          </a:p>
        </p:txBody>
      </p:sp>
      <p:sp>
        <p:nvSpPr>
          <p:cNvPr id="115727" name="Text Box 15"/>
          <p:cNvSpPr txBox="1">
            <a:spLocks noChangeArrowheads="1"/>
          </p:cNvSpPr>
          <p:nvPr/>
        </p:nvSpPr>
        <p:spPr bwMode="auto">
          <a:xfrm>
            <a:off x="6732588" y="260350"/>
            <a:ext cx="54451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CC0000"/>
                </a:solidFill>
              </a:rPr>
              <a:t>4</a:t>
            </a:r>
            <a:r>
              <a:rPr lang="ru-RU" sz="5400" b="1"/>
              <a:t>.</a:t>
            </a:r>
          </a:p>
        </p:txBody>
      </p:sp>
      <p:sp>
        <p:nvSpPr>
          <p:cNvPr id="115728" name="Text Box 16"/>
          <p:cNvSpPr txBox="1">
            <a:spLocks noChangeArrowheads="1"/>
          </p:cNvSpPr>
          <p:nvPr/>
        </p:nvSpPr>
        <p:spPr bwMode="auto">
          <a:xfrm>
            <a:off x="8388350" y="4941888"/>
            <a:ext cx="54451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5400" b="1"/>
              <a:t>.</a:t>
            </a:r>
            <a:r>
              <a:rPr lang="ru-RU" sz="2400" b="1">
                <a:solidFill>
                  <a:srgbClr val="CC0000"/>
                </a:solidFill>
              </a:rPr>
              <a:t>7</a:t>
            </a:r>
          </a:p>
        </p:txBody>
      </p:sp>
      <p:sp>
        <p:nvSpPr>
          <p:cNvPr id="115729" name="Text Box 17"/>
          <p:cNvSpPr txBox="1">
            <a:spLocks noChangeArrowheads="1"/>
          </p:cNvSpPr>
          <p:nvPr/>
        </p:nvSpPr>
        <p:spPr bwMode="auto">
          <a:xfrm>
            <a:off x="7667625" y="3860800"/>
            <a:ext cx="54451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5400" b="1"/>
              <a:t>.</a:t>
            </a:r>
            <a:r>
              <a:rPr lang="ru-RU" sz="2400" b="1">
                <a:solidFill>
                  <a:srgbClr val="CC0000"/>
                </a:solidFill>
              </a:rPr>
              <a:t>6</a:t>
            </a:r>
          </a:p>
        </p:txBody>
      </p:sp>
      <p:sp>
        <p:nvSpPr>
          <p:cNvPr id="115730" name="Text Box 18"/>
          <p:cNvSpPr txBox="1">
            <a:spLocks noChangeArrowheads="1"/>
          </p:cNvSpPr>
          <p:nvPr/>
        </p:nvSpPr>
        <p:spPr bwMode="auto">
          <a:xfrm>
            <a:off x="7667625" y="1628775"/>
            <a:ext cx="54451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5400" b="1"/>
              <a:t>.</a:t>
            </a:r>
            <a:r>
              <a:rPr lang="ru-RU" sz="2400" b="1">
                <a:solidFill>
                  <a:srgbClr val="CC0000"/>
                </a:solidFill>
              </a:rPr>
              <a:t>5</a:t>
            </a:r>
          </a:p>
        </p:txBody>
      </p:sp>
    </p:spTree>
  </p:cSld>
  <p:clrMapOvr>
    <a:masterClrMapping/>
  </p:clrMapOvr>
  <p:transition spd="med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5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8" grpId="0" animBg="1"/>
      <p:bldP spid="115719" grpId="0" animBg="1"/>
      <p:bldP spid="115720" grpId="0" animBg="1"/>
      <p:bldP spid="1157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>
                <a:solidFill>
                  <a:srgbClr val="3333CC"/>
                </a:solidFill>
              </a:rPr>
              <a:t>Построй ракету.</a:t>
            </a:r>
          </a:p>
        </p:txBody>
      </p:sp>
      <p:pic>
        <p:nvPicPr>
          <p:cNvPr id="116740" name="Picture 4" descr="2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3644900"/>
            <a:ext cx="1808162" cy="2255838"/>
          </a:xfrm>
          <a:prstGeom prst="rect">
            <a:avLst/>
          </a:prstGeom>
          <a:noFill/>
        </p:spPr>
      </p:pic>
      <p:sp>
        <p:nvSpPr>
          <p:cNvPr id="116745" name="AutoShape 9"/>
          <p:cNvSpPr>
            <a:spLocks noChangeArrowheads="1"/>
          </p:cNvSpPr>
          <p:nvPr/>
        </p:nvSpPr>
        <p:spPr bwMode="auto">
          <a:xfrm>
            <a:off x="3779838" y="2349500"/>
            <a:ext cx="1273175" cy="12954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6746" name="AutoShape 10"/>
          <p:cNvSpPr>
            <a:spLocks noChangeArrowheads="1"/>
          </p:cNvSpPr>
          <p:nvPr/>
        </p:nvSpPr>
        <p:spPr bwMode="auto">
          <a:xfrm>
            <a:off x="4787900" y="4508500"/>
            <a:ext cx="914400" cy="1274763"/>
          </a:xfrm>
          <a:prstGeom prst="rtTriangle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6747" name="Rectangle 11"/>
          <p:cNvSpPr>
            <a:spLocks noChangeArrowheads="1"/>
          </p:cNvSpPr>
          <p:nvPr/>
        </p:nvSpPr>
        <p:spPr bwMode="auto">
          <a:xfrm>
            <a:off x="6156325" y="2781300"/>
            <a:ext cx="1274763" cy="647700"/>
          </a:xfrm>
          <a:prstGeom prst="rect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6748" name="Oval 12"/>
          <p:cNvSpPr>
            <a:spLocks noChangeArrowheads="1"/>
          </p:cNvSpPr>
          <p:nvPr/>
        </p:nvSpPr>
        <p:spPr bwMode="auto">
          <a:xfrm>
            <a:off x="3276600" y="4292600"/>
            <a:ext cx="914400" cy="9144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6749" name="Rectangle 13"/>
          <p:cNvSpPr>
            <a:spLocks noChangeArrowheads="1"/>
          </p:cNvSpPr>
          <p:nvPr/>
        </p:nvSpPr>
        <p:spPr bwMode="auto">
          <a:xfrm>
            <a:off x="6516688" y="4292600"/>
            <a:ext cx="1274762" cy="17287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6751" name="AutoShape 15"/>
          <p:cNvSpPr>
            <a:spLocks noChangeArrowheads="1"/>
          </p:cNvSpPr>
          <p:nvPr/>
        </p:nvSpPr>
        <p:spPr bwMode="auto">
          <a:xfrm>
            <a:off x="5364163" y="3573463"/>
            <a:ext cx="914400" cy="1274762"/>
          </a:xfrm>
          <a:prstGeom prst="rtTriangle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16752" name="Picture 1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60350"/>
            <a:ext cx="2838450" cy="288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>
                <a:solidFill>
                  <a:srgbClr val="3333CC"/>
                </a:solidFill>
              </a:rPr>
              <a:t>Построй ракету.</a:t>
            </a:r>
          </a:p>
        </p:txBody>
      </p:sp>
      <p:pic>
        <p:nvPicPr>
          <p:cNvPr id="130051" name="Picture 3" descr="2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3789363"/>
            <a:ext cx="1806575" cy="2254250"/>
          </a:xfrm>
          <a:prstGeom prst="rect">
            <a:avLst/>
          </a:prstGeom>
          <a:noFill/>
        </p:spPr>
      </p:pic>
      <p:sp>
        <p:nvSpPr>
          <p:cNvPr id="130052" name="AutoShape 4"/>
          <p:cNvSpPr>
            <a:spLocks noChangeArrowheads="1"/>
          </p:cNvSpPr>
          <p:nvPr/>
        </p:nvSpPr>
        <p:spPr bwMode="auto">
          <a:xfrm>
            <a:off x="4211638" y="1628775"/>
            <a:ext cx="1273175" cy="12954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0053" name="AutoShape 5"/>
          <p:cNvSpPr>
            <a:spLocks noChangeArrowheads="1"/>
          </p:cNvSpPr>
          <p:nvPr/>
        </p:nvSpPr>
        <p:spPr bwMode="auto">
          <a:xfrm rot="16200000">
            <a:off x="2986881" y="4293394"/>
            <a:ext cx="1347788" cy="914400"/>
          </a:xfrm>
          <a:prstGeom prst="rtTriangle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0054" name="Rectangle 6"/>
          <p:cNvSpPr>
            <a:spLocks noChangeArrowheads="1"/>
          </p:cNvSpPr>
          <p:nvPr/>
        </p:nvSpPr>
        <p:spPr bwMode="auto">
          <a:xfrm>
            <a:off x="4211638" y="4797425"/>
            <a:ext cx="1274762" cy="647700"/>
          </a:xfrm>
          <a:prstGeom prst="rect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0056" name="Rectangle 8"/>
          <p:cNvSpPr>
            <a:spLocks noChangeArrowheads="1"/>
          </p:cNvSpPr>
          <p:nvPr/>
        </p:nvSpPr>
        <p:spPr bwMode="auto">
          <a:xfrm>
            <a:off x="4211638" y="2997200"/>
            <a:ext cx="1274762" cy="17287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0057" name="AutoShape 9"/>
          <p:cNvSpPr>
            <a:spLocks noChangeArrowheads="1"/>
          </p:cNvSpPr>
          <p:nvPr/>
        </p:nvSpPr>
        <p:spPr bwMode="auto">
          <a:xfrm>
            <a:off x="5580063" y="4076700"/>
            <a:ext cx="863600" cy="1347788"/>
          </a:xfrm>
          <a:prstGeom prst="rtTriangle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0058" name="Oval 10"/>
          <p:cNvSpPr>
            <a:spLocks noChangeArrowheads="1"/>
          </p:cNvSpPr>
          <p:nvPr/>
        </p:nvSpPr>
        <p:spPr bwMode="auto">
          <a:xfrm>
            <a:off x="4427538" y="3357563"/>
            <a:ext cx="914400" cy="9144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3333CC"/>
                </a:solidFill>
              </a:rPr>
              <a:t>Физминутка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43213" y="2349500"/>
            <a:ext cx="6562725" cy="4114800"/>
          </a:xfrm>
        </p:spPr>
        <p:txBody>
          <a:bodyPr/>
          <a:lstStyle/>
          <a:p>
            <a:r>
              <a:rPr lang="ru-RU" sz="2400"/>
              <a:t>В небе плавает луна,</a:t>
            </a:r>
          </a:p>
          <a:p>
            <a:r>
              <a:rPr lang="ru-RU" sz="2400"/>
              <a:t>В облака зашла она.</a:t>
            </a:r>
          </a:p>
          <a:p>
            <a:r>
              <a:rPr lang="ru-RU" sz="2400"/>
              <a:t>Раз, два, три, четыре, пять,</a:t>
            </a:r>
          </a:p>
          <a:p>
            <a:r>
              <a:rPr lang="ru-RU" sz="2400"/>
              <a:t>Мы должны луну достать.</a:t>
            </a:r>
          </a:p>
          <a:p>
            <a:r>
              <a:rPr lang="ru-RU" sz="2400"/>
              <a:t>Шесть, семь, восемь, девять, десять</a:t>
            </a:r>
          </a:p>
          <a:p>
            <a:r>
              <a:rPr lang="ru-RU" sz="2400"/>
              <a:t>И на место перевесить.</a:t>
            </a:r>
          </a:p>
          <a:p>
            <a:r>
              <a:rPr lang="ru-RU" sz="2400"/>
              <a:t>Десять, девять, восемь, семь-</a:t>
            </a:r>
          </a:p>
          <a:p>
            <a:r>
              <a:rPr lang="ru-RU" sz="2400"/>
              <a:t>Чтоб луна светила всем!</a:t>
            </a:r>
          </a:p>
        </p:txBody>
      </p:sp>
      <p:pic>
        <p:nvPicPr>
          <p:cNvPr id="128004" name="Picture 4" descr="73b827a4618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6000"/>
          </a:blip>
          <a:srcRect/>
          <a:stretch>
            <a:fillRect/>
          </a:stretch>
        </p:blipFill>
        <p:spPr bwMode="auto">
          <a:xfrm>
            <a:off x="0" y="4535488"/>
            <a:ext cx="2916238" cy="2355850"/>
          </a:xfrm>
          <a:prstGeom prst="rect">
            <a:avLst/>
          </a:prstGeom>
          <a:noFill/>
        </p:spPr>
      </p:pic>
      <p:pic>
        <p:nvPicPr>
          <p:cNvPr id="128005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5324"/>
          <a:stretch>
            <a:fillRect/>
          </a:stretch>
        </p:blipFill>
        <p:spPr bwMode="auto">
          <a:xfrm>
            <a:off x="5580063" y="260350"/>
            <a:ext cx="3563937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260350"/>
            <a:ext cx="7010400" cy="1295400"/>
          </a:xfrm>
        </p:spPr>
        <p:txBody>
          <a:bodyPr/>
          <a:lstStyle/>
          <a:p>
            <a:r>
              <a:rPr lang="ru-RU"/>
              <a:t>          </a:t>
            </a:r>
            <a:r>
              <a:rPr lang="ru-RU" sz="6000"/>
              <a:t>+   </a:t>
            </a:r>
            <a:r>
              <a:rPr lang="en-US" sz="6000"/>
              <a:t>&gt;    =   -    &lt;</a:t>
            </a:r>
            <a:endParaRPr lang="ru-RU" sz="6000"/>
          </a:p>
        </p:txBody>
      </p:sp>
      <p:pic>
        <p:nvPicPr>
          <p:cNvPr id="117764" name="Picture 4" descr="гена1"/>
          <p:cNvPicPr>
            <a:picLocks noChangeAspect="1" noChangeArrowheads="1"/>
          </p:cNvPicPr>
          <p:nvPr/>
        </p:nvPicPr>
        <p:blipFill>
          <a:blip r:embed="rId2">
            <a:lum bright="-6000" contrast="6000"/>
          </a:blip>
          <a:srcRect/>
          <a:stretch>
            <a:fillRect/>
          </a:stretch>
        </p:blipFill>
        <p:spPr bwMode="auto">
          <a:xfrm>
            <a:off x="0" y="692150"/>
            <a:ext cx="4202113" cy="5399088"/>
          </a:xfrm>
          <a:prstGeom prst="rect">
            <a:avLst/>
          </a:prstGeom>
          <a:noFill/>
        </p:spPr>
      </p:pic>
      <p:sp>
        <p:nvSpPr>
          <p:cNvPr id="117765" name="Oval 5"/>
          <p:cNvSpPr>
            <a:spLocks noChangeArrowheads="1"/>
          </p:cNvSpPr>
          <p:nvPr/>
        </p:nvSpPr>
        <p:spPr bwMode="auto">
          <a:xfrm>
            <a:off x="3132138" y="4149725"/>
            <a:ext cx="1079500" cy="914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7766" name="Text Box 6"/>
          <p:cNvSpPr txBox="1">
            <a:spLocks noChangeArrowheads="1"/>
          </p:cNvSpPr>
          <p:nvPr/>
        </p:nvSpPr>
        <p:spPr bwMode="auto">
          <a:xfrm>
            <a:off x="3492500" y="1412875"/>
            <a:ext cx="1476375" cy="466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6000"/>
              <a:t>4+2</a:t>
            </a:r>
          </a:p>
          <a:p>
            <a:r>
              <a:rPr lang="en-US" sz="6000"/>
              <a:t>5&gt;1</a:t>
            </a:r>
          </a:p>
          <a:p>
            <a:r>
              <a:rPr lang="en-US" sz="6000"/>
              <a:t>3=3</a:t>
            </a:r>
          </a:p>
          <a:p>
            <a:r>
              <a:rPr lang="en-US" sz="6000"/>
              <a:t>2&lt;6</a:t>
            </a:r>
          </a:p>
          <a:p>
            <a:r>
              <a:rPr lang="ru-RU" sz="6000"/>
              <a:t>5</a:t>
            </a:r>
            <a:r>
              <a:rPr lang="en-US" sz="6000"/>
              <a:t>-</a:t>
            </a:r>
            <a:r>
              <a:rPr lang="ru-RU" sz="6000"/>
              <a:t>2</a:t>
            </a:r>
          </a:p>
        </p:txBody>
      </p:sp>
      <p:sp>
        <p:nvSpPr>
          <p:cNvPr id="117767" name="Text Box 7"/>
          <p:cNvSpPr txBox="1">
            <a:spLocks noChangeArrowheads="1"/>
          </p:cNvSpPr>
          <p:nvPr/>
        </p:nvSpPr>
        <p:spPr bwMode="auto">
          <a:xfrm>
            <a:off x="4908550" y="1628775"/>
            <a:ext cx="4235450" cy="365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5400" u="sng">
                <a:solidFill>
                  <a:srgbClr val="3333CC"/>
                </a:solidFill>
              </a:rPr>
              <a:t>сумма</a:t>
            </a:r>
          </a:p>
          <a:p>
            <a:r>
              <a:rPr lang="ru-RU" sz="5400" u="sng">
                <a:solidFill>
                  <a:srgbClr val="3333CC"/>
                </a:solidFill>
              </a:rPr>
              <a:t>неравенство</a:t>
            </a:r>
          </a:p>
          <a:p>
            <a:r>
              <a:rPr lang="ru-RU" sz="5400" u="sng">
                <a:solidFill>
                  <a:srgbClr val="3333CC"/>
                </a:solidFill>
              </a:rPr>
              <a:t>равенство</a:t>
            </a:r>
          </a:p>
          <a:p>
            <a:r>
              <a:rPr lang="ru-RU" sz="5400" u="sng">
                <a:solidFill>
                  <a:srgbClr val="3333CC"/>
                </a:solidFill>
              </a:rPr>
              <a:t>неравенство</a:t>
            </a:r>
          </a:p>
          <a:p>
            <a:endParaRPr lang="ru-RU"/>
          </a:p>
        </p:txBody>
      </p:sp>
      <p:sp>
        <p:nvSpPr>
          <p:cNvPr id="117768" name="Text Box 8"/>
          <p:cNvSpPr txBox="1">
            <a:spLocks noChangeArrowheads="1"/>
          </p:cNvSpPr>
          <p:nvPr/>
        </p:nvSpPr>
        <p:spPr bwMode="auto">
          <a:xfrm>
            <a:off x="5056188" y="4949825"/>
            <a:ext cx="32988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5400" b="1" u="sng">
                <a:solidFill>
                  <a:srgbClr val="CC0000"/>
                </a:solidFill>
              </a:rPr>
              <a:t>разность</a:t>
            </a:r>
          </a:p>
        </p:txBody>
      </p:sp>
    </p:spTree>
  </p:cSld>
  <p:clrMapOvr>
    <a:masterClrMapping/>
  </p:clrMapOvr>
  <p:transition spd="med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7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77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77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77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77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6" grpId="0"/>
      <p:bldP spid="11776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2" name="Picture 4" descr="post-22017-1213861077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443663" y="3889375"/>
            <a:ext cx="2700337" cy="2700338"/>
          </a:xfrm>
          <a:noFill/>
          <a:ln/>
        </p:spPr>
      </p:pic>
      <p:pic>
        <p:nvPicPr>
          <p:cNvPr id="119818" name="Picture 10" descr="apels0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825" y="1916113"/>
            <a:ext cx="155575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9819" name="Picture 11" descr="apels0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63713" y="1916113"/>
            <a:ext cx="155575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9820" name="Picture 12" descr="apels0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6600" y="1916113"/>
            <a:ext cx="155575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9821" name="Picture 13" descr="apels0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7900" y="1916113"/>
            <a:ext cx="155575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9822" name="Picture 14" descr="apels0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00788" y="1989138"/>
            <a:ext cx="155575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9823" name="Line 15"/>
          <p:cNvSpPr>
            <a:spLocks noChangeShapeType="1"/>
          </p:cNvSpPr>
          <p:nvPr/>
        </p:nvSpPr>
        <p:spPr bwMode="auto">
          <a:xfrm flipH="1">
            <a:off x="6588125" y="2276475"/>
            <a:ext cx="1368425" cy="1584325"/>
          </a:xfrm>
          <a:prstGeom prst="line">
            <a:avLst/>
          </a:prstGeom>
          <a:noFill/>
          <a:ln w="57150">
            <a:solidFill>
              <a:srgbClr val="3333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9824" name="Line 16"/>
          <p:cNvSpPr>
            <a:spLocks noChangeShapeType="1"/>
          </p:cNvSpPr>
          <p:nvPr/>
        </p:nvSpPr>
        <p:spPr bwMode="auto">
          <a:xfrm flipH="1">
            <a:off x="4932363" y="2276475"/>
            <a:ext cx="1368425" cy="1584325"/>
          </a:xfrm>
          <a:prstGeom prst="line">
            <a:avLst/>
          </a:prstGeom>
          <a:noFill/>
          <a:ln w="57150">
            <a:solidFill>
              <a:srgbClr val="3333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9825" name="Text Box 17"/>
          <p:cNvSpPr txBox="1">
            <a:spLocks noChangeArrowheads="1"/>
          </p:cNvSpPr>
          <p:nvPr/>
        </p:nvSpPr>
        <p:spPr bwMode="auto">
          <a:xfrm>
            <a:off x="2051050" y="4292600"/>
            <a:ext cx="31686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6000" b="1"/>
              <a:t>5 – 2 = 3</a:t>
            </a:r>
          </a:p>
        </p:txBody>
      </p:sp>
    </p:spTree>
  </p:cSld>
  <p:clrMapOvr>
    <a:masterClrMapping/>
  </p:clrMapOvr>
  <p:transition spd="med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9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9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9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23" grpId="0" animBg="1"/>
      <p:bldP spid="119824" grpId="0" animBg="1"/>
      <p:bldP spid="1198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sz="6000" b="1">
                <a:solidFill>
                  <a:srgbClr val="CC0000"/>
                </a:solidFill>
              </a:rPr>
              <a:t>Вычитание </a:t>
            </a:r>
          </a:p>
        </p:txBody>
      </p:sp>
      <p:pic>
        <p:nvPicPr>
          <p:cNvPr id="118788" name="Picture 4" descr="гена3"/>
          <p:cNvPicPr>
            <a:picLocks noChangeAspect="1" noChangeArrowheads="1"/>
          </p:cNvPicPr>
          <p:nvPr/>
        </p:nvPicPr>
        <p:blipFill>
          <a:blip r:embed="rId2">
            <a:lum bright="-6000" contrast="12000"/>
          </a:blip>
          <a:srcRect/>
          <a:stretch>
            <a:fillRect/>
          </a:stretch>
        </p:blipFill>
        <p:spPr bwMode="auto">
          <a:xfrm>
            <a:off x="179388" y="620713"/>
            <a:ext cx="4360862" cy="5616575"/>
          </a:xfrm>
          <a:prstGeom prst="rect">
            <a:avLst/>
          </a:prstGeom>
          <a:noFill/>
        </p:spPr>
      </p:pic>
      <p:sp>
        <p:nvSpPr>
          <p:cNvPr id="118789" name="Oval 5"/>
          <p:cNvSpPr>
            <a:spLocks noChangeArrowheads="1"/>
          </p:cNvSpPr>
          <p:nvPr/>
        </p:nvSpPr>
        <p:spPr bwMode="auto">
          <a:xfrm>
            <a:off x="3635375" y="4076700"/>
            <a:ext cx="1223963" cy="914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18790" name="Text Box 6"/>
          <p:cNvSpPr txBox="1">
            <a:spLocks noChangeArrowheads="1"/>
          </p:cNvSpPr>
          <p:nvPr/>
        </p:nvSpPr>
        <p:spPr bwMode="auto">
          <a:xfrm>
            <a:off x="4572000" y="3068638"/>
            <a:ext cx="31686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6000" b="1"/>
              <a:t>5 – 2 = 3</a:t>
            </a:r>
          </a:p>
        </p:txBody>
      </p:sp>
      <p:sp>
        <p:nvSpPr>
          <p:cNvPr id="118791" name="Arc 7"/>
          <p:cNvSpPr>
            <a:spLocks/>
          </p:cNvSpPr>
          <p:nvPr/>
        </p:nvSpPr>
        <p:spPr bwMode="auto">
          <a:xfrm rot="-3211387">
            <a:off x="4899819" y="2453482"/>
            <a:ext cx="1182687" cy="1549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499"/>
              <a:gd name="T1" fmla="*/ 0 h 21600"/>
              <a:gd name="T2" fmla="*/ 21499 w 21499"/>
              <a:gd name="T3" fmla="*/ 19516 h 21600"/>
              <a:gd name="T4" fmla="*/ 0 w 21499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499" h="21600" fill="none" extrusionOk="0">
                <a:moveTo>
                  <a:pt x="-1" y="0"/>
                </a:moveTo>
                <a:cubicBezTo>
                  <a:pt x="11122" y="0"/>
                  <a:pt x="20426" y="8445"/>
                  <a:pt x="21499" y="19515"/>
                </a:cubicBezTo>
              </a:path>
              <a:path w="21499" h="21600" stroke="0" extrusionOk="0">
                <a:moveTo>
                  <a:pt x="-1" y="0"/>
                </a:moveTo>
                <a:cubicBezTo>
                  <a:pt x="11122" y="0"/>
                  <a:pt x="20426" y="8445"/>
                  <a:pt x="21499" y="19515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vert="eaVert" wrap="none" anchor="ctr"/>
          <a:lstStyle/>
          <a:p>
            <a:pPr algn="ctr"/>
            <a:endParaRPr lang="ru-RU"/>
          </a:p>
        </p:txBody>
      </p:sp>
      <p:sp>
        <p:nvSpPr>
          <p:cNvPr id="118793" name="Text Box 9"/>
          <p:cNvSpPr txBox="1">
            <a:spLocks noChangeArrowheads="1"/>
          </p:cNvSpPr>
          <p:nvPr/>
        </p:nvSpPr>
        <p:spPr bwMode="auto">
          <a:xfrm>
            <a:off x="6372225" y="3933825"/>
            <a:ext cx="2489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000" b="1">
                <a:solidFill>
                  <a:srgbClr val="3333CC"/>
                </a:solidFill>
              </a:rPr>
              <a:t>разность</a:t>
            </a:r>
          </a:p>
        </p:txBody>
      </p:sp>
      <p:sp>
        <p:nvSpPr>
          <p:cNvPr id="118794" name="Text Box 10"/>
          <p:cNvSpPr txBox="1">
            <a:spLocks noChangeArrowheads="1"/>
          </p:cNvSpPr>
          <p:nvPr/>
        </p:nvSpPr>
        <p:spPr bwMode="auto">
          <a:xfrm>
            <a:off x="4140200" y="2060575"/>
            <a:ext cx="2489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000" b="1">
                <a:solidFill>
                  <a:srgbClr val="3333CC"/>
                </a:solidFill>
              </a:rPr>
              <a:t>разность</a:t>
            </a:r>
          </a:p>
        </p:txBody>
      </p:sp>
      <p:sp>
        <p:nvSpPr>
          <p:cNvPr id="118802" name="AutoShape 18"/>
          <p:cNvSpPr>
            <a:spLocks noChangeArrowheads="1"/>
          </p:cNvSpPr>
          <p:nvPr/>
        </p:nvSpPr>
        <p:spPr bwMode="auto">
          <a:xfrm>
            <a:off x="3995738" y="4724400"/>
            <a:ext cx="2232025" cy="898525"/>
          </a:xfrm>
          <a:prstGeom prst="wedgeRoundRectCallout">
            <a:avLst>
              <a:gd name="adj1" fmla="val 18134"/>
              <a:gd name="adj2" fmla="val -156009"/>
              <a:gd name="adj3" fmla="val 16667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18803" name="Text Box 19"/>
          <p:cNvSpPr txBox="1">
            <a:spLocks noChangeArrowheads="1"/>
          </p:cNvSpPr>
          <p:nvPr/>
        </p:nvSpPr>
        <p:spPr bwMode="auto">
          <a:xfrm>
            <a:off x="4067175" y="4724400"/>
            <a:ext cx="20574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800" b="1">
                <a:solidFill>
                  <a:srgbClr val="CC0000"/>
                </a:solidFill>
              </a:rPr>
              <a:t>минус</a:t>
            </a:r>
          </a:p>
        </p:txBody>
      </p:sp>
    </p:spTree>
  </p:cSld>
  <p:clrMapOvr>
    <a:masterClrMapping/>
  </p:clrMapOvr>
  <p:transition spd="med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8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8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8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18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8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8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6" grpId="0"/>
      <p:bldP spid="118791" grpId="0" animBg="1"/>
      <p:bldP spid="118793" grpId="0"/>
      <p:bldP spid="118794" grpId="0"/>
      <p:bldP spid="118802" grpId="0" animBg="1"/>
      <p:bldP spid="11880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4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450" y="620713"/>
            <a:ext cx="7704138" cy="55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6" name="Picture 4" descr="8b4661209255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5867400" y="1052513"/>
            <a:ext cx="3467100" cy="5184775"/>
          </a:xfrm>
          <a:noFill/>
          <a:ln/>
        </p:spPr>
      </p:pic>
      <p:sp>
        <p:nvSpPr>
          <p:cNvPr id="120838" name="Text Box 6"/>
          <p:cNvSpPr txBox="1">
            <a:spLocks noChangeArrowheads="1"/>
          </p:cNvSpPr>
          <p:nvPr/>
        </p:nvSpPr>
        <p:spPr bwMode="auto">
          <a:xfrm>
            <a:off x="1187450" y="2060575"/>
            <a:ext cx="433705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6000">
                <a:solidFill>
                  <a:srgbClr val="000099"/>
                </a:solidFill>
              </a:rPr>
              <a:t>23456789…</a:t>
            </a:r>
          </a:p>
          <a:p>
            <a:r>
              <a:rPr lang="ru-RU" sz="6000">
                <a:solidFill>
                  <a:srgbClr val="CC0000"/>
                </a:solidFill>
              </a:rPr>
              <a:t>135789…</a:t>
            </a:r>
          </a:p>
          <a:p>
            <a:r>
              <a:rPr lang="ru-RU" sz="6000"/>
              <a:t>12345…</a:t>
            </a:r>
          </a:p>
          <a:p>
            <a:r>
              <a:rPr lang="ru-RU" sz="6000">
                <a:solidFill>
                  <a:srgbClr val="418B41"/>
                </a:solidFill>
              </a:rPr>
              <a:t>123456789</a:t>
            </a:r>
          </a:p>
        </p:txBody>
      </p:sp>
      <p:pic>
        <p:nvPicPr>
          <p:cNvPr id="120839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3276600" cy="222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208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208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450" y="620713"/>
            <a:ext cx="7704138" cy="55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4" name="Picture 4" descr="8b4661209255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392863" y="1989138"/>
            <a:ext cx="2751137" cy="4114800"/>
          </a:xfrm>
          <a:noFill/>
          <a:ln/>
        </p:spPr>
      </p:pic>
      <p:sp>
        <p:nvSpPr>
          <p:cNvPr id="122889" name="Text Box 9"/>
          <p:cNvSpPr txBox="1">
            <a:spLocks noChangeArrowheads="1"/>
          </p:cNvSpPr>
          <p:nvPr/>
        </p:nvSpPr>
        <p:spPr bwMode="auto">
          <a:xfrm>
            <a:off x="1166813" y="1781175"/>
            <a:ext cx="2508250" cy="447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5400"/>
              <a:t>3 + 4 = </a:t>
            </a:r>
          </a:p>
          <a:p>
            <a:r>
              <a:rPr lang="ru-RU" sz="5400"/>
              <a:t>5 – 1 =</a:t>
            </a:r>
          </a:p>
          <a:p>
            <a:r>
              <a:rPr lang="ru-RU" sz="5400"/>
              <a:t>6 + 2 =</a:t>
            </a:r>
          </a:p>
          <a:p>
            <a:r>
              <a:rPr lang="ru-RU" sz="5400"/>
              <a:t>7 – 2 =</a:t>
            </a:r>
          </a:p>
          <a:p>
            <a:r>
              <a:rPr lang="ru-RU" sz="5400"/>
              <a:t>5 + 3 =</a:t>
            </a:r>
          </a:p>
          <a:p>
            <a:endParaRPr lang="ru-RU"/>
          </a:p>
        </p:txBody>
      </p:sp>
      <p:pic>
        <p:nvPicPr>
          <p:cNvPr id="122890" name="Picture 1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3059113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2891" name="Text Box 11"/>
          <p:cNvSpPr txBox="1">
            <a:spLocks noChangeArrowheads="1"/>
          </p:cNvSpPr>
          <p:nvPr/>
        </p:nvSpPr>
        <p:spPr bwMode="auto">
          <a:xfrm>
            <a:off x="3492500" y="1773238"/>
            <a:ext cx="5651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5400" b="1">
                <a:solidFill>
                  <a:srgbClr val="CC0000"/>
                </a:solidFill>
              </a:rPr>
              <a:t>7</a:t>
            </a:r>
          </a:p>
        </p:txBody>
      </p:sp>
      <p:sp>
        <p:nvSpPr>
          <p:cNvPr id="122892" name="Text Box 12"/>
          <p:cNvSpPr txBox="1">
            <a:spLocks noChangeArrowheads="1"/>
          </p:cNvSpPr>
          <p:nvPr/>
        </p:nvSpPr>
        <p:spPr bwMode="auto">
          <a:xfrm>
            <a:off x="5867400" y="2492375"/>
            <a:ext cx="5651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5400" b="1">
                <a:solidFill>
                  <a:srgbClr val="CC0000"/>
                </a:solidFill>
              </a:rPr>
              <a:t>4</a:t>
            </a:r>
          </a:p>
        </p:txBody>
      </p:sp>
      <p:sp>
        <p:nvSpPr>
          <p:cNvPr id="122893" name="Text Box 13"/>
          <p:cNvSpPr txBox="1">
            <a:spLocks noChangeArrowheads="1"/>
          </p:cNvSpPr>
          <p:nvPr/>
        </p:nvSpPr>
        <p:spPr bwMode="auto">
          <a:xfrm>
            <a:off x="3419475" y="3357563"/>
            <a:ext cx="5651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5400" b="1">
                <a:solidFill>
                  <a:srgbClr val="CC0000"/>
                </a:solidFill>
              </a:rPr>
              <a:t>8</a:t>
            </a:r>
          </a:p>
        </p:txBody>
      </p:sp>
      <p:sp>
        <p:nvSpPr>
          <p:cNvPr id="122894" name="Text Box 14"/>
          <p:cNvSpPr txBox="1">
            <a:spLocks noChangeArrowheads="1"/>
          </p:cNvSpPr>
          <p:nvPr/>
        </p:nvSpPr>
        <p:spPr bwMode="auto">
          <a:xfrm>
            <a:off x="5867400" y="4221163"/>
            <a:ext cx="5651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5400" b="1">
                <a:solidFill>
                  <a:srgbClr val="CC0000"/>
                </a:solidFill>
              </a:rPr>
              <a:t>5</a:t>
            </a:r>
          </a:p>
        </p:txBody>
      </p:sp>
      <p:sp>
        <p:nvSpPr>
          <p:cNvPr id="122895" name="Text Box 15"/>
          <p:cNvSpPr txBox="1">
            <a:spLocks noChangeArrowheads="1"/>
          </p:cNvSpPr>
          <p:nvPr/>
        </p:nvSpPr>
        <p:spPr bwMode="auto">
          <a:xfrm>
            <a:off x="3492500" y="5084763"/>
            <a:ext cx="5651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5400" b="1">
                <a:solidFill>
                  <a:srgbClr val="CC0000"/>
                </a:solidFill>
              </a:rPr>
              <a:t>8</a:t>
            </a:r>
          </a:p>
        </p:txBody>
      </p:sp>
    </p:spTree>
  </p:cSld>
  <p:clrMapOvr>
    <a:masterClrMapping/>
  </p:clrMapOvr>
  <p:transition spd="med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1228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9" dur="2000" fill="hold"/>
                                        <p:tgtEl>
                                          <p:spTgt spid="1228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22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2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2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2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2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91" grpId="0"/>
      <p:bldP spid="122892" grpId="1"/>
      <p:bldP spid="122893" grpId="0"/>
      <p:bldP spid="122894" grpId="0"/>
      <p:bldP spid="12289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450" y="620713"/>
            <a:ext cx="7704138" cy="55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8800" b="1">
                <a:solidFill>
                  <a:srgbClr val="CC0000"/>
                </a:solidFill>
              </a:rPr>
              <a:t>Вычитание 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  <a:p>
            <a:endParaRPr lang="ru-RU"/>
          </a:p>
          <a:p>
            <a:pPr>
              <a:buFont typeface="Wingdings" pitchFamily="2" charset="2"/>
              <a:buNone/>
            </a:pPr>
            <a:r>
              <a:rPr lang="ru-RU" sz="8800">
                <a:solidFill>
                  <a:schemeClr val="tx1"/>
                </a:solidFill>
              </a:rPr>
              <a:t>7 – 3 = 4</a:t>
            </a:r>
          </a:p>
        </p:txBody>
      </p:sp>
      <p:sp>
        <p:nvSpPr>
          <p:cNvPr id="132100" name="Text Box 4"/>
          <p:cNvSpPr txBox="1">
            <a:spLocks noChangeArrowheads="1"/>
          </p:cNvSpPr>
          <p:nvPr/>
        </p:nvSpPr>
        <p:spPr bwMode="auto">
          <a:xfrm>
            <a:off x="4643438" y="4437063"/>
            <a:ext cx="35655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5400" b="1" i="1">
                <a:solidFill>
                  <a:srgbClr val="3333CC"/>
                </a:solidFill>
              </a:rPr>
              <a:t>разность</a:t>
            </a:r>
          </a:p>
        </p:txBody>
      </p:sp>
      <p:sp>
        <p:nvSpPr>
          <p:cNvPr id="132101" name="Text Box 5"/>
          <p:cNvSpPr txBox="1">
            <a:spLocks noChangeArrowheads="1"/>
          </p:cNvSpPr>
          <p:nvPr/>
        </p:nvSpPr>
        <p:spPr bwMode="auto">
          <a:xfrm>
            <a:off x="1547813" y="1989138"/>
            <a:ext cx="35655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5400" b="1" i="1">
                <a:solidFill>
                  <a:srgbClr val="3333CC"/>
                </a:solidFill>
              </a:rPr>
              <a:t>разность</a:t>
            </a:r>
          </a:p>
        </p:txBody>
      </p:sp>
      <p:sp>
        <p:nvSpPr>
          <p:cNvPr id="132102" name="AutoShape 6"/>
          <p:cNvSpPr>
            <a:spLocks/>
          </p:cNvSpPr>
          <p:nvPr/>
        </p:nvSpPr>
        <p:spPr bwMode="auto">
          <a:xfrm rot="5400000">
            <a:off x="2757488" y="2147887"/>
            <a:ext cx="649288" cy="1916113"/>
          </a:xfrm>
          <a:prstGeom prst="leftBrace">
            <a:avLst>
              <a:gd name="adj1" fmla="val 24592"/>
              <a:gd name="adj2" fmla="val 51565"/>
            </a:avLst>
          </a:prstGeom>
          <a:noFill/>
          <a:ln w="635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32103" name="Picture 7" descr="191bef33878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541338" y="4292600"/>
            <a:ext cx="3168651" cy="282892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2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2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2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098" grpId="0"/>
      <p:bldP spid="132100" grpId="0"/>
      <p:bldP spid="132101" grpId="0"/>
      <p:bldP spid="13210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1075" name="Picture 3">
            <a:hlinkClick r:id="" action="ppaction://noaction" highlightClick="1"/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84138" y="0"/>
            <a:ext cx="9228138" cy="6858000"/>
          </a:xfrm>
        </p:spPr>
      </p:pic>
      <p:pic>
        <p:nvPicPr>
          <p:cNvPr id="131077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5150" y="2692400"/>
            <a:ext cx="5761038" cy="416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1078" name="WordArt 6"/>
          <p:cNvSpPr>
            <a:spLocks noChangeArrowheads="1" noChangeShapeType="1" noTextEdit="1"/>
          </p:cNvSpPr>
          <p:nvPr/>
        </p:nvSpPr>
        <p:spPr bwMode="auto">
          <a:xfrm>
            <a:off x="1476375" y="1484313"/>
            <a:ext cx="7127875" cy="208915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ru-RU" sz="3600" kern="10">
                <a:ln w="508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00FFFF"/>
                </a:solidFill>
                <a:latin typeface="Arial"/>
                <a:cs typeface="Arial"/>
              </a:rPr>
              <a:t>Молодцы! </a:t>
            </a:r>
          </a:p>
        </p:txBody>
      </p:sp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default 9">
      <a:dk1>
        <a:srgbClr val="000000"/>
      </a:dk1>
      <a:lt1>
        <a:srgbClr val="FFFFFF"/>
      </a:lt1>
      <a:dk2>
        <a:srgbClr val="1C1C34"/>
      </a:dk2>
      <a:lt2>
        <a:srgbClr val="000066"/>
      </a:lt2>
      <a:accent1>
        <a:srgbClr val="DDDDDD"/>
      </a:accent1>
      <a:accent2>
        <a:srgbClr val="6699CC"/>
      </a:accent2>
      <a:accent3>
        <a:srgbClr val="FFFFFF"/>
      </a:accent3>
      <a:accent4>
        <a:srgbClr val="000000"/>
      </a:accent4>
      <a:accent5>
        <a:srgbClr val="EBEBEB"/>
      </a:accent5>
      <a:accent6>
        <a:srgbClr val="5C8AB9"/>
      </a:accent6>
      <a:hlink>
        <a:srgbClr val="005A58"/>
      </a:hlink>
      <a:folHlink>
        <a:srgbClr val="808000"/>
      </a:folHlink>
    </a:clrScheme>
    <a:fontScheme name="defaul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1">
        <a:dk1>
          <a:srgbClr val="C0C0C0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5C5C8A"/>
        </a:accent6>
        <a:hlink>
          <a:srgbClr val="FFFF99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2">
        <a:dk1>
          <a:srgbClr val="CC99FF"/>
        </a:dk1>
        <a:lt1>
          <a:srgbClr val="FFFFFF"/>
        </a:lt1>
        <a:dk2>
          <a:srgbClr val="400040"/>
        </a:dk2>
        <a:lt2>
          <a:srgbClr val="FFFFFF"/>
        </a:lt2>
        <a:accent1>
          <a:srgbClr val="FF66FF"/>
        </a:accent1>
        <a:accent2>
          <a:srgbClr val="CC00CC"/>
        </a:accent2>
        <a:accent3>
          <a:srgbClr val="AFAAAF"/>
        </a:accent3>
        <a:accent4>
          <a:srgbClr val="DADADA"/>
        </a:accent4>
        <a:accent5>
          <a:srgbClr val="FFB8FF"/>
        </a:accent5>
        <a:accent6>
          <a:srgbClr val="B900B9"/>
        </a:accent6>
        <a:hlink>
          <a:srgbClr val="FF7C80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3">
        <a:dk1>
          <a:srgbClr val="CC99FF"/>
        </a:dk1>
        <a:lt1>
          <a:srgbClr val="FFFFFF"/>
        </a:lt1>
        <a:dk2>
          <a:srgbClr val="34022D"/>
        </a:dk2>
        <a:lt2>
          <a:srgbClr val="FFFFFF"/>
        </a:lt2>
        <a:accent1>
          <a:srgbClr val="775EC8"/>
        </a:accent1>
        <a:accent2>
          <a:srgbClr val="9933FF"/>
        </a:accent2>
        <a:accent3>
          <a:srgbClr val="AEAAAD"/>
        </a:accent3>
        <a:accent4>
          <a:srgbClr val="DADADA"/>
        </a:accent4>
        <a:accent5>
          <a:srgbClr val="BDB6E0"/>
        </a:accent5>
        <a:accent6>
          <a:srgbClr val="8A2DE7"/>
        </a:accent6>
        <a:hlink>
          <a:srgbClr val="993366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4">
        <a:dk1>
          <a:srgbClr val="FFFFCC"/>
        </a:dk1>
        <a:lt1>
          <a:srgbClr val="FFFFFF"/>
        </a:lt1>
        <a:dk2>
          <a:srgbClr val="000066"/>
        </a:dk2>
        <a:lt2>
          <a:srgbClr val="FFFFFF"/>
        </a:lt2>
        <a:accent1>
          <a:srgbClr val="0078F0"/>
        </a:accent1>
        <a:accent2>
          <a:srgbClr val="CCECFF"/>
        </a:accent2>
        <a:accent3>
          <a:srgbClr val="AAAAB8"/>
        </a:accent3>
        <a:accent4>
          <a:srgbClr val="DADADA"/>
        </a:accent4>
        <a:accent5>
          <a:srgbClr val="AABEF6"/>
        </a:accent5>
        <a:accent6>
          <a:srgbClr val="B9D6E7"/>
        </a:accent6>
        <a:hlink>
          <a:srgbClr val="3399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5">
        <a:dk1>
          <a:srgbClr val="00FFFF"/>
        </a:dk1>
        <a:lt1>
          <a:srgbClr val="FFFFFF"/>
        </a:lt1>
        <a:dk2>
          <a:srgbClr val="4E009C"/>
        </a:dk2>
        <a:lt2>
          <a:srgbClr val="FFFFFF"/>
        </a:lt2>
        <a:accent1>
          <a:srgbClr val="00A8A4"/>
        </a:accent1>
        <a:accent2>
          <a:srgbClr val="3399FF"/>
        </a:accent2>
        <a:accent3>
          <a:srgbClr val="B2AACB"/>
        </a:accent3>
        <a:accent4>
          <a:srgbClr val="DADADA"/>
        </a:accent4>
        <a:accent5>
          <a:srgbClr val="AAD1CF"/>
        </a:accent5>
        <a:accent6>
          <a:srgbClr val="2D8A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6">
        <a:dk1>
          <a:srgbClr val="CCCC33"/>
        </a:dk1>
        <a:lt1>
          <a:srgbClr val="FFFFFF"/>
        </a:lt1>
        <a:dk2>
          <a:srgbClr val="003300"/>
        </a:dk2>
        <a:lt2>
          <a:srgbClr val="FFFFCC"/>
        </a:lt2>
        <a:accent1>
          <a:srgbClr val="008000"/>
        </a:accent1>
        <a:accent2>
          <a:srgbClr val="669900"/>
        </a:accent2>
        <a:accent3>
          <a:srgbClr val="AAADAA"/>
        </a:accent3>
        <a:accent4>
          <a:srgbClr val="DADADA"/>
        </a:accent4>
        <a:accent5>
          <a:srgbClr val="AAC0AA"/>
        </a:accent5>
        <a:accent6>
          <a:srgbClr val="5C8A00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7">
        <a:dk1>
          <a:srgbClr val="CCCC99"/>
        </a:dk1>
        <a:lt1>
          <a:srgbClr val="FFFFFF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996633"/>
        </a:accent2>
        <a:accent3>
          <a:srgbClr val="C0AAAA"/>
        </a:accent3>
        <a:accent4>
          <a:srgbClr val="DADADA"/>
        </a:accent4>
        <a:accent5>
          <a:srgbClr val="E2CAAA"/>
        </a:accent5>
        <a:accent6>
          <a:srgbClr val="8A5C2D"/>
        </a:accent6>
        <a:hlink>
          <a:srgbClr val="FFFFCC"/>
        </a:hlink>
        <a:folHlink>
          <a:srgbClr val="DDD8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8">
        <a:dk1>
          <a:srgbClr val="204162"/>
        </a:dk1>
        <a:lt1>
          <a:srgbClr val="FFFFFF"/>
        </a:lt1>
        <a:dk2>
          <a:srgbClr val="204162"/>
        </a:dk2>
        <a:lt2>
          <a:srgbClr val="003300"/>
        </a:lt2>
        <a:accent1>
          <a:srgbClr val="99CC00"/>
        </a:accent1>
        <a:accent2>
          <a:srgbClr val="336633"/>
        </a:accent2>
        <a:accent3>
          <a:srgbClr val="FFFFFF"/>
        </a:accent3>
        <a:accent4>
          <a:srgbClr val="1A3653"/>
        </a:accent4>
        <a:accent5>
          <a:srgbClr val="CAE2AA"/>
        </a:accent5>
        <a:accent6>
          <a:srgbClr val="2D5C2D"/>
        </a:accent6>
        <a:hlink>
          <a:srgbClr val="6666FF"/>
        </a:hlink>
        <a:folHlink>
          <a:srgbClr val="C5C2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9">
        <a:dk1>
          <a:srgbClr val="000000"/>
        </a:dk1>
        <a:lt1>
          <a:srgbClr val="FFFFFF"/>
        </a:lt1>
        <a:dk2>
          <a:srgbClr val="1C1C34"/>
        </a:dk2>
        <a:lt2>
          <a:srgbClr val="000066"/>
        </a:lt2>
        <a:accent1>
          <a:srgbClr val="DDDDDD"/>
        </a:accent1>
        <a:accent2>
          <a:srgbClr val="6699CC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5C8AB9"/>
        </a:accent6>
        <a:hlink>
          <a:srgbClr val="005A58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283</TotalTime>
  <Words>171</Words>
  <Application>Microsoft PowerPoint</Application>
  <PresentationFormat>Экран (4:3)</PresentationFormat>
  <Paragraphs>62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Times New Roman</vt:lpstr>
      <vt:lpstr>Wingdings</vt:lpstr>
      <vt:lpstr>Monotype Corsiva</vt:lpstr>
      <vt:lpstr>default</vt:lpstr>
      <vt:lpstr>Слайд 1</vt:lpstr>
      <vt:lpstr>Слайд 2</vt:lpstr>
      <vt:lpstr>Слайд 3</vt:lpstr>
      <vt:lpstr>Построй ракету.</vt:lpstr>
      <vt:lpstr>Построй ракету.</vt:lpstr>
      <vt:lpstr>Физминутка</vt:lpstr>
      <vt:lpstr>          +   &gt;    =   -    &lt;</vt:lpstr>
      <vt:lpstr>Слайд 8</vt:lpstr>
      <vt:lpstr>Вычитание </vt:lpstr>
      <vt:lpstr>Слайд 10</vt:lpstr>
      <vt:lpstr>Слайд 11</vt:lpstr>
      <vt:lpstr>Слайд 12</vt:lpstr>
      <vt:lpstr>Слайд 13</vt:lpstr>
      <vt:lpstr>Слайд 14</vt:lpstr>
      <vt:lpstr>Вычитание </vt:lpstr>
      <vt:lpstr>Слайд 16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Антон</cp:lastModifiedBy>
  <cp:revision>2</cp:revision>
  <cp:lastPrinted>1601-01-01T00:00:00Z</cp:lastPrinted>
  <dcterms:created xsi:type="dcterms:W3CDTF">2012-01-04T11:35:42Z</dcterms:created>
  <dcterms:modified xsi:type="dcterms:W3CDTF">2015-04-09T15:41:26Z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5</vt:i4>
  </property>
</Properties>
</file>