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8" r:id="rId2"/>
    <p:sldId id="272" r:id="rId3"/>
    <p:sldId id="273" r:id="rId4"/>
    <p:sldId id="274" r:id="rId5"/>
    <p:sldId id="280" r:id="rId6"/>
    <p:sldId id="281" r:id="rId7"/>
    <p:sldId id="275" r:id="rId8"/>
    <p:sldId id="282" r:id="rId9"/>
    <p:sldId id="276" r:id="rId10"/>
    <p:sldId id="265" r:id="rId11"/>
    <p:sldId id="278" r:id="rId12"/>
    <p:sldId id="277" r:id="rId13"/>
    <p:sldId id="269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D90C1E78-A04A-4E92-BF79-F94A2D4BD69F}" type="datetimeFigureOut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6C7C8668-0F7A-4961-851A-55A11344CD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12D5FF7-367D-488B-8518-989D1A8CA3A2}" type="slidenum">
              <a:rPr lang="ru-RU">
                <a:latin typeface="Arial" pitchFamily="34" charset="0"/>
              </a:rPr>
              <a:pPr/>
              <a:t>1</a:t>
            </a:fld>
            <a:endParaRPr lang="ru-RU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658D69A-3A25-46C9-8334-B0534A27F6C7}" type="datetimeFigureOut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0F1760B-6C22-49E4-937E-ADD4C8030E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049F1-6CE4-457F-BB9F-1E6F97A5DFEB}" type="datetimeFigureOut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B6913-B514-4119-97B6-3568E5A177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3C675BF-A51B-4F36-808F-7D325C9F2DC2}" type="datetimeFigureOut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519E297-F6E2-4527-8364-11A6E6162B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92C7D65-E970-4622-A608-229CEAD79A19}" type="datetimeFigureOut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C5E32D2-4681-463F-8D1B-2DD6246B59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EB424F-7BF9-49CC-9C5A-5C9EF797EFDD}" type="datetimeFigureOut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4B958FF-0F31-4CBA-B081-7EBBF375BB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5345E22-C0A3-4D3C-AC34-E6F3D5DBFDE4}" type="datetimeFigureOut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DA2C422-78E1-4368-A430-09D442EE7E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FC96E-D49B-4819-AEB8-06AEF4E5659C}" type="datetimeFigureOut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81C6A-B63D-4020-9D57-3E18F64A8B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0A92D15-3637-4B88-9534-B040C2300A3E}" type="datetimeFigureOut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8F01637-11E2-4DE3-85A6-8A3BF60DEC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олилиния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142ECC8-0176-4B0D-827D-E342656EB18A}" type="datetimeFigureOut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4ECB33B-787C-4EA8-AEB2-A2660B3A1C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A9958-69FA-4B5F-83ED-0EEDE3ED0452}" type="datetimeFigureOut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B8DBE-E1B5-4291-8068-9BEE0C0AD9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A2910-19DC-445F-A11C-A8E672AC5A08}" type="datetimeFigureOut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56843-D18E-4344-AF50-41C3CF31CE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29EBF04C-F926-434A-ABB4-8FCA9478D3EF}" type="datetimeFigureOut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18DBE6F4-1441-4EA7-9D12-9DE99E643D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7" r:id="rId2"/>
    <p:sldLayoutId id="2147483732" r:id="rId3"/>
    <p:sldLayoutId id="2147483733" r:id="rId4"/>
    <p:sldLayoutId id="2147483734" r:id="rId5"/>
    <p:sldLayoutId id="2147483735" r:id="rId6"/>
    <p:sldLayoutId id="2147483728" r:id="rId7"/>
    <p:sldLayoutId id="2147483736" r:id="rId8"/>
    <p:sldLayoutId id="2147483737" r:id="rId9"/>
    <p:sldLayoutId id="2147483729" r:id="rId10"/>
    <p:sldLayoutId id="214748373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openxmlformats.org/officeDocument/2006/relationships/slide" Target="slide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openxmlformats.org/officeDocument/2006/relationships/slide" Target="slide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071677"/>
            <a:ext cx="7772400" cy="128588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Деление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813" y="214313"/>
            <a:ext cx="7772400" cy="1200150"/>
          </a:xfrm>
        </p:spPr>
        <p:txBody>
          <a:bodyPr/>
          <a:lstStyle/>
          <a:p>
            <a:pPr marR="0" algn="ctr" eaLnBrk="1" hangingPunct="1">
              <a:lnSpc>
                <a:spcPct val="90000"/>
              </a:lnSpc>
            </a:pPr>
            <a:r>
              <a:rPr lang="ru-RU" sz="2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 средняя общеобразовательная школа №30 имени А.И.Колдунова </a:t>
            </a:r>
          </a:p>
          <a:p>
            <a:pPr marR="0" algn="ctr" eaLnBrk="1" hangingPunct="1">
              <a:lnSpc>
                <a:spcPct val="90000"/>
              </a:lnSpc>
            </a:pPr>
            <a:endParaRPr lang="ru-RU" sz="2500" smtClean="0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88" y="4857750"/>
            <a:ext cx="2552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63" y="5786438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№1143 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д) -4,3·5,1=-21,93;  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е) -2,7·(-6,4)=17,28; 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ж)-1·(-3,84)=3,84; 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з)-7,2·0=0.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</a:p>
          <a:p>
            <a:pPr eaLnBrk="1" hangingPunct="1">
              <a:buFont typeface="Wingdings 3" pitchFamily="18" charset="2"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8050" y="411163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Проверим домашнюю работу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pic>
        <p:nvPicPr>
          <p:cNvPr id="10245" name="Picture 18" descr="4b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8400" y="214313"/>
            <a:ext cx="6643688" cy="664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№ 1144</a:t>
            </a:r>
          </a:p>
          <a:p>
            <a:pPr eaLnBrk="1" hangingPunct="1">
              <a:buFont typeface="Wingdings 3" pitchFamily="18" charset="2"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6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pic>
        <p:nvPicPr>
          <p:cNvPr id="11271" name="Picture 18" descr="4b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38" y="1571625"/>
            <a:ext cx="40005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1273" name="Picture 1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" y="2071688"/>
            <a:ext cx="41910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1275" name="Picture 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" y="2786063"/>
            <a:ext cx="581025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6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1277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1278" name="Picture 1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" y="3643313"/>
            <a:ext cx="46005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Содержимое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64100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	1) 60·0,8=48- второе число.</a:t>
            </a:r>
          </a:p>
          <a:p>
            <a:pPr eaLnBrk="1" hangingPunct="1">
              <a:buFont typeface="Wingdings 3" pitchFamily="18" charset="2"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3" pitchFamily="18" charset="2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  2) 60+48=108- сумма первого и второго чисел.</a:t>
            </a:r>
          </a:p>
          <a:p>
            <a:pPr eaLnBrk="1" hangingPunct="1">
              <a:buFont typeface="Wingdings 3" pitchFamily="18" charset="2"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3" pitchFamily="18" charset="2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  3)108:2=54- третье число.</a:t>
            </a:r>
          </a:p>
          <a:p>
            <a:pPr eaLnBrk="1" hangingPunct="1">
              <a:buFont typeface="Wingdings 3" pitchFamily="18" charset="2"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3" pitchFamily="18" charset="2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  4) (108+54):3=162:3=54- среднее арифметическое.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Ответ: 54.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№1147</a:t>
            </a:r>
            <a:endParaRPr lang="ru-RU" sz="2800" b="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2" name="Picture 18" descr="4b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63" y="-928688"/>
            <a:ext cx="3214687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2500313" y="785813"/>
            <a:ext cx="4760912" cy="708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4000" b="1">
                <a:latin typeface="Times New Roman" pitchFamily="18" charset="0"/>
                <a:cs typeface="Times New Roman" pitchFamily="18" charset="0"/>
              </a:rPr>
              <a:t>Выполни действия:</a:t>
            </a:r>
          </a:p>
        </p:txBody>
      </p:sp>
      <p:sp>
        <p:nvSpPr>
          <p:cNvPr id="13315" name="Rectangle 14"/>
          <p:cNvSpPr>
            <a:spLocks noChangeArrowheads="1"/>
          </p:cNvSpPr>
          <p:nvPr/>
        </p:nvSpPr>
        <p:spPr bwMode="auto">
          <a:xfrm>
            <a:off x="4940300" y="3200400"/>
            <a:ext cx="184150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ru-RU" sz="4400" b="1">
              <a:latin typeface="Book Antiqua" pitchFamily="18" charset="0"/>
            </a:endParaRPr>
          </a:p>
        </p:txBody>
      </p:sp>
      <p:pic>
        <p:nvPicPr>
          <p:cNvPr id="13316" name="Picture 18" descr="4b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15888"/>
            <a:ext cx="1676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19" descr="14be1998085792dee7443eea6426cf07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25" y="5500688"/>
            <a:ext cx="1439863" cy="113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Text Box 20"/>
          <p:cNvSpPr txBox="1">
            <a:spLocks noChangeArrowheads="1"/>
          </p:cNvSpPr>
          <p:nvPr/>
        </p:nvSpPr>
        <p:spPr bwMode="auto">
          <a:xfrm>
            <a:off x="1743075" y="2517775"/>
            <a:ext cx="18415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omic Sans MS" pitchFamily="66" charset="0"/>
            </a:endParaRPr>
          </a:p>
        </p:txBody>
      </p:sp>
      <p:sp>
        <p:nvSpPr>
          <p:cNvPr id="63513" name="AutoShape 25">
            <a:hlinkClick r:id="rId4" action="ppaction://hlinksldjump"/>
          </p:cNvPr>
          <p:cNvSpPr>
            <a:spLocks noChangeArrowheads="1"/>
          </p:cNvSpPr>
          <p:nvPr/>
        </p:nvSpPr>
        <p:spPr bwMode="auto">
          <a:xfrm rot="9677615">
            <a:off x="304800" y="3748088"/>
            <a:ext cx="3219450" cy="1603375"/>
          </a:xfrm>
          <a:prstGeom prst="wedgeEllipseCallout">
            <a:avLst>
              <a:gd name="adj1" fmla="val 3630"/>
              <a:gd name="adj2" fmla="val -50412"/>
            </a:avLst>
          </a:prstGeom>
          <a:solidFill>
            <a:srgbClr val="FF6699"/>
          </a:solidFill>
          <a:ln w="12700">
            <a:solidFill>
              <a:srgbClr val="FF6699"/>
            </a:solidFill>
            <a:miter lim="800000"/>
            <a:headEnd type="none" w="sm" len="sm"/>
            <a:tailEnd type="none" w="sm" len="sm"/>
          </a:ln>
        </p:spPr>
        <p:txBody>
          <a:bodyPr rot="10800000"/>
          <a:lstStyle/>
          <a:p>
            <a:pPr algn="ctr"/>
            <a:r>
              <a:rPr lang="ru-RU" sz="2400">
                <a:latin typeface="Times New Roman" pitchFamily="18" charset="0"/>
              </a:rPr>
              <a:t>-1,5·(-3)=</a:t>
            </a:r>
          </a:p>
        </p:txBody>
      </p:sp>
      <p:sp>
        <p:nvSpPr>
          <p:cNvPr id="63514" name="AutoShape 26">
            <a:hlinkClick r:id="rId4" action="ppaction://hlinksldjump"/>
          </p:cNvPr>
          <p:cNvSpPr>
            <a:spLocks noChangeArrowheads="1"/>
          </p:cNvSpPr>
          <p:nvPr/>
        </p:nvSpPr>
        <p:spPr bwMode="auto">
          <a:xfrm rot="9677615">
            <a:off x="5508625" y="1773238"/>
            <a:ext cx="2513013" cy="1603375"/>
          </a:xfrm>
          <a:prstGeom prst="wedgeEllipseCallout">
            <a:avLst>
              <a:gd name="adj1" fmla="val 3630"/>
              <a:gd name="adj2" fmla="val -50412"/>
            </a:avLst>
          </a:prstGeom>
          <a:solidFill>
            <a:srgbClr val="FF6699"/>
          </a:solidFill>
          <a:ln w="12700">
            <a:solidFill>
              <a:srgbClr val="FF6699"/>
            </a:solidFill>
            <a:miter lim="800000"/>
            <a:headEnd type="none" w="sm" len="sm"/>
            <a:tailEnd type="none" w="sm" len="sm"/>
          </a:ln>
        </p:spPr>
        <p:txBody>
          <a:bodyPr rot="10800000"/>
          <a:lstStyle/>
          <a:p>
            <a:pPr algn="ctr"/>
            <a:r>
              <a:rPr lang="ru-RU" sz="2400">
                <a:latin typeface="Times New Roman" pitchFamily="18" charset="0"/>
              </a:rPr>
              <a:t>3,7·(-2)=</a:t>
            </a:r>
          </a:p>
        </p:txBody>
      </p:sp>
      <p:sp>
        <p:nvSpPr>
          <p:cNvPr id="63515" name="AutoShape 27">
            <a:hlinkClick r:id="rId4" action="ppaction://hlinksldjump"/>
          </p:cNvPr>
          <p:cNvSpPr>
            <a:spLocks noChangeArrowheads="1"/>
          </p:cNvSpPr>
          <p:nvPr/>
        </p:nvSpPr>
        <p:spPr bwMode="auto">
          <a:xfrm rot="9677615">
            <a:off x="1762125" y="1789113"/>
            <a:ext cx="2513013" cy="1603375"/>
          </a:xfrm>
          <a:prstGeom prst="wedgeEllipseCallout">
            <a:avLst>
              <a:gd name="adj1" fmla="val 3630"/>
              <a:gd name="adj2" fmla="val -50412"/>
            </a:avLst>
          </a:prstGeom>
          <a:solidFill>
            <a:srgbClr val="FF6699"/>
          </a:solidFill>
          <a:ln w="12700">
            <a:solidFill>
              <a:srgbClr val="FF6699"/>
            </a:solidFill>
            <a:miter lim="800000"/>
            <a:headEnd type="none" w="sm" len="sm"/>
            <a:tailEnd type="none" w="sm" len="sm"/>
          </a:ln>
        </p:spPr>
        <p:txBody>
          <a:bodyPr rot="10800000"/>
          <a:lstStyle/>
          <a:p>
            <a:pPr algn="ctr"/>
            <a:r>
              <a:rPr lang="ru-RU" sz="2400">
                <a:latin typeface="Times New Roman" pitchFamily="18" charset="0"/>
              </a:rPr>
              <a:t>2,1·5=</a:t>
            </a:r>
          </a:p>
        </p:txBody>
      </p:sp>
      <p:sp>
        <p:nvSpPr>
          <p:cNvPr id="63516" name="AutoShape 28">
            <a:hlinkClick r:id="rId4" action="ppaction://hlinksldjump"/>
          </p:cNvPr>
          <p:cNvSpPr>
            <a:spLocks noChangeArrowheads="1"/>
          </p:cNvSpPr>
          <p:nvPr/>
        </p:nvSpPr>
        <p:spPr bwMode="auto">
          <a:xfrm rot="9677615">
            <a:off x="2747963" y="4452938"/>
            <a:ext cx="3089275" cy="1603375"/>
          </a:xfrm>
          <a:prstGeom prst="wedgeEllipseCallout">
            <a:avLst>
              <a:gd name="adj1" fmla="val 11481"/>
              <a:gd name="adj2" fmla="val -48171"/>
            </a:avLst>
          </a:prstGeom>
          <a:solidFill>
            <a:srgbClr val="FF6699"/>
          </a:solidFill>
          <a:ln w="12700">
            <a:solidFill>
              <a:srgbClr val="FF6699"/>
            </a:solidFill>
            <a:miter lim="800000"/>
            <a:headEnd type="none" w="sm" len="sm"/>
            <a:tailEnd type="none" w="sm" len="sm"/>
          </a:ln>
        </p:spPr>
        <p:txBody>
          <a:bodyPr rot="10800000"/>
          <a:lstStyle/>
          <a:p>
            <a:pPr algn="ctr"/>
            <a:r>
              <a:rPr lang="ru-RU" sz="2400">
                <a:latin typeface="Times New Roman" pitchFamily="18" charset="0"/>
              </a:rPr>
              <a:t>-2,5·4=</a:t>
            </a:r>
          </a:p>
        </p:txBody>
      </p:sp>
      <p:sp>
        <p:nvSpPr>
          <p:cNvPr id="63517" name="AutoShape 29">
            <a:hlinkClick r:id="rId4" action="ppaction://hlinksldjump"/>
          </p:cNvPr>
          <p:cNvSpPr>
            <a:spLocks noChangeArrowheads="1"/>
          </p:cNvSpPr>
          <p:nvPr/>
        </p:nvSpPr>
        <p:spPr bwMode="auto">
          <a:xfrm rot="9677615">
            <a:off x="6084888" y="3789363"/>
            <a:ext cx="2513012" cy="1603375"/>
          </a:xfrm>
          <a:prstGeom prst="wedgeEllipseCallout">
            <a:avLst>
              <a:gd name="adj1" fmla="val 3630"/>
              <a:gd name="adj2" fmla="val -50412"/>
            </a:avLst>
          </a:prstGeom>
          <a:solidFill>
            <a:srgbClr val="FF6699"/>
          </a:solidFill>
          <a:ln w="12700">
            <a:solidFill>
              <a:srgbClr val="FF6699"/>
            </a:solidFill>
            <a:miter lim="800000"/>
            <a:headEnd type="none" w="sm" len="sm"/>
            <a:tailEnd type="none" w="sm" len="sm"/>
          </a:ln>
        </p:spPr>
        <p:txBody>
          <a:bodyPr rot="10800000"/>
          <a:lstStyle/>
          <a:p>
            <a:pPr algn="ctr"/>
            <a:r>
              <a:rPr lang="ru-RU" sz="2400">
                <a:latin typeface="Times New Roman" pitchFamily="18" charset="0"/>
              </a:rPr>
              <a:t>3,5·4=</a:t>
            </a:r>
          </a:p>
        </p:txBody>
      </p:sp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54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35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3515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351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351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3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3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3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3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35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3516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351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351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3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3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3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3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35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351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6351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351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63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3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63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63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635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6351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6351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6351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635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635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635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635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635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63517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6351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6351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63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63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63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63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13" grpId="0" build="allAtOnce" animBg="1"/>
      <p:bldP spid="63514" grpId="0" build="allAtOnce" animBg="1"/>
      <p:bldP spid="63515" grpId="0" build="allAtOnce" animBg="1"/>
      <p:bldP spid="63516" grpId="0" build="allAtOnce" animBg="1"/>
      <p:bldP spid="63517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2500313" y="785813"/>
            <a:ext cx="4760912" cy="708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4000" b="1">
                <a:latin typeface="Times New Roman" pitchFamily="18" charset="0"/>
                <a:cs typeface="Times New Roman" pitchFamily="18" charset="0"/>
              </a:rPr>
              <a:t>Выполни действия:</a:t>
            </a:r>
          </a:p>
        </p:txBody>
      </p:sp>
      <p:sp>
        <p:nvSpPr>
          <p:cNvPr id="14339" name="Rectangle 14"/>
          <p:cNvSpPr>
            <a:spLocks noChangeArrowheads="1"/>
          </p:cNvSpPr>
          <p:nvPr/>
        </p:nvSpPr>
        <p:spPr bwMode="auto">
          <a:xfrm>
            <a:off x="4940300" y="3200400"/>
            <a:ext cx="184150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ru-RU" sz="4400" b="1">
              <a:latin typeface="Book Antiqua" pitchFamily="18" charset="0"/>
            </a:endParaRPr>
          </a:p>
        </p:txBody>
      </p:sp>
      <p:pic>
        <p:nvPicPr>
          <p:cNvPr id="14340" name="Picture 18" descr="4b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15888"/>
            <a:ext cx="1676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19" descr="14be1998085792dee7443eea6426cf07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25" y="5500688"/>
            <a:ext cx="1439863" cy="113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Text Box 20"/>
          <p:cNvSpPr txBox="1">
            <a:spLocks noChangeArrowheads="1"/>
          </p:cNvSpPr>
          <p:nvPr/>
        </p:nvSpPr>
        <p:spPr bwMode="auto">
          <a:xfrm>
            <a:off x="1743075" y="2517775"/>
            <a:ext cx="18415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omic Sans MS" pitchFamily="66" charset="0"/>
            </a:endParaRPr>
          </a:p>
        </p:txBody>
      </p:sp>
      <p:sp>
        <p:nvSpPr>
          <p:cNvPr id="63513" name="AutoShape 25">
            <a:hlinkClick r:id="rId4" action="ppaction://hlinksldjump"/>
          </p:cNvPr>
          <p:cNvSpPr>
            <a:spLocks noChangeArrowheads="1"/>
          </p:cNvSpPr>
          <p:nvPr/>
        </p:nvSpPr>
        <p:spPr bwMode="auto">
          <a:xfrm rot="9677615">
            <a:off x="304800" y="3748088"/>
            <a:ext cx="3219450" cy="1603375"/>
          </a:xfrm>
          <a:prstGeom prst="wedgeEllipseCallout">
            <a:avLst>
              <a:gd name="adj1" fmla="val 3630"/>
              <a:gd name="adj2" fmla="val -50412"/>
            </a:avLst>
          </a:prstGeom>
          <a:solidFill>
            <a:srgbClr val="FF6699"/>
          </a:solidFill>
          <a:ln w="12700">
            <a:solidFill>
              <a:srgbClr val="FF6699"/>
            </a:solidFill>
            <a:miter lim="800000"/>
            <a:headEnd type="none" w="sm" len="sm"/>
            <a:tailEnd type="none" w="sm" len="sm"/>
          </a:ln>
        </p:spPr>
        <p:txBody>
          <a:bodyPr rot="10800000"/>
          <a:lstStyle/>
          <a:p>
            <a:pPr algn="ctr"/>
            <a:r>
              <a:rPr lang="ru-RU" sz="2400">
                <a:latin typeface="Times New Roman" pitchFamily="18" charset="0"/>
              </a:rPr>
              <a:t>-1,5·(-10)=</a:t>
            </a:r>
          </a:p>
        </p:txBody>
      </p:sp>
      <p:sp>
        <p:nvSpPr>
          <p:cNvPr id="63514" name="AutoShape 26">
            <a:hlinkClick r:id="rId4" action="ppaction://hlinksldjump"/>
          </p:cNvPr>
          <p:cNvSpPr>
            <a:spLocks noChangeArrowheads="1"/>
          </p:cNvSpPr>
          <p:nvPr/>
        </p:nvSpPr>
        <p:spPr bwMode="auto">
          <a:xfrm rot="9677615">
            <a:off x="5508625" y="1773238"/>
            <a:ext cx="2513013" cy="1603375"/>
          </a:xfrm>
          <a:prstGeom prst="wedgeEllipseCallout">
            <a:avLst>
              <a:gd name="adj1" fmla="val 3630"/>
              <a:gd name="adj2" fmla="val -50412"/>
            </a:avLst>
          </a:prstGeom>
          <a:solidFill>
            <a:srgbClr val="FF6699"/>
          </a:solidFill>
          <a:ln w="12700">
            <a:solidFill>
              <a:srgbClr val="FF6699"/>
            </a:solidFill>
            <a:miter lim="800000"/>
            <a:headEnd type="none" w="sm" len="sm"/>
            <a:tailEnd type="none" w="sm" len="sm"/>
          </a:ln>
        </p:spPr>
        <p:txBody>
          <a:bodyPr rot="10800000"/>
          <a:lstStyle/>
          <a:p>
            <a:pPr algn="ctr"/>
            <a:r>
              <a:rPr lang="ru-RU" sz="2400">
                <a:latin typeface="Times New Roman" pitchFamily="18" charset="0"/>
              </a:rPr>
              <a:t>3,7·1=</a:t>
            </a:r>
          </a:p>
        </p:txBody>
      </p:sp>
      <p:sp>
        <p:nvSpPr>
          <p:cNvPr id="63515" name="AutoShape 27">
            <a:hlinkClick r:id="rId4" action="ppaction://hlinksldjump"/>
          </p:cNvPr>
          <p:cNvSpPr>
            <a:spLocks noChangeArrowheads="1"/>
          </p:cNvSpPr>
          <p:nvPr/>
        </p:nvSpPr>
        <p:spPr bwMode="auto">
          <a:xfrm rot="9677615">
            <a:off x="1762125" y="1789113"/>
            <a:ext cx="2513013" cy="1603375"/>
          </a:xfrm>
          <a:prstGeom prst="wedgeEllipseCallout">
            <a:avLst>
              <a:gd name="adj1" fmla="val 3630"/>
              <a:gd name="adj2" fmla="val -50412"/>
            </a:avLst>
          </a:prstGeom>
          <a:solidFill>
            <a:srgbClr val="FF6699"/>
          </a:solidFill>
          <a:ln w="12700">
            <a:solidFill>
              <a:srgbClr val="FF6699"/>
            </a:solidFill>
            <a:miter lim="800000"/>
            <a:headEnd type="none" w="sm" len="sm"/>
            <a:tailEnd type="none" w="sm" len="sm"/>
          </a:ln>
        </p:spPr>
        <p:txBody>
          <a:bodyPr rot="10800000"/>
          <a:lstStyle/>
          <a:p>
            <a:pPr algn="ctr"/>
            <a:r>
              <a:rPr lang="ru-RU" sz="2400">
                <a:latin typeface="Times New Roman" pitchFamily="18" charset="0"/>
              </a:rPr>
              <a:t>-2,1·10=</a:t>
            </a:r>
          </a:p>
        </p:txBody>
      </p:sp>
      <p:sp>
        <p:nvSpPr>
          <p:cNvPr id="63516" name="AutoShape 28">
            <a:hlinkClick r:id="rId4" action="ppaction://hlinksldjump"/>
          </p:cNvPr>
          <p:cNvSpPr>
            <a:spLocks noChangeArrowheads="1"/>
          </p:cNvSpPr>
          <p:nvPr/>
        </p:nvSpPr>
        <p:spPr bwMode="auto">
          <a:xfrm rot="9677615">
            <a:off x="2747963" y="4452938"/>
            <a:ext cx="3089275" cy="1603375"/>
          </a:xfrm>
          <a:prstGeom prst="wedgeEllipseCallout">
            <a:avLst>
              <a:gd name="adj1" fmla="val 11481"/>
              <a:gd name="adj2" fmla="val -48171"/>
            </a:avLst>
          </a:prstGeom>
          <a:solidFill>
            <a:srgbClr val="FF6699"/>
          </a:solidFill>
          <a:ln w="12700">
            <a:solidFill>
              <a:srgbClr val="FF6699"/>
            </a:solidFill>
            <a:miter lim="800000"/>
            <a:headEnd type="none" w="sm" len="sm"/>
            <a:tailEnd type="none" w="sm" len="sm"/>
          </a:ln>
        </p:spPr>
        <p:txBody>
          <a:bodyPr rot="10800000"/>
          <a:lstStyle/>
          <a:p>
            <a:pPr algn="ctr"/>
            <a:r>
              <a:rPr lang="ru-RU" sz="2400">
                <a:latin typeface="Times New Roman" pitchFamily="18" charset="0"/>
              </a:rPr>
              <a:t>-2,5·(-3)=</a:t>
            </a:r>
          </a:p>
        </p:txBody>
      </p:sp>
      <p:sp>
        <p:nvSpPr>
          <p:cNvPr id="63517" name="AutoShape 29">
            <a:hlinkClick r:id="rId4" action="ppaction://hlinksldjump"/>
          </p:cNvPr>
          <p:cNvSpPr>
            <a:spLocks noChangeArrowheads="1"/>
          </p:cNvSpPr>
          <p:nvPr/>
        </p:nvSpPr>
        <p:spPr bwMode="auto">
          <a:xfrm rot="9677615">
            <a:off x="6084888" y="3789363"/>
            <a:ext cx="2513012" cy="1603375"/>
          </a:xfrm>
          <a:prstGeom prst="wedgeEllipseCallout">
            <a:avLst>
              <a:gd name="adj1" fmla="val 3630"/>
              <a:gd name="adj2" fmla="val -50412"/>
            </a:avLst>
          </a:prstGeom>
          <a:solidFill>
            <a:srgbClr val="FF6699"/>
          </a:solidFill>
          <a:ln w="12700">
            <a:solidFill>
              <a:srgbClr val="FF6699"/>
            </a:solidFill>
            <a:miter lim="800000"/>
            <a:headEnd type="none" w="sm" len="sm"/>
            <a:tailEnd type="none" w="sm" len="sm"/>
          </a:ln>
        </p:spPr>
        <p:txBody>
          <a:bodyPr rot="10800000"/>
          <a:lstStyle/>
          <a:p>
            <a:pPr algn="ctr"/>
            <a:r>
              <a:rPr lang="ru-RU" sz="2400">
                <a:latin typeface="Times New Roman" pitchFamily="18" charset="0"/>
              </a:rPr>
              <a:t>3,5·(-1)=</a:t>
            </a:r>
          </a:p>
        </p:txBody>
      </p:sp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54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35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3515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351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351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3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3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3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3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35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3516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351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351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3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3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3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3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35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351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6351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351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63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3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63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63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635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6351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6351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6351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635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635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635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635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635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63517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6351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6351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63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63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63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63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13" grpId="0" build="allAtOnce" animBg="1"/>
      <p:bldP spid="63514" grpId="0" build="allAtOnce" animBg="1"/>
      <p:bldP spid="63515" grpId="0" build="allAtOnce" animBg="1"/>
      <p:bldP spid="63516" grpId="0" build="allAtOnce" animBg="1"/>
      <p:bldP spid="63517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138"/>
            <a:ext cx="8186738" cy="4525962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	Деление отрицательных чисел имеет тот же смысл, что и деление положительных чисел: по данному произведению и одному из множителей находят второй множитель. Например, разделить 14 на -2 – это значит найти такое число </a:t>
            </a:r>
            <a:r>
              <a:rPr lang="ru-RU" sz="3200" b="1" i="1" smtClean="0">
                <a:latin typeface="Times New Roman" pitchFamily="18" charset="0"/>
                <a:cs typeface="Times New Roman" pitchFamily="18" charset="0"/>
              </a:rPr>
              <a:t>х ,</a:t>
            </a: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 что 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	-2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· </a:t>
            </a:r>
            <a:r>
              <a:rPr lang="ru-RU" sz="3200" b="1" i="1" smtClean="0">
                <a:latin typeface="Times New Roman" pitchFamily="18" charset="0"/>
                <a:cs typeface="Times New Roman" pitchFamily="18" charset="0"/>
              </a:rPr>
              <a:t>х </a:t>
            </a: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=-14, 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3200" b="1" i="1" smtClean="0">
                <a:latin typeface="Times New Roman" pitchFamily="18" charset="0"/>
                <a:cs typeface="Times New Roman" pitchFamily="18" charset="0"/>
              </a:rPr>
              <a:t>	х</a:t>
            </a: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=-14</a:t>
            </a:r>
            <a:r>
              <a:rPr lang="ru-RU" sz="320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:(-2), 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3200" b="1" i="1" smtClean="0">
                <a:latin typeface="Times New Roman" pitchFamily="18" charset="0"/>
                <a:cs typeface="Times New Roman" pitchFamily="18" charset="0"/>
              </a:rPr>
              <a:t>	х</a:t>
            </a: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=7.</a:t>
            </a:r>
          </a:p>
          <a:p>
            <a:pPr eaLnBrk="1" hangingPunct="1">
              <a:buFont typeface="Wingdings 3" pitchFamily="18" charset="2"/>
              <a:buNone/>
            </a:pPr>
            <a:endParaRPr lang="ru-RU" sz="3200" b="1" i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Деление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4" name="Picture 18" descr="4b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0" y="3357563"/>
            <a:ext cx="40005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b="0" dirty="0" smtClean="0">
                <a:effectLst/>
                <a:latin typeface="Times New Roman" pitchFamily="18" charset="0"/>
              </a:rPr>
              <a:t>Правило</a:t>
            </a:r>
          </a:p>
        </p:txBody>
      </p:sp>
      <p:sp>
        <p:nvSpPr>
          <p:cNvPr id="3379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3" pitchFamily="18" charset="2"/>
              <a:buNone/>
            </a:pPr>
            <a:r>
              <a:rPr lang="ru-RU" i="1" smtClean="0">
                <a:solidFill>
                  <a:schemeClr val="accent2"/>
                </a:solidFill>
                <a:latin typeface="Times New Roman" pitchFamily="18" charset="0"/>
              </a:rPr>
              <a:t>	</a:t>
            </a:r>
            <a:r>
              <a:rPr lang="ru-RU" sz="3200" i="1" smtClean="0">
                <a:solidFill>
                  <a:schemeClr val="accent2"/>
                </a:solidFill>
                <a:latin typeface="Times New Roman" pitchFamily="18" charset="0"/>
              </a:rPr>
              <a:t>Чтобы разделить отрицательное число на отрицательное число, надо разделить модуль делимого на модуль делителя.</a:t>
            </a:r>
          </a:p>
          <a:p>
            <a:pPr>
              <a:buFont typeface="Wingdings 3" pitchFamily="18" charset="2"/>
              <a:buNone/>
            </a:pPr>
            <a:endParaRPr lang="ru-RU" sz="3200" i="1" smtClean="0">
              <a:solidFill>
                <a:schemeClr val="accent2"/>
              </a:solidFill>
              <a:latin typeface="Times New Roman" pitchFamily="18" charset="0"/>
            </a:endParaRPr>
          </a:p>
          <a:p>
            <a:pPr>
              <a:buFont typeface="Wingdings 3" pitchFamily="18" charset="2"/>
              <a:buNone/>
            </a:pPr>
            <a:r>
              <a:rPr lang="ru-RU" sz="3200" smtClean="0">
                <a:latin typeface="Times New Roman" pitchFamily="18" charset="0"/>
              </a:rPr>
              <a:t>Например:</a:t>
            </a:r>
          </a:p>
          <a:p>
            <a:pPr>
              <a:buFont typeface="Wingdings 3" pitchFamily="18" charset="2"/>
              <a:buNone/>
            </a:pPr>
            <a:r>
              <a:rPr lang="ru-RU" sz="3200" smtClean="0">
                <a:latin typeface="Times New Roman" pitchFamily="18" charset="0"/>
              </a:rPr>
              <a:t> -12:(-4)=3;  </a:t>
            </a:r>
          </a:p>
          <a:p>
            <a:pPr>
              <a:buFont typeface="Wingdings 3" pitchFamily="18" charset="2"/>
              <a:buNone/>
            </a:pPr>
            <a:r>
              <a:rPr lang="ru-RU" sz="3200" smtClean="0">
                <a:latin typeface="Times New Roman" pitchFamily="18" charset="0"/>
              </a:rPr>
              <a:t> -49</a:t>
            </a:r>
            <a:r>
              <a:rPr lang="ru-RU" sz="3200" smtClean="0">
                <a:latin typeface="Times New Roman" pitchFamily="18" charset="0"/>
                <a:sym typeface="Wingdings" pitchFamily="2" charset="2"/>
              </a:rPr>
              <a:t>:(-7)=7.</a:t>
            </a:r>
          </a:p>
          <a:p>
            <a:pPr>
              <a:buFont typeface="Wingdings 3" pitchFamily="18" charset="2"/>
              <a:buNone/>
            </a:pPr>
            <a:endParaRPr lang="ru-RU" sz="3200" smtClean="0">
              <a:latin typeface="Times New Roman" pitchFamily="18" charset="0"/>
            </a:endParaRPr>
          </a:p>
          <a:p>
            <a:pPr>
              <a:buFont typeface="Wingdings 3" pitchFamily="18" charset="2"/>
              <a:buNone/>
            </a:pPr>
            <a:endParaRPr lang="ru-RU" sz="3200" smtClean="0">
              <a:solidFill>
                <a:schemeClr val="accent2"/>
              </a:solidFill>
              <a:latin typeface="Times New Roman" pitchFamily="18" charset="0"/>
            </a:endParaRPr>
          </a:p>
        </p:txBody>
      </p:sp>
      <p:pic>
        <p:nvPicPr>
          <p:cNvPr id="16388" name="Picture 18" descr="4b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857500"/>
            <a:ext cx="40005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138"/>
            <a:ext cx="8186738" cy="4525962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№ 1150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Выполнение упражнений по теме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2786063"/>
            <a:ext cx="26384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4345" name="Picture 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3429000"/>
            <a:ext cx="25241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7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741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4349" name="Picture 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4143375"/>
            <a:ext cx="28670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4351" name="Picture 1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4786313"/>
            <a:ext cx="303847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2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4353" name="Picture 1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5429250"/>
            <a:ext cx="323850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7425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4357" name="Picture 2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2071688"/>
            <a:ext cx="26384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7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4359" name="Picture 2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2786063"/>
            <a:ext cx="28289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9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4361" name="Picture 25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3429000"/>
            <a:ext cx="308610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31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7432" name="Picture 25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2214563"/>
            <a:ext cx="26098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effectLst>
            <a:innerShdw blurRad="114300">
              <a:prstClr val="black"/>
            </a:innerShdw>
          </a:effectLst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Физкультминутка</a:t>
            </a:r>
            <a:endParaRPr lang="ru-RU" b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6" name="Рисунок 4" descr="AG00019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1143000"/>
            <a:ext cx="2617788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Рисунок 2" descr="n0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63" y="1500188"/>
            <a:ext cx="1676400" cy="278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Рисунок 8" descr="J007619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13" y="3071813"/>
            <a:ext cx="2074862" cy="331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Рисунок 9" descr="J007619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5" y="2214563"/>
            <a:ext cx="1785938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42875" y="1481138"/>
            <a:ext cx="9001125" cy="4525962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№ 1152 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а) -4·(-5)-(-30):6=20-(-5)=20+5=25;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б) 15</a:t>
            </a:r>
            <a:r>
              <a:rPr lang="ru-RU" sz="320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:(-15)-(-24):8=-1-(-3)=-1+3=3-1=2</a:t>
            </a: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в) -8·(-3+12):36+2=-8·9:36+2=-72:36+2=-2+2=0;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г) 2,3·(-6-4):5=2,3·(-10):5=-23:5=-4,6.</a:t>
            </a:r>
          </a:p>
          <a:p>
            <a:pPr eaLnBrk="1" hangingPunct="1">
              <a:buFont typeface="Wingdings 3" pitchFamily="18" charset="2"/>
              <a:buNone/>
            </a:pPr>
            <a:endParaRPr lang="ru-RU" sz="32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3" pitchFamily="18" charset="2"/>
              <a:buNone/>
            </a:pP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№1154 -УСТНО</a:t>
            </a:r>
          </a:p>
          <a:p>
            <a:pPr eaLnBrk="1" hangingPunct="1">
              <a:buFont typeface="Wingdings 3" pitchFamily="18" charset="2"/>
              <a:buNone/>
            </a:pPr>
            <a:endParaRPr lang="ru-RU" sz="32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38125" y="195263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Выполнение упражнений по теме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0" name="Picture 18" descr="4b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3" y="3357563"/>
            <a:ext cx="40005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№1155 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а) -х·4=-100;      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      х=-100</a:t>
            </a:r>
            <a:r>
              <a:rPr lang="ru-RU" sz="200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:(-4);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     х=25.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2000" i="1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ПРОВЕРКА</a:t>
            </a:r>
            <a:r>
              <a:rPr lang="ru-RU" sz="200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: если х=25, то -х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·4=</a:t>
            </a:r>
            <a:r>
              <a:rPr lang="ru-RU" sz="200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-25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·4=-100.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Ответ: 25.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б) 3·(-х)=-27;    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     -х=-27:3;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     -х=-9; 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		х=9.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ПРОВЕРКА</a:t>
            </a:r>
            <a:r>
              <a:rPr lang="ru-RU" sz="200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: если х=9. то 3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·(-х)=3·(-9)=-27.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Ответ: 9.</a:t>
            </a:r>
          </a:p>
          <a:p>
            <a:pPr eaLnBrk="1" hangingPunct="1">
              <a:buFont typeface="Wingdings 3" pitchFamily="18" charset="2"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3" name="Picture 18" descr="4b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-819150"/>
            <a:ext cx="5214938" cy="521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Выполнение упражнений по теме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r>
              <a:rPr lang="ru-RU" sz="4800" b="1" smtClean="0">
                <a:latin typeface="Times New Roman" pitchFamily="18" charset="0"/>
                <a:cs typeface="Times New Roman" pitchFamily="18" charset="0"/>
              </a:rPr>
              <a:t>П.36,</a:t>
            </a:r>
          </a:p>
          <a:p>
            <a:pPr algn="ctr" eaLnBrk="1" hangingPunct="1">
              <a:buFont typeface="Wingdings 3" pitchFamily="18" charset="2"/>
              <a:buNone/>
            </a:pPr>
            <a:r>
              <a:rPr lang="ru-RU" sz="4800" b="1" smtClean="0">
                <a:latin typeface="Times New Roman" pitchFamily="18" charset="0"/>
                <a:cs typeface="Times New Roman" pitchFamily="18" charset="0"/>
              </a:rPr>
              <a:t>№1172(а-з),</a:t>
            </a:r>
          </a:p>
          <a:p>
            <a:pPr algn="ctr" eaLnBrk="1" hangingPunct="1">
              <a:buFont typeface="Wingdings 3" pitchFamily="18" charset="2"/>
              <a:buNone/>
            </a:pPr>
            <a:r>
              <a:rPr lang="ru-RU" sz="4800" b="1" smtClean="0">
                <a:latin typeface="Times New Roman" pitchFamily="18" charset="0"/>
                <a:cs typeface="Times New Roman" pitchFamily="18" charset="0"/>
              </a:rPr>
              <a:t>№1175.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6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Домашнее</a:t>
            </a:r>
            <a:r>
              <a:rPr lang="ru-RU" sz="60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задание</a:t>
            </a:r>
            <a:endParaRPr lang="ru-RU" sz="60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13"/>
          <p:cNvSpPr>
            <a:spLocks noChangeArrowheads="1"/>
          </p:cNvSpPr>
          <p:nvPr/>
        </p:nvSpPr>
        <p:spPr bwMode="auto">
          <a:xfrm rot="-1077078">
            <a:off x="4303713" y="4062413"/>
            <a:ext cx="3954462" cy="1968500"/>
          </a:xfrm>
          <a:prstGeom prst="irregularSeal1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ru-RU" sz="3600" b="1" i="1">
                <a:solidFill>
                  <a:srgbClr val="C00000"/>
                </a:solidFill>
                <a:latin typeface="Times New Roman" pitchFamily="18" charset="0"/>
              </a:rPr>
              <a:t>УДАЧИ!</a:t>
            </a:r>
          </a:p>
          <a:p>
            <a:endParaRPr lang="ru-RU"/>
          </a:p>
        </p:txBody>
      </p:sp>
      <p:pic>
        <p:nvPicPr>
          <p:cNvPr id="21509" name="Рисунок 30" descr="AG00215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3714750"/>
            <a:ext cx="2214563" cy="235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293</TotalTime>
  <Words>245</Words>
  <PresentationFormat>Экран (4:3)</PresentationFormat>
  <Paragraphs>74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4" baseType="lpstr">
      <vt:lpstr>Arial</vt:lpstr>
      <vt:lpstr>Lucida Sans Unicode</vt:lpstr>
      <vt:lpstr>Wingdings 3</vt:lpstr>
      <vt:lpstr>Verdana</vt:lpstr>
      <vt:lpstr>Wingdings 2</vt:lpstr>
      <vt:lpstr>Calibri</vt:lpstr>
      <vt:lpstr>Times New Roman</vt:lpstr>
      <vt:lpstr>Book Antiqua</vt:lpstr>
      <vt:lpstr>Comic Sans MS</vt:lpstr>
      <vt:lpstr>Wingdings</vt:lpstr>
      <vt:lpstr>Открытая</vt:lpstr>
      <vt:lpstr>Деление </vt:lpstr>
      <vt:lpstr>Проверим домашнюю работу</vt:lpstr>
      <vt:lpstr>Слайд 3</vt:lpstr>
      <vt:lpstr>№1147</vt:lpstr>
      <vt:lpstr>Слайд 5</vt:lpstr>
      <vt:lpstr>Слайд 6</vt:lpstr>
      <vt:lpstr>Деление</vt:lpstr>
      <vt:lpstr>Правило</vt:lpstr>
      <vt:lpstr>Выполнение упражнений по теме</vt:lpstr>
      <vt:lpstr>Физкультминутка</vt:lpstr>
      <vt:lpstr>Выполнение упражнений по теме</vt:lpstr>
      <vt:lpstr>Выполнение упражнений по теме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Умножение </dc:title>
  <cp:lastModifiedBy>Антон</cp:lastModifiedBy>
  <cp:revision>29</cp:revision>
  <dcterms:modified xsi:type="dcterms:W3CDTF">2015-08-11T11:09:00Z</dcterms:modified>
</cp:coreProperties>
</file>