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57" r:id="rId7"/>
    <p:sldId id="258" r:id="rId8"/>
    <p:sldId id="259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3E0DB-E7C7-4404-8DD4-14142FB10D7D}" type="datetimeFigureOut">
              <a:rPr lang="ru-RU" smtClean="0"/>
              <a:pPr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E851E-1709-4FAB-B9E6-4576DF59D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uri_pomaskin@mail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11560" y="620688"/>
            <a:ext cx="3500462" cy="3643338"/>
            <a:chOff x="4500562" y="1785926"/>
            <a:chExt cx="3500462" cy="3643338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rot="16200000" flipV="1">
              <a:off x="2714612" y="3571876"/>
              <a:ext cx="3643338" cy="714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Прямоугольник 6"/>
            <p:cNvSpPr/>
            <p:nvPr/>
          </p:nvSpPr>
          <p:spPr>
            <a:xfrm>
              <a:off x="4500562" y="1928802"/>
              <a:ext cx="3500462" cy="157163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6143636" y="2643182"/>
              <a:ext cx="785818" cy="771524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5357818" y="2643182"/>
              <a:ext cx="785818" cy="77152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6500826" y="2000240"/>
              <a:ext cx="785818" cy="77152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5715008" y="2000240"/>
              <a:ext cx="785818" cy="771524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2000240"/>
              <a:ext cx="785818" cy="77152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6408" y="357166"/>
            <a:ext cx="361902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56992"/>
            <a:ext cx="7772400" cy="1470025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Проект </a:t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«Графический редактор на </a:t>
            </a:r>
            <a:r>
              <a:rPr lang="en-US" sz="4000" b="1" dirty="0" smtClean="0">
                <a:solidFill>
                  <a:srgbClr val="002060"/>
                </a:solidFill>
              </a:rPr>
              <a:t>VBA</a:t>
            </a:r>
            <a:r>
              <a:rPr lang="ru-RU" sz="4000" b="1" dirty="0" smtClean="0">
                <a:solidFill>
                  <a:srgbClr val="002060"/>
                </a:solidFill>
              </a:rPr>
              <a:t>»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105400"/>
            <a:ext cx="6400800" cy="175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Практическая работа 1.10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Информатика и ИКТ9 класс</a:t>
            </a:r>
            <a:endParaRPr lang="ru-RU" sz="2400" dirty="0">
              <a:solidFill>
                <a:srgbClr val="002060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57158" y="6143644"/>
            <a:ext cx="8501122" cy="357190"/>
            <a:chOff x="357158" y="6143644"/>
            <a:chExt cx="8501122" cy="357190"/>
          </a:xfrm>
        </p:grpSpPr>
        <p:sp>
          <p:nvSpPr>
            <p:cNvPr id="14" name="TextBox 13"/>
            <p:cNvSpPr txBox="1"/>
            <p:nvPr/>
          </p:nvSpPr>
          <p:spPr>
            <a:xfrm>
              <a:off x="357158" y="6215082"/>
              <a:ext cx="8501122" cy="261610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 smtClean="0"/>
                <a:t>Помаскин Юрий Иванович МБОУ СОШ №5 г. </a:t>
              </a:r>
              <a:r>
                <a:rPr lang="ru-RU" sz="1100" dirty="0" err="1" smtClean="0"/>
                <a:t>Кимовск</a:t>
              </a:r>
              <a:r>
                <a:rPr lang="ru-RU" sz="1100" dirty="0" smtClean="0"/>
                <a:t>  </a:t>
              </a:r>
              <a:r>
                <a:rPr lang="en-US" sz="1100" dirty="0" smtClean="0"/>
                <a:t>                                                            </a:t>
              </a:r>
              <a:r>
                <a:rPr lang="ru-RU" sz="1100" dirty="0" smtClean="0"/>
                <a:t>                                          </a:t>
              </a:r>
              <a:r>
                <a:rPr lang="en-US" sz="1100" dirty="0" smtClean="0"/>
                <a:t>   </a:t>
              </a:r>
              <a:r>
                <a:rPr lang="en-US" sz="1100" dirty="0" smtClean="0">
                  <a:solidFill>
                    <a:srgbClr val="FF0000"/>
                  </a:solidFill>
                  <a:hlinkClick r:id="rId3"/>
                </a:rPr>
                <a:t>yuri_pomaskin@mail.ru</a:t>
              </a:r>
              <a:r>
                <a:rPr lang="en-US" sz="1100" dirty="0" smtClean="0">
                  <a:solidFill>
                    <a:srgbClr val="FF0000"/>
                  </a:solidFill>
                </a:rPr>
                <a:t> </a:t>
              </a:r>
              <a:endParaRPr lang="ru-RU" sz="1100" dirty="0">
                <a:solidFill>
                  <a:srgbClr val="FF0000"/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4286248" y="6143644"/>
              <a:ext cx="487769" cy="357190"/>
            </a:xfrm>
            <a:prstGeom prst="ellips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pic>
          <p:nvPicPr>
            <p:cNvPr id="16" name="Рисунок 15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483822" y="6160384"/>
              <a:ext cx="123501" cy="375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Скругленный прямоугольник 16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692696"/>
            <a:ext cx="82089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Автор презентации</a:t>
            </a:r>
          </a:p>
          <a:p>
            <a:pPr algn="ctr"/>
            <a:r>
              <a:rPr lang="ru-RU" sz="2000" dirty="0" smtClean="0"/>
              <a:t> «Проект Графический редактор на </a:t>
            </a:r>
            <a:r>
              <a:rPr lang="en-US" sz="2000" dirty="0" smtClean="0"/>
              <a:t>VBA</a:t>
            </a:r>
            <a:r>
              <a:rPr lang="ru-RU" sz="2000" dirty="0" smtClean="0"/>
              <a:t>»</a:t>
            </a:r>
            <a:endParaRPr lang="ru-RU" sz="2000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Помаскин</a:t>
            </a:r>
            <a:r>
              <a:rPr lang="ru-RU" sz="2400" dirty="0" smtClean="0">
                <a:solidFill>
                  <a:srgbClr val="FF0000"/>
                </a:solidFill>
              </a:rPr>
              <a:t> Юрий Иванович  </a:t>
            </a:r>
            <a:r>
              <a:rPr lang="ru-RU" sz="2000" dirty="0" smtClean="0"/>
              <a:t>-</a:t>
            </a:r>
          </a:p>
          <a:p>
            <a:pPr algn="ctr"/>
            <a:r>
              <a:rPr lang="ru-RU" sz="2000" dirty="0" smtClean="0"/>
              <a:t> учитель  информатики МБОУ СОШ№5</a:t>
            </a:r>
          </a:p>
          <a:p>
            <a:pPr algn="ctr"/>
            <a:r>
              <a:rPr lang="ru-RU" sz="2000" dirty="0" smtClean="0"/>
              <a:t> г. </a:t>
            </a:r>
            <a:r>
              <a:rPr lang="ru-RU" sz="2000" dirty="0" err="1" smtClean="0"/>
              <a:t>Кимовска</a:t>
            </a:r>
            <a:r>
              <a:rPr lang="ru-RU" sz="2000" dirty="0" smtClean="0"/>
              <a:t> Тульской области.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852936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Презентация сделана как учебно-наглядное пособие к учебнику   «Информатика и ИКТ </a:t>
            </a:r>
            <a:r>
              <a:rPr lang="en-US" dirty="0" smtClean="0"/>
              <a:t>9</a:t>
            </a:r>
            <a:r>
              <a:rPr lang="ru-RU" dirty="0" smtClean="0"/>
              <a:t>» автор Н.Д. </a:t>
            </a:r>
            <a:r>
              <a:rPr lang="ru-RU" dirty="0" err="1" smtClean="0"/>
              <a:t>Угринович</a:t>
            </a:r>
            <a:r>
              <a:rPr lang="ru-RU" dirty="0" smtClean="0"/>
              <a:t>. Предназначена для демонстрации на  уроках изучения нового материала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3861048"/>
            <a:ext cx="8441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 smtClean="0">
                <a:solidFill>
                  <a:srgbClr val="0070C0"/>
                </a:solidFill>
              </a:rPr>
              <a:t>Используемые  источники: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Н.Д.Угринович</a:t>
            </a:r>
            <a:r>
              <a:rPr lang="ru-RU" dirty="0" smtClean="0"/>
              <a:t> «Информатика и ИКТ </a:t>
            </a:r>
            <a:r>
              <a:rPr lang="en-US" dirty="0" smtClean="0"/>
              <a:t>9</a:t>
            </a:r>
            <a:r>
              <a:rPr lang="ru-RU" dirty="0" smtClean="0"/>
              <a:t> », Москва, БИНОМ  Лаборатория знаний, 2012  стр.65-69.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Картинки: </a:t>
            </a:r>
            <a:r>
              <a:rPr lang="en-US" dirty="0" smtClean="0">
                <a:hlinkClick r:id="rId2"/>
              </a:rPr>
              <a:t>http://images.yandex.ru/</a:t>
            </a:r>
            <a:endParaRPr lang="ru-RU" dirty="0" smtClean="0"/>
          </a:p>
          <a:p>
            <a:pPr marL="342900" indent="-342900"/>
            <a:endParaRPr lang="ru-RU" dirty="0"/>
          </a:p>
        </p:txBody>
      </p:sp>
      <p:pic>
        <p:nvPicPr>
          <p:cNvPr id="6146" name="Picture 2" descr="C:\Users\Юрий\Pictures\2013-07-19 14-26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764704"/>
            <a:ext cx="1545847" cy="1519525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551723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i="1" dirty="0" smtClean="0">
                <a:solidFill>
                  <a:srgbClr val="7030A0"/>
                </a:solidFill>
              </a:rPr>
              <a:t>Примечание: проект адаптирован под использование среды программирования</a:t>
            </a:r>
            <a:endParaRPr lang="en-US" i="1" dirty="0" smtClean="0">
              <a:solidFill>
                <a:srgbClr val="7030A0"/>
              </a:solidFill>
            </a:endParaRPr>
          </a:p>
          <a:p>
            <a:pPr marL="342900" indent="-342900"/>
            <a:r>
              <a:rPr lang="ru-RU" i="1" dirty="0" smtClean="0">
                <a:solidFill>
                  <a:srgbClr val="7030A0"/>
                </a:solidFill>
              </a:rPr>
              <a:t> </a:t>
            </a:r>
            <a:r>
              <a:rPr lang="en-US" i="1" dirty="0" smtClean="0">
                <a:solidFill>
                  <a:srgbClr val="7030A0"/>
                </a:solidFill>
              </a:rPr>
              <a:t>Visual Basic 6</a:t>
            </a:r>
            <a:endParaRPr lang="ru-RU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Проект                                                 «Графический редактор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</a:rPr>
              <a:t>на </a:t>
            </a:r>
            <a:r>
              <a:rPr lang="en-US" sz="4000" b="1" dirty="0" smtClean="0">
                <a:solidFill>
                  <a:srgbClr val="002060"/>
                </a:solidFill>
              </a:rPr>
              <a:t>VBA</a:t>
            </a:r>
            <a:r>
              <a:rPr lang="ru-RU" sz="4000" b="1" dirty="0" smtClean="0">
                <a:solidFill>
                  <a:srgbClr val="002060"/>
                </a:solidFill>
              </a:rPr>
              <a:t>»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Цель проекта:                                                                                       научиться применять графические методы </a:t>
            </a:r>
            <a:r>
              <a:rPr lang="en-US" sz="2400" b="1" dirty="0" smtClean="0"/>
              <a:t>VBA</a:t>
            </a:r>
            <a:endParaRPr lang="ru-RU" sz="2400" b="1" dirty="0" smtClean="0"/>
          </a:p>
          <a:p>
            <a:endParaRPr lang="en-US" sz="2400" b="1" dirty="0" smtClean="0"/>
          </a:p>
          <a:p>
            <a:r>
              <a:rPr lang="ru-RU" sz="2400" b="1" dirty="0" smtClean="0"/>
              <a:t>Задание:                                                                                              создать проект позволяющий рисовать линии , прямоугольники и окружности заданным цветом  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5040560" cy="4278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Внешний вид (форма)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99592" y="980728"/>
            <a:ext cx="1998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Графическое поле</a:t>
            </a:r>
            <a:endParaRPr lang="ru-RU" b="1" dirty="0"/>
          </a:p>
        </p:txBody>
      </p:sp>
      <p:cxnSp>
        <p:nvCxnSpPr>
          <p:cNvPr id="8" name="Прямая со стрелкой 7"/>
          <p:cNvCxnSpPr>
            <a:stCxn id="5" idx="2"/>
          </p:cNvCxnSpPr>
          <p:nvPr/>
        </p:nvCxnSpPr>
        <p:spPr>
          <a:xfrm>
            <a:off x="1898616" y="1350060"/>
            <a:ext cx="585152" cy="17502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44208" y="980728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Текстовые поля для задания координат точек</a:t>
            </a:r>
            <a:endParaRPr lang="ru-RU" b="1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5292080" y="1916832"/>
            <a:ext cx="115212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5292080" y="1916832"/>
            <a:ext cx="115212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5292080" y="1916832"/>
            <a:ext cx="115212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5292080" y="1916832"/>
            <a:ext cx="115212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16216" y="2852936"/>
            <a:ext cx="2304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Текстовое поле для задания радиуса</a:t>
            </a:r>
            <a:endParaRPr lang="ru-RU" b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5292080" y="3284984"/>
            <a:ext cx="122413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211960" y="5805264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Поля для задания интенсивности цвета ( от 0 до 255)</a:t>
            </a:r>
            <a:endParaRPr lang="ru-RU" b="1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2987824" y="4941168"/>
            <a:ext cx="122413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3491880" y="4941168"/>
            <a:ext cx="72008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995936" y="5013176"/>
            <a:ext cx="21602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7545" y="5949280"/>
            <a:ext cx="3312368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Кнопка для задания параметров графического поля</a:t>
            </a:r>
            <a:endParaRPr lang="ru-RU" b="1" dirty="0"/>
          </a:p>
        </p:txBody>
      </p:sp>
      <p:cxnSp>
        <p:nvCxnSpPr>
          <p:cNvPr id="32" name="Прямая со стрелкой 31"/>
          <p:cNvCxnSpPr>
            <a:stCxn id="30" idx="0"/>
          </p:cNvCxnSpPr>
          <p:nvPr/>
        </p:nvCxnSpPr>
        <p:spPr>
          <a:xfrm flipV="1">
            <a:off x="2123729" y="5085184"/>
            <a:ext cx="144015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020272" y="3933056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Кнопки команд рисования                   примитивов</a:t>
            </a:r>
            <a:endParaRPr lang="ru-RU" b="1" dirty="0"/>
          </a:p>
        </p:txBody>
      </p:sp>
      <p:cxnSp>
        <p:nvCxnSpPr>
          <p:cNvPr id="35" name="Прямая со стрелкой 34"/>
          <p:cNvCxnSpPr>
            <a:stCxn id="33" idx="1"/>
          </p:cNvCxnSpPr>
          <p:nvPr/>
        </p:nvCxnSpPr>
        <p:spPr>
          <a:xfrm flipH="1" flipV="1">
            <a:off x="6012160" y="4005064"/>
            <a:ext cx="1008112" cy="389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33" idx="1"/>
          </p:cNvCxnSpPr>
          <p:nvPr/>
        </p:nvCxnSpPr>
        <p:spPr>
          <a:xfrm flipH="1" flipV="1">
            <a:off x="6012160" y="4221088"/>
            <a:ext cx="1008112" cy="1736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33" idx="1"/>
          </p:cNvCxnSpPr>
          <p:nvPr/>
        </p:nvCxnSpPr>
        <p:spPr>
          <a:xfrm flipH="1">
            <a:off x="6084168" y="4394721"/>
            <a:ext cx="936104" cy="1143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33" idx="1"/>
          </p:cNvCxnSpPr>
          <p:nvPr/>
        </p:nvCxnSpPr>
        <p:spPr>
          <a:xfrm flipH="1">
            <a:off x="6012160" y="4394721"/>
            <a:ext cx="1008112" cy="5464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33" idx="1"/>
          </p:cNvCxnSpPr>
          <p:nvPr/>
        </p:nvCxnSpPr>
        <p:spPr>
          <a:xfrm flipH="1">
            <a:off x="6084168" y="4394721"/>
            <a:ext cx="936104" cy="9064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7416824" cy="5501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Код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Код (подробно)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66410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84984"/>
            <a:ext cx="1530170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97152"/>
            <a:ext cx="8462199" cy="930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851920" y="2780928"/>
            <a:ext cx="4178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Параметры экрана (графического поля)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3203848" y="2492896"/>
            <a:ext cx="122413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788024" y="4221088"/>
            <a:ext cx="1872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Рисование точки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195736" y="4077072"/>
            <a:ext cx="259228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51520" y="4869160"/>
            <a:ext cx="88924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4788024" y="4077072"/>
            <a:ext cx="2952328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067944" y="5661248"/>
            <a:ext cx="2182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Цвет (что не вошло)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Код (подробно)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9520550" cy="74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132856"/>
            <a:ext cx="3076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132856"/>
            <a:ext cx="23812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3501008"/>
            <a:ext cx="25527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573016"/>
            <a:ext cx="32099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1" y="5229200"/>
            <a:ext cx="1047585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347864" y="2060848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Линия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7984" y="3212976"/>
            <a:ext cx="1820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Прямоугольник 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1691680" y="1700808"/>
            <a:ext cx="165618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1"/>
          </p:cNvCxnSpPr>
          <p:nvPr/>
        </p:nvCxnSpPr>
        <p:spPr>
          <a:xfrm flipH="1" flipV="1">
            <a:off x="2267744" y="2924944"/>
            <a:ext cx="2160240" cy="472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3"/>
          </p:cNvCxnSpPr>
          <p:nvPr/>
        </p:nvCxnSpPr>
        <p:spPr>
          <a:xfrm flipV="1">
            <a:off x="6248932" y="2852936"/>
            <a:ext cx="1851460" cy="5447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35896" y="4509120"/>
            <a:ext cx="3212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Закрашенный прямоугольник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6876256" y="4221088"/>
            <a:ext cx="129614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8" idx="1"/>
          </p:cNvCxnSpPr>
          <p:nvPr/>
        </p:nvCxnSpPr>
        <p:spPr>
          <a:xfrm flipH="1" flipV="1">
            <a:off x="2339752" y="4365104"/>
            <a:ext cx="1296144" cy="3286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16016" y="6165304"/>
            <a:ext cx="1456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Окружность 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1835696" y="5949280"/>
            <a:ext cx="280831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Код(подробно)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39814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03648" y="4581128"/>
            <a:ext cx="619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Команды для кнопок «</a:t>
            </a:r>
            <a:r>
              <a:rPr lang="ru-RU" b="1" dirty="0" err="1" smtClean="0">
                <a:solidFill>
                  <a:srgbClr val="FF0000"/>
                </a:solidFill>
              </a:rPr>
              <a:t>Выкл</a:t>
            </a:r>
            <a:r>
              <a:rPr lang="ru-RU" b="1" dirty="0" smtClean="0">
                <a:solidFill>
                  <a:srgbClr val="FF0000"/>
                </a:solidFill>
              </a:rPr>
              <a:t>» и «Стереть (очистить ) экран»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1475656" y="2204864"/>
            <a:ext cx="2592288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1979712" y="3212976"/>
            <a:ext cx="3528392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Задания для выполнения рисунков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Проверить работу всех кнопок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Нарисовать: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- домик,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- машину,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- олимпийский флаг,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- флаг России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Рисунок на свое усмотрение</a:t>
            </a:r>
          </a:p>
          <a:p>
            <a:pPr>
              <a:buFontTx/>
              <a:buChar char="-"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8640960" cy="6480720"/>
          </a:xfrm>
          <a:prstGeom prst="roundRect">
            <a:avLst>
              <a:gd name="adj" fmla="val 414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076056" y="3284984"/>
            <a:ext cx="2357454" cy="2643206"/>
            <a:chOff x="1214414" y="2786058"/>
            <a:chExt cx="2357454" cy="264320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214414" y="3857628"/>
              <a:ext cx="2357454" cy="15716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928794" y="4357694"/>
              <a:ext cx="1000132" cy="6429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214414" y="2786058"/>
              <a:ext cx="1214446" cy="107157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2428860" y="2786058"/>
              <a:ext cx="1143008" cy="107157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/>
        </p:nvGrpSpPr>
        <p:grpSpPr>
          <a:xfrm>
            <a:off x="2771800" y="2564904"/>
            <a:ext cx="2450552" cy="1132178"/>
            <a:chOff x="4857752" y="4000504"/>
            <a:chExt cx="3571900" cy="1928826"/>
          </a:xfrm>
        </p:grpSpPr>
        <p:sp>
          <p:nvSpPr>
            <p:cNvPr id="12" name="Овал 11"/>
            <p:cNvSpPr/>
            <p:nvPr/>
          </p:nvSpPr>
          <p:spPr>
            <a:xfrm>
              <a:off x="5072066" y="5214950"/>
              <a:ext cx="714380" cy="71438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7358082" y="5214950"/>
              <a:ext cx="714380" cy="71438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5286380" y="5357826"/>
              <a:ext cx="357190" cy="35719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7572396" y="5357826"/>
              <a:ext cx="357190" cy="35719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857752" y="4714884"/>
              <a:ext cx="3571900" cy="500066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000892" y="4000504"/>
              <a:ext cx="928694" cy="7143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228184" y="1268760"/>
            <a:ext cx="2016224" cy="2635226"/>
            <a:chOff x="4500562" y="1785926"/>
            <a:chExt cx="3500462" cy="3643338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 flipV="1">
              <a:off x="2714612" y="3571876"/>
              <a:ext cx="3643338" cy="714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>
            <a:xfrm>
              <a:off x="4500562" y="1928802"/>
              <a:ext cx="3500462" cy="157163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6143636" y="2643182"/>
              <a:ext cx="785818" cy="771524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5357818" y="2643182"/>
              <a:ext cx="785818" cy="77152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6500826" y="2000240"/>
              <a:ext cx="785818" cy="77152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5715008" y="2000240"/>
              <a:ext cx="785818" cy="771524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2000240"/>
              <a:ext cx="785818" cy="77152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249</Words>
  <Application>Microsoft Office PowerPoint</Application>
  <PresentationFormat>Экран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Проект  «Графический редактор на VBA»</vt:lpstr>
      <vt:lpstr>Слайд 2</vt:lpstr>
      <vt:lpstr>Проект                                                 «Графический редактор на VBA»</vt:lpstr>
      <vt:lpstr>Внешний вид (форма)</vt:lpstr>
      <vt:lpstr>Код </vt:lpstr>
      <vt:lpstr>Код (подробно)</vt:lpstr>
      <vt:lpstr>Код (подробно)</vt:lpstr>
      <vt:lpstr>Код(подробно)</vt:lpstr>
      <vt:lpstr>Задания для выполнения рисунков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«Графический редактор на VBA»</dc:title>
  <dc:creator>Юрий</dc:creator>
  <cp:lastModifiedBy>Юрий</cp:lastModifiedBy>
  <cp:revision>11</cp:revision>
  <dcterms:created xsi:type="dcterms:W3CDTF">2013-11-05T09:37:22Z</dcterms:created>
  <dcterms:modified xsi:type="dcterms:W3CDTF">2013-11-05T11:07:16Z</dcterms:modified>
</cp:coreProperties>
</file>