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66" r:id="rId3"/>
    <p:sldId id="267" r:id="rId4"/>
    <p:sldId id="268" r:id="rId5"/>
    <p:sldId id="257" r:id="rId6"/>
    <p:sldId id="258" r:id="rId7"/>
    <p:sldId id="259" r:id="rId8"/>
    <p:sldId id="269" r:id="rId9"/>
    <p:sldId id="260" r:id="rId10"/>
    <p:sldId id="261" r:id="rId11"/>
    <p:sldId id="262" r:id="rId12"/>
    <p:sldId id="263" r:id="rId13"/>
    <p:sldId id="271" r:id="rId14"/>
    <p:sldId id="264" r:id="rId15"/>
    <p:sldId id="27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6600"/>
    <a:srgbClr val="FFFF99"/>
    <a:srgbClr val="CCCC00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C6BEC26-09B8-4E37-8143-579A4375F040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B753769-171C-4748-B780-BC8A2D71B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D3024-273D-4EF3-AEBC-6B5D22A1C37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D9DA5-831D-4A74-A65A-FA77C5334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CFCDE8-EA84-4DA6-94D4-F31424C46FB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5B1A7B-3C5F-4BC9-9414-4AD65B537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6CB557-831A-403B-8D21-93B88E29C3A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387C23-1700-41C4-8D1B-D13ED6746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2D598B-717A-4614-8A12-6EFD90088B34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7FBFA4-9CC3-4AFB-8272-8D68249B4B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EF7A45-E6EB-429F-81E5-622A32540D4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76C178-2FCB-4FEF-9155-8001B2784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0EFF1-E425-40B6-9540-C78B70B07D3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17AD0-594F-4D6F-B867-0875931DD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DB0AD0-8D42-41C9-9338-42BEE288B38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A2B453-A54F-449D-A015-F01DEE8BB6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36715CD-982F-40E2-B4B9-EFEE883001D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EA75B1A-5530-4507-80EE-698E17C5FA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3F6FB-1CD7-40AA-BCD1-41F6C55CB54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BDE7A-9D4F-42E4-A124-5B3D778205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FCE8D-5DFE-4367-BEE5-0A3C8D50605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65744-5EFB-49F5-8ABA-FBA675616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3E3556B-9896-437C-9D1D-D2E14656DF3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60D910E-F11B-42D2-A737-5D9E655504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7" r:id="rId2"/>
    <p:sldLayoutId id="2147483762" r:id="rId3"/>
    <p:sldLayoutId id="2147483763" r:id="rId4"/>
    <p:sldLayoutId id="2147483764" r:id="rId5"/>
    <p:sldLayoutId id="2147483765" r:id="rId6"/>
    <p:sldLayoutId id="2147483758" r:id="rId7"/>
    <p:sldLayoutId id="2147483766" r:id="rId8"/>
    <p:sldLayoutId id="2147483767" r:id="rId9"/>
    <p:sldLayoutId id="2147483759" r:id="rId10"/>
    <p:sldLayoutId id="21474837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99592" y="476673"/>
            <a:ext cx="7772400" cy="792088"/>
          </a:xfrm>
        </p:spPr>
        <p:txBody>
          <a:bodyPr anchor="t">
            <a:normAutofit fontScale="90000"/>
          </a:bodyPr>
          <a:lstStyle/>
          <a:p>
            <a:pPr algn="ctr" eaLnBrk="1" hangingPunct="1">
              <a:defRPr/>
            </a:pP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b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«Средняя общеобразовательная школа № 12 с </a:t>
            </a:r>
            <a:b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углубленным изучением отдельных предметов»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10244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188" y="1700213"/>
            <a:ext cx="7772400" cy="4321175"/>
          </a:xfrm>
        </p:spPr>
        <p:txBody>
          <a:bodyPr/>
          <a:lstStyle/>
          <a:p>
            <a:pPr marR="0" algn="ctr" eaLnBrk="1" hangingPunct="1"/>
            <a:r>
              <a:rPr lang="ru-RU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урока: «Производные тригонометрических функций»</a:t>
            </a:r>
          </a:p>
          <a:p>
            <a:pPr marR="0" eaLnBrk="1" hangingPunct="1"/>
            <a:endParaRPr lang="ru-RU" sz="2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eaLnBrk="1" hangingPunct="1"/>
            <a:endParaRPr lang="ru-RU" sz="2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eaLnBrk="1" hangingPunct="1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 учитель математики Гулова Римма Ивановна</a:t>
            </a:r>
          </a:p>
          <a:p>
            <a:pPr marR="0" algn="ctr" eaLnBrk="1" hangingPunct="1"/>
            <a:endPara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 eaLnBrk="1" hangingPunct="1"/>
            <a:endPara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 eaLnBrk="1" hangingPunct="1"/>
            <a:endPara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 eaLnBrk="1" hangingPunct="1"/>
            <a:endPara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 eaLnBrk="1" hangingPunct="1"/>
            <a:endPara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 eaLnBrk="1" hangingPunct="1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г.Старый Оскол</a:t>
            </a:r>
          </a:p>
          <a:p>
            <a:pPr marR="0" algn="ctr" eaLnBrk="1" hangingPunct="1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2011г.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Ввести формулы производных тригонометрических функций</a:t>
            </a:r>
          </a:p>
          <a:p>
            <a:pPr eaLnBrk="1" hangingPunct="1"/>
            <a:r>
              <a:rPr lang="ru-RU" smtClean="0"/>
              <a:t> рассмотреть методы решения упражнений на применение изученных правил дифференцирования; вырабатывать умения и навыки учащихся в решении заданий на применение знаний правил вычисления производных тригонометрических функций.</a:t>
            </a:r>
          </a:p>
          <a:p>
            <a:pPr eaLnBrk="1" hangingPunct="1"/>
            <a:r>
              <a:rPr lang="ru-RU" smtClean="0"/>
              <a:t>Воспитание и развитие логического мышления учащихся.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Цели урока:</a:t>
            </a:r>
            <a:endParaRPr lang="ru-RU" dirty="0"/>
          </a:p>
        </p:txBody>
      </p:sp>
      <p:pic>
        <p:nvPicPr>
          <p:cNvPr id="11268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0"/>
            <a:ext cx="27717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1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545137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b="1" smtClean="0"/>
              <a:t>1.Орг. момент.</a:t>
            </a:r>
            <a:endParaRPr lang="ru-RU" smtClean="0"/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/>
              <a:t>2.Актуализация опорных знаний учащихся.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/>
              <a:t>3.Изучение нового материала.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>
                <a:solidFill>
                  <a:srgbClr val="7030A0"/>
                </a:solidFill>
              </a:rPr>
              <a:t>3.1.Формула производной синуса</a:t>
            </a:r>
            <a:endParaRPr lang="ru-RU" smtClean="0">
              <a:solidFill>
                <a:srgbClr val="7030A0"/>
              </a:solidFill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>
                <a:solidFill>
                  <a:srgbClr val="7030A0"/>
                </a:solidFill>
              </a:rPr>
              <a:t>3.2.Формулы дифференцирования </a:t>
            </a:r>
            <a:r>
              <a:rPr lang="ru-RU" b="1" smtClean="0"/>
              <a:t>косинуса, тангенса и котангенса.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/>
              <a:t>4.Закрепление изученного материала:</a:t>
            </a:r>
            <a:endParaRPr lang="ru-RU" smtClean="0"/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>
                <a:solidFill>
                  <a:srgbClr val="7030A0"/>
                </a:solidFill>
              </a:rPr>
              <a:t>4.1. Работа у доски и на местах. Решение упражнений из учебника 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>
                <a:solidFill>
                  <a:srgbClr val="7030A0"/>
                </a:solidFill>
              </a:rPr>
              <a:t>4.2.Работа в группах.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/>
              <a:t>5.Подведение итогов урока.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b="1" smtClean="0"/>
              <a:t>6.Домашнее задание.</a:t>
            </a:r>
            <a:endParaRPr lang="ru-RU" smtClean="0"/>
          </a:p>
          <a:p>
            <a:pPr eaLnBrk="1" hangingPunct="1">
              <a:buFont typeface="Wingdings" pitchFamily="2" charset="2"/>
              <a:buChar char="Ø"/>
            </a:pPr>
            <a:endParaRPr lang="ru-RU" smtClean="0"/>
          </a:p>
          <a:p>
            <a:pPr eaLnBrk="1" hangingPunct="1">
              <a:buFont typeface="Wingdings 3" pitchFamily="18" charset="2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3"/>
                </a:solidFill>
              </a:rPr>
              <a:t>План урока</a:t>
            </a:r>
            <a:endParaRPr lang="ru-RU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1196975"/>
            <a:ext cx="380523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Написать на доске чему равна производная:</a:t>
            </a:r>
          </a:p>
          <a:p>
            <a:pPr eaLnBrk="1" hangingPunct="1">
              <a:defRPr/>
            </a:pPr>
            <a:r>
              <a:rPr lang="ru-RU" dirty="0" smtClean="0"/>
              <a:t> числа</a:t>
            </a:r>
          </a:p>
          <a:p>
            <a:pPr eaLnBrk="1" hangingPunct="1">
              <a:defRPr/>
            </a:pPr>
            <a:r>
              <a:rPr lang="ru-RU" dirty="0" smtClean="0"/>
              <a:t>переменной «</a:t>
            </a:r>
            <a:r>
              <a:rPr lang="ru-RU" dirty="0" err="1" smtClean="0"/>
              <a:t>х</a:t>
            </a:r>
            <a:r>
              <a:rPr lang="ru-RU" dirty="0" smtClean="0"/>
              <a:t>»</a:t>
            </a:r>
          </a:p>
          <a:p>
            <a:pPr eaLnBrk="1" hangingPunct="1">
              <a:defRPr/>
            </a:pPr>
            <a:r>
              <a:rPr lang="ru-RU" dirty="0" smtClean="0"/>
              <a:t>выражения </a:t>
            </a:r>
            <a:r>
              <a:rPr lang="en-US" dirty="0" err="1" smtClean="0"/>
              <a:t>kx</a:t>
            </a:r>
            <a:r>
              <a:rPr lang="en-US" dirty="0" smtClean="0"/>
              <a:t> + b</a:t>
            </a: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суммы функций</a:t>
            </a:r>
          </a:p>
          <a:p>
            <a:pPr eaLnBrk="1" hangingPunct="1">
              <a:defRPr/>
            </a:pPr>
            <a:r>
              <a:rPr lang="ru-RU" dirty="0" smtClean="0"/>
              <a:t>произведения двух функций</a:t>
            </a:r>
          </a:p>
          <a:p>
            <a:pPr eaLnBrk="1" hangingPunct="1">
              <a:defRPr/>
            </a:pPr>
            <a:r>
              <a:rPr lang="ru-RU" dirty="0" smtClean="0"/>
              <a:t>частного двух выражений</a:t>
            </a:r>
          </a:p>
          <a:p>
            <a:pPr eaLnBrk="1" hangingPunct="1">
              <a:defRPr/>
            </a:pPr>
            <a:r>
              <a:rPr lang="ru-RU" dirty="0" smtClean="0"/>
              <a:t>степенной функции</a:t>
            </a:r>
          </a:p>
          <a:p>
            <a:pPr eaLnBrk="1" hangingPunct="1">
              <a:defRPr/>
            </a:pPr>
            <a:r>
              <a:rPr lang="ru-RU" dirty="0" smtClean="0"/>
              <a:t>сложной функции</a:t>
            </a: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Актуализация опорных знаний учащихся:</a:t>
            </a: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Формулы вычисления производных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92500" y="1052513"/>
            <a:ext cx="5500688" cy="4995862"/>
          </a:xfrm>
        </p:spPr>
      </p:pic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412875"/>
            <a:ext cx="2881313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  <a:t/>
            </a:r>
            <a:b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  <a:t>1)Формула производной синуса</a:t>
            </a:r>
            <a:b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ru-RU" dirty="0" smtClean="0"/>
              <a:t>Докажем, что производная синуса имеет такой вид:</a:t>
            </a:r>
            <a:br>
              <a:rPr lang="ru-RU" dirty="0" smtClean="0"/>
            </a:br>
            <a:endParaRPr lang="ru-RU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00125" y="2633663"/>
            <a:ext cx="7381875" cy="2295525"/>
          </a:xfr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629964"/>
          </a:xfrm>
        </p:spPr>
        <p:txBody>
          <a:bodyPr anchor="t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Вспомним определение производной: </a:t>
            </a:r>
            <a:r>
              <a:rPr lang="ru-RU" sz="2400" b="0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2400" b="0" dirty="0" smtClean="0">
                <a:solidFill>
                  <a:srgbClr val="FF0000"/>
                </a:solidFill>
                <a:latin typeface="Arial Black" pitchFamily="34" charset="0"/>
              </a:rPr>
            </a:br>
            <a:endParaRPr lang="ru-RU" sz="2400" b="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029" name="Содержимое 5"/>
          <p:cNvSpPr>
            <a:spLocks noGrp="1"/>
          </p:cNvSpPr>
          <p:nvPr>
            <p:ph idx="1"/>
          </p:nvPr>
        </p:nvSpPr>
        <p:spPr>
          <a:xfrm>
            <a:off x="611188" y="2060575"/>
            <a:ext cx="7705725" cy="2794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755650" y="2133600"/>
          <a:ext cx="7286625" cy="2554288"/>
        </p:xfrm>
        <a:graphic>
          <a:graphicData uri="http://schemas.openxmlformats.org/presentationml/2006/ole">
            <p:oleObj spid="_x0000_s1026" name="Формула" r:id="rId3" imgW="1600200" imgH="406400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1"/>
          <p:cNvSpPr>
            <a:spLocks noGrp="1"/>
          </p:cNvSpPr>
          <p:nvPr>
            <p:ph idx="1"/>
          </p:nvPr>
        </p:nvSpPr>
        <p:spPr>
          <a:xfrm>
            <a:off x="457200" y="2205038"/>
            <a:ext cx="8229600" cy="237648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 anchor="t"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Воспользуемся формулой суммы и разности тригонометрических функций 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205038"/>
            <a:ext cx="814546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58204" cy="1071546"/>
          </a:xfrm>
        </p:spPr>
        <p:txBody>
          <a:bodyPr anchor="t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Для вывода формулы производной синуса достаточно показать, что: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57313" y="1714500"/>
            <a:ext cx="5938837" cy="2357438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4286250"/>
            <a:ext cx="80899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78590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Действительно, опираясь на эти утверждения, при </a:t>
            </a:r>
            <a:r>
              <a:rPr lang="ru-RU" sz="3200" dirty="0" err="1" smtClean="0"/>
              <a:t>Δх </a:t>
            </a:r>
            <a:r>
              <a:rPr lang="ru-RU" sz="3200" dirty="0" smtClean="0"/>
              <a:t>→ 0 можно получить формулу:</a:t>
            </a:r>
            <a:endParaRPr lang="ru-RU" sz="32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2214563"/>
            <a:ext cx="8547100" cy="2857500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Формулы дифференцирования косинуса, тангенса и котангенса</a:t>
            </a:r>
            <a:endParaRPr lang="ru-RU" sz="32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38" y="1492250"/>
            <a:ext cx="6357937" cy="1365250"/>
          </a:xfrm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3143250"/>
            <a:ext cx="564356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75" y="4857750"/>
            <a:ext cx="5762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57290"/>
          </a:xfrm>
        </p:spPr>
        <p:txBody>
          <a:bodyPr anchor="t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70C0"/>
                </a:solidFill>
                <a:effectLst/>
              </a:rPr>
              <a:t>Работа в группах:</a:t>
            </a:r>
            <a:br>
              <a:rPr lang="ru-RU" sz="3600" dirty="0" smtClean="0">
                <a:solidFill>
                  <a:srgbClr val="0070C0"/>
                </a:solidFill>
                <a:effectLst/>
              </a:rPr>
            </a:br>
            <a:r>
              <a:rPr lang="ru-RU" sz="3600" dirty="0" smtClean="0">
                <a:solidFill>
                  <a:srgbClr val="0070C0"/>
                </a:solidFill>
                <a:effectLst/>
              </a:rPr>
              <a:t>Найти производные данных функций</a:t>
            </a:r>
            <a:br>
              <a:rPr lang="ru-RU" sz="3600" dirty="0" smtClean="0">
                <a:solidFill>
                  <a:srgbClr val="0070C0"/>
                </a:solidFill>
                <a:effectLst/>
              </a:rPr>
            </a:br>
            <a:endParaRPr lang="ru-RU" sz="3600" dirty="0">
              <a:solidFill>
                <a:srgbClr val="0070C0"/>
              </a:solidFill>
              <a:effectLst/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" y="1285875"/>
            <a:ext cx="4214813" cy="4643438"/>
          </a:xfrm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285875"/>
            <a:ext cx="4429125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2811462"/>
          </a:xfrm>
        </p:spPr>
        <p:txBody>
          <a:bodyPr/>
          <a:lstStyle/>
          <a:p>
            <a:pPr eaLnBrk="1" hangingPunct="1"/>
            <a:r>
              <a:rPr lang="ru-RU" b="1" smtClean="0"/>
              <a:t>Что чувствовали сегодня на уроке? </a:t>
            </a:r>
          </a:p>
          <a:p>
            <a:pPr eaLnBrk="1" hangingPunct="1"/>
            <a:r>
              <a:rPr lang="ru-RU" b="1" smtClean="0"/>
              <a:t>С какими трудностями вы встретились? </a:t>
            </a:r>
          </a:p>
          <a:p>
            <a:pPr eaLnBrk="1" hangingPunct="1"/>
            <a:r>
              <a:rPr lang="ru-RU" b="1" smtClean="0"/>
              <a:t>Кому было трудно? Почему? Что ты сделал, чтобы преодолеть эту трудность? </a:t>
            </a:r>
          </a:p>
          <a:p>
            <a:pPr eaLnBrk="1" hangingPunct="1"/>
            <a:r>
              <a:rPr lang="ru-RU" b="1" smtClean="0"/>
              <a:t>Что тебе помогло? (Опорные конспекты, подсказки товарищей…)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eaLnBrk="1" hangingPunct="1">
              <a:defRPr/>
            </a:pPr>
            <a:r>
              <a:rPr lang="ru-RU" sz="4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Подведение итогов урока</a:t>
            </a:r>
            <a:endParaRPr lang="ru-RU" sz="40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6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214438" y="1928813"/>
            <a:ext cx="7429500" cy="2214562"/>
          </a:xfrm>
        </p:spPr>
        <p:txBody>
          <a:bodyPr/>
          <a:lstStyle/>
          <a:p>
            <a:pPr eaLnBrk="1" hangingPunct="1"/>
            <a:r>
              <a:rPr lang="ru-RU" sz="5400" smtClean="0"/>
              <a:t>Пункт 17 , </a:t>
            </a:r>
          </a:p>
          <a:p>
            <a:pPr eaLnBrk="1" hangingPunct="1"/>
            <a:r>
              <a:rPr lang="ru-RU" sz="5400" smtClean="0"/>
              <a:t>№ 235, 236 (а, б).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>
                <a:solidFill>
                  <a:srgbClr val="FF0000"/>
                </a:solidFill>
              </a:rPr>
              <a:t>Домашнее задание:</a:t>
            </a:r>
            <a:br>
              <a:rPr lang="ru-RU" sz="6000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02434"/>
          </a:xfrm>
        </p:spPr>
        <p:txBody>
          <a:bodyPr anchor="t"/>
          <a:lstStyle/>
          <a:p>
            <a:pPr eaLnBrk="1" hangingPunct="1">
              <a:defRPr/>
            </a:pP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Литература: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Алгебра и начала математического анализа: учеб. для 10—11 </a:t>
            </a:r>
            <a:r>
              <a:rPr lang="ru-RU" sz="22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общеобразоват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учреждений / А. Н. Колмогоров, А. М. Абрамов, Ю. П. </a:t>
            </a:r>
            <a:r>
              <a:rPr lang="ru-RU" sz="22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Дудницын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и др.; под. ред. А. Н. Колмогорова. — М.: </a:t>
            </a:r>
            <a:r>
              <a:rPr lang="ru-RU" sz="22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Просвеще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ние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2008.</a:t>
            </a:r>
            <a:b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Дидактические материалы по алгебре и началам анализа   для 10 класса / Б. М. Ивлев, С. М. Саакян, С. И. </a:t>
            </a:r>
            <a:r>
              <a:rPr lang="ru-RU" sz="22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Шварцбурд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- М.: Просвещение, 2008.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190</TotalTime>
  <Words>261</Words>
  <Application>Microsoft Office PowerPoint</Application>
  <PresentationFormat>Экран (4:3)</PresentationFormat>
  <Paragraphs>55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Wingdings</vt:lpstr>
      <vt:lpstr>Открытая</vt:lpstr>
      <vt:lpstr>Формула</vt:lpstr>
      <vt:lpstr>Муниципальное бюджетное общеобразовательное учреждение «Средняя общеобразовательная школа № 12 с  углубленным изучением отдельных предметов» </vt:lpstr>
      <vt:lpstr>Цели урока:</vt:lpstr>
      <vt:lpstr>План урока</vt:lpstr>
      <vt:lpstr>Актуализация опорных знаний учащихся:</vt:lpstr>
      <vt:lpstr>Формулы вычисления производных</vt:lpstr>
      <vt:lpstr> 1)Формула производной синуса Докажем, что производная синуса имеет такой вид: </vt:lpstr>
      <vt:lpstr>Вспомним определение производной:  </vt:lpstr>
      <vt:lpstr>Воспользуемся формулой суммы и разности тригонометрических функций : </vt:lpstr>
      <vt:lpstr>Для вывода формулы производной синуса достаточно показать, что: </vt:lpstr>
      <vt:lpstr>Действительно, опираясь на эти утверждения, при Δх → 0 можно получить формулу:</vt:lpstr>
      <vt:lpstr>Формулы дифференцирования косинуса, тангенса и котангенса</vt:lpstr>
      <vt:lpstr>Работа в группах: Найти производные данных функций </vt:lpstr>
      <vt:lpstr>Подведение итогов урока</vt:lpstr>
      <vt:lpstr> Домашнее задание:  </vt:lpstr>
      <vt:lpstr>Литература: Алгебра и начала математического анализа: учеб. для 10—11 кл. общеобразоват. учреждений / А. Н. Колмогоров, А. М. Абрамов, Ю. П. Дудницын и др.; под. ред. А. Н. Колмогорова. — М.: Просвеще ние, 2008.   Дидактические материалы по алгебре и началам анализа   для 10 класса / Б. М. Ивлев, С. М. Саакян, С. И. Шварцбурд. - М.: Просвещение, 2008.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 Гулова</dc:creator>
  <cp:lastModifiedBy>Антон</cp:lastModifiedBy>
  <cp:revision>25</cp:revision>
  <dcterms:created xsi:type="dcterms:W3CDTF">2009-02-02T17:05:15Z</dcterms:created>
  <dcterms:modified xsi:type="dcterms:W3CDTF">2015-04-09T16:10:10Z</dcterms:modified>
</cp:coreProperties>
</file>