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7"/>
          <p:cNvCxnSpPr/>
          <p:nvPr/>
        </p:nvCxnSpPr>
        <p:spPr>
          <a:xfrm>
            <a:off x="0" y="2925763"/>
            <a:ext cx="9144000" cy="158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2514600" y="2362200"/>
            <a:ext cx="4114800" cy="1127125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anchor="ctr">
            <a:normAutofit/>
          </a:bodyPr>
          <a:lstStyle/>
          <a:p>
            <a:pPr algn="ctr" fontAlgn="auto">
              <a:spcBef>
                <a:spcPts val="400"/>
              </a:spcBef>
              <a:spcAft>
                <a:spcPts val="0"/>
              </a:spcAft>
              <a:defRPr/>
            </a:pPr>
            <a:endParaRPr lang="en-US" b="1" cap="all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>
            <a:lvl1pPr>
              <a:defRPr/>
            </a:lvl1pPr>
          </a:lstStyle>
          <a:p>
            <a:pPr>
              <a:defRPr/>
            </a:pPr>
            <a:fld id="{F2E1DFA7-629D-4668-A0E0-4FC937FB1C21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7E73D-C506-49DB-8909-91D4202CBD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BEB0-C2FC-4332-B9C9-53B295773A0E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BE76C-4E86-448C-8BD2-0A9B38260D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>
            <a:off x="0" y="3922713"/>
            <a:ext cx="9144000" cy="2935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0"/>
          <p:cNvCxnSpPr/>
          <p:nvPr/>
        </p:nvCxnSpPr>
        <p:spPr>
          <a:xfrm>
            <a:off x="0" y="3921125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1"/>
          <p:cNvSpPr/>
          <p:nvPr/>
        </p:nvSpPr>
        <p:spPr>
          <a:xfrm>
            <a:off x="2514600" y="3368675"/>
            <a:ext cx="4114800" cy="1127125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anchor="ctr">
            <a:normAutofit/>
          </a:bodyPr>
          <a:lstStyle/>
          <a:p>
            <a:pPr algn="ctr" fontAlgn="auto">
              <a:spcBef>
                <a:spcPts val="400"/>
              </a:spcBef>
              <a:spcAft>
                <a:spcPts val="0"/>
              </a:spcAft>
              <a:defRPr/>
            </a:pPr>
            <a:endParaRPr lang="en-US" b="1" cap="all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bIns="0" anchor="b"/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/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A48F-EA46-4275-8E97-0BB9AA30E5F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D1E7C-1F69-4B47-B58E-5A9381AC0A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B13AB-1E5A-4414-9D54-C73234ACE83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2C8A3-DC8B-4AE4-B460-9D093BA4BE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anchor="ctr" anchorCtr="0"/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anchor="ctr" anchorCtr="0"/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09187-66A1-4AB7-9FFD-54689B3C4E3B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8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490A3-3A34-4EA4-A038-80AD9FD72E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014A3-148B-4A35-80FB-9CA2A27A7F44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BA976D-E892-400C-838F-14B14CDA17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D6334-48C4-4424-9947-B86367448625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17DDB-784A-4D1B-9A29-A353BFC003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t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8D60D-ECF1-46C0-BD3E-2549E2A2DFA8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6D157-5AA6-4AE4-8FC2-E7D64D3055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anchor="ctr" anchorCtr="0"/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tIns="0" bIns="0" anchor="ctr" anchorCtr="0"/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9FD56-1246-44AF-B092-77731E6A9B7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D17A7B-AE8D-451A-847A-C805631E09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49325-4B9F-4E05-9094-20F5E6428425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B257F-02DE-475A-99BA-8F31CF2A50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8"/>
          <p:cNvCxnSpPr/>
          <p:nvPr/>
        </p:nvCxnSpPr>
        <p:spPr>
          <a:xfrm rot="5400000">
            <a:off x="4267201" y="3429000"/>
            <a:ext cx="6858000" cy="3175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6"/>
          <p:cNvSpPr/>
          <p:nvPr/>
        </p:nvSpPr>
        <p:spPr bwMode="hidden">
          <a:xfrm>
            <a:off x="0" y="0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D6ACB-4EA1-4B9D-96AD-904311C8F0C0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A49EE-8FD5-40E7-8F28-C2120DB4AC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6675"/>
            <a:ext cx="9144000" cy="552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0"/>
            <a:ext cx="8229600" cy="4117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05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 cap="all" spc="300" baseline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0277E00-A6F1-4AFB-BEA9-1093A9B67F9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 b="0" cap="all" spc="300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1E4B898-196D-485A-AA01-208D1050A5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913"/>
            <a:ext cx="9144000" cy="1587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4725"/>
            <a:ext cx="4114800" cy="701675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76" r:id="rId2"/>
    <p:sldLayoutId id="2147483684" r:id="rId3"/>
    <p:sldLayoutId id="2147483677" r:id="rId4"/>
    <p:sldLayoutId id="2147483678" r:id="rId5"/>
    <p:sldLayoutId id="2147483679" r:id="rId6"/>
    <p:sldLayoutId id="2147483685" r:id="rId7"/>
    <p:sldLayoutId id="2147483680" r:id="rId8"/>
    <p:sldLayoutId id="2147483681" r:id="rId9"/>
    <p:sldLayoutId id="2147483682" r:id="rId10"/>
    <p:sldLayoutId id="2147483686" r:id="rId11"/>
  </p:sldLayoutIdLst>
  <p:transition spd="slow"/>
  <p:txStyles>
    <p:titleStyle>
      <a:lvl1pPr algn="ctr" rtl="0" fontAlgn="base">
        <a:spcBef>
          <a:spcPts val="400"/>
        </a:spcBef>
        <a:spcAft>
          <a:spcPct val="0"/>
        </a:spcAft>
        <a:defRPr b="1" kern="1200" cap="all">
          <a:solidFill>
            <a:srgbClr val="404040"/>
          </a:solidFill>
          <a:latin typeface="+mj-lt"/>
          <a:ea typeface="+mj-ea"/>
          <a:cs typeface="Tunga" pitchFamily="2"/>
        </a:defRPr>
      </a:lvl1pPr>
      <a:lvl2pPr algn="ctr" rtl="0" fontAlgn="base">
        <a:spcBef>
          <a:spcPts val="400"/>
        </a:spcBef>
        <a:spcAft>
          <a:spcPct val="0"/>
        </a:spcAft>
        <a:defRPr b="1">
          <a:solidFill>
            <a:srgbClr val="404040"/>
          </a:solidFill>
          <a:latin typeface="Constantia" pitchFamily="18" charset="0"/>
          <a:cs typeface="Tunga" pitchFamily="34" charset="0"/>
        </a:defRPr>
      </a:lvl2pPr>
      <a:lvl3pPr algn="ctr" rtl="0" fontAlgn="base">
        <a:spcBef>
          <a:spcPts val="400"/>
        </a:spcBef>
        <a:spcAft>
          <a:spcPct val="0"/>
        </a:spcAft>
        <a:defRPr b="1">
          <a:solidFill>
            <a:srgbClr val="404040"/>
          </a:solidFill>
          <a:latin typeface="Constantia" pitchFamily="18" charset="0"/>
          <a:cs typeface="Tunga" pitchFamily="34" charset="0"/>
        </a:defRPr>
      </a:lvl3pPr>
      <a:lvl4pPr algn="ctr" rtl="0" fontAlgn="base">
        <a:spcBef>
          <a:spcPts val="400"/>
        </a:spcBef>
        <a:spcAft>
          <a:spcPct val="0"/>
        </a:spcAft>
        <a:defRPr b="1">
          <a:solidFill>
            <a:srgbClr val="404040"/>
          </a:solidFill>
          <a:latin typeface="Constantia" pitchFamily="18" charset="0"/>
          <a:cs typeface="Tunga" pitchFamily="34" charset="0"/>
        </a:defRPr>
      </a:lvl4pPr>
      <a:lvl5pPr algn="ctr" rtl="0" fontAlgn="base">
        <a:spcBef>
          <a:spcPts val="400"/>
        </a:spcBef>
        <a:spcAft>
          <a:spcPct val="0"/>
        </a:spcAft>
        <a:defRPr b="1">
          <a:solidFill>
            <a:srgbClr val="404040"/>
          </a:solidFill>
          <a:latin typeface="Constantia" pitchFamily="18" charset="0"/>
          <a:cs typeface="Tunga" pitchFamily="34" charset="0"/>
        </a:defRPr>
      </a:lvl5pPr>
      <a:lvl6pPr marL="457200" algn="ctr" rtl="0" fontAlgn="base">
        <a:spcBef>
          <a:spcPts val="400"/>
        </a:spcBef>
        <a:spcAft>
          <a:spcPct val="0"/>
        </a:spcAft>
        <a:defRPr b="1">
          <a:solidFill>
            <a:srgbClr val="404040"/>
          </a:solidFill>
          <a:latin typeface="Constantia" pitchFamily="18" charset="0"/>
          <a:cs typeface="Tunga" pitchFamily="34" charset="0"/>
        </a:defRPr>
      </a:lvl6pPr>
      <a:lvl7pPr marL="914400" algn="ctr" rtl="0" fontAlgn="base">
        <a:spcBef>
          <a:spcPts val="400"/>
        </a:spcBef>
        <a:spcAft>
          <a:spcPct val="0"/>
        </a:spcAft>
        <a:defRPr b="1">
          <a:solidFill>
            <a:srgbClr val="404040"/>
          </a:solidFill>
          <a:latin typeface="Constantia" pitchFamily="18" charset="0"/>
          <a:cs typeface="Tunga" pitchFamily="34" charset="0"/>
        </a:defRPr>
      </a:lvl7pPr>
      <a:lvl8pPr marL="1371600" algn="ctr" rtl="0" fontAlgn="base">
        <a:spcBef>
          <a:spcPts val="400"/>
        </a:spcBef>
        <a:spcAft>
          <a:spcPct val="0"/>
        </a:spcAft>
        <a:defRPr b="1">
          <a:solidFill>
            <a:srgbClr val="404040"/>
          </a:solidFill>
          <a:latin typeface="Constantia" pitchFamily="18" charset="0"/>
          <a:cs typeface="Tunga" pitchFamily="34" charset="0"/>
        </a:defRPr>
      </a:lvl8pPr>
      <a:lvl9pPr marL="1828800" algn="ctr" rtl="0" fontAlgn="base">
        <a:spcBef>
          <a:spcPts val="400"/>
        </a:spcBef>
        <a:spcAft>
          <a:spcPct val="0"/>
        </a:spcAft>
        <a:defRPr b="1">
          <a:solidFill>
            <a:srgbClr val="404040"/>
          </a:solidFill>
          <a:latin typeface="Constantia" pitchFamily="18" charset="0"/>
          <a:cs typeface="Tunga" pitchFamily="34" charset="0"/>
        </a:defRPr>
      </a:lvl9pPr>
    </p:titleStyle>
    <p:bodyStyle>
      <a:lvl1pPr algn="ctr" rtl="0" fontAlgn="base">
        <a:spcBef>
          <a:spcPts val="600"/>
        </a:spcBef>
        <a:spcAft>
          <a:spcPct val="0"/>
        </a:spcAft>
        <a:buClr>
          <a:schemeClr val="accent1"/>
        </a:buClr>
        <a:defRPr sz="2000" kern="1200" spc="3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algn="ctr" rtl="0" fontAlgn="base">
        <a:spcBef>
          <a:spcPts val="1200"/>
        </a:spcBef>
        <a:spcAft>
          <a:spcPct val="0"/>
        </a:spcAft>
        <a:buClr>
          <a:schemeClr val="accent1"/>
        </a:buClr>
        <a:defRPr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algn="ctr" rtl="0" fontAlgn="base">
        <a:spcBef>
          <a:spcPts val="1200"/>
        </a:spcBef>
        <a:spcAft>
          <a:spcPct val="0"/>
        </a:spcAft>
        <a:buClr>
          <a:schemeClr val="accent1"/>
        </a:buClr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algn="ctr" rtl="0" fontAlgn="base">
        <a:spcBef>
          <a:spcPts val="1200"/>
        </a:spcBef>
        <a:spcAft>
          <a:spcPct val="0"/>
        </a:spcAft>
        <a:buClr>
          <a:schemeClr val="accent1"/>
        </a:buClr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algn="ctr" rtl="0" fontAlgn="base">
        <a:spcBef>
          <a:spcPts val="1200"/>
        </a:spcBef>
        <a:spcAft>
          <a:spcPct val="0"/>
        </a:spcAft>
        <a:buClr>
          <a:schemeClr val="accent1"/>
        </a:buClr>
        <a:defRPr sz="14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65400" y="3044825"/>
            <a:ext cx="4013200" cy="4286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8 класс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Циклический алгоритм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2020888"/>
            <a:ext cx="8229600" cy="40751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Многие процессы в окружающем мире основаны на многократном повторении одной и той же последовательности действий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Общее представление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172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3357563"/>
            <a:ext cx="30956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Рисунок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3357563"/>
            <a:ext cx="30956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2020888"/>
            <a:ext cx="8229600" cy="40751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Алгоритмы, которые содержат описания повторяющихся действий, принято называть </a:t>
            </a:r>
            <a:r>
              <a:rPr lang="ru-RU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циклическими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Общее представление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196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9113" y="3284538"/>
            <a:ext cx="30956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2020888"/>
            <a:ext cx="8229600" cy="40751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Циклический  алгоритм</a:t>
            </a:r>
            <a:r>
              <a:rPr lang="ru-RU" dirty="0" smtClean="0"/>
              <a:t> – это алгоритм, содержащий типовую конструкцию «цикл».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Тело цикла</a:t>
            </a:r>
            <a:r>
              <a:rPr lang="ru-RU" dirty="0" smtClean="0"/>
              <a:t> – описание действий, повторяющихся в цикле.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Общее представление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220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9113" y="3357563"/>
            <a:ext cx="30956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Типы циклов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288" y="2492375"/>
            <a:ext cx="2520950" cy="792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Цикл с известным числом повторений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51275" y="2492375"/>
            <a:ext cx="2952750" cy="792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Цикл с неизвестным числом повторений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67400" y="4508500"/>
            <a:ext cx="2233613" cy="792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Цикл с предусловием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55875" y="4508500"/>
            <a:ext cx="2232025" cy="792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Цикл с постусловием</a:t>
            </a:r>
            <a:endParaRPr lang="ru-RU" dirty="0"/>
          </a:p>
        </p:txBody>
      </p:sp>
      <p:cxnSp>
        <p:nvCxnSpPr>
          <p:cNvPr id="9" name="Прямая соединительная линия 8"/>
          <p:cNvCxnSpPr>
            <a:stCxn id="3" idx="2"/>
          </p:cNvCxnSpPr>
          <p:nvPr/>
        </p:nvCxnSpPr>
        <p:spPr>
          <a:xfrm>
            <a:off x="4572000" y="1676400"/>
            <a:ext cx="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655763" y="2133600"/>
            <a:ext cx="36718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endCxn id="4" idx="0"/>
          </p:cNvCxnSpPr>
          <p:nvPr/>
        </p:nvCxnSpPr>
        <p:spPr>
          <a:xfrm>
            <a:off x="1655763" y="2133600"/>
            <a:ext cx="0" cy="358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5" idx="0"/>
          </p:cNvCxnSpPr>
          <p:nvPr/>
        </p:nvCxnSpPr>
        <p:spPr>
          <a:xfrm flipV="1">
            <a:off x="5327650" y="2133600"/>
            <a:ext cx="0" cy="358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stCxn id="5" idx="2"/>
          </p:cNvCxnSpPr>
          <p:nvPr/>
        </p:nvCxnSpPr>
        <p:spPr>
          <a:xfrm>
            <a:off x="5327650" y="3284538"/>
            <a:ext cx="0" cy="431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671888" y="3716338"/>
            <a:ext cx="3313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endCxn id="7" idx="0"/>
          </p:cNvCxnSpPr>
          <p:nvPr/>
        </p:nvCxnSpPr>
        <p:spPr>
          <a:xfrm>
            <a:off x="3671888" y="3716338"/>
            <a:ext cx="0" cy="7921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6" idx="0"/>
          </p:cNvCxnSpPr>
          <p:nvPr/>
        </p:nvCxnSpPr>
        <p:spPr>
          <a:xfrm flipV="1">
            <a:off x="6985000" y="3716338"/>
            <a:ext cx="0" cy="7921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2020888"/>
            <a:ext cx="8229600" cy="40751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Такие циклы часто называют </a:t>
            </a:r>
            <a:r>
              <a:rPr lang="ru-RU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«цикл ДЛЯ»</a:t>
            </a:r>
          </a:p>
          <a:p>
            <a:pPr fontAlgn="auto">
              <a:spcAft>
                <a:spcPts val="0"/>
              </a:spcAft>
              <a:defRPr/>
            </a:pPr>
            <a:endParaRPr lang="ru-RU" i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Рассмотрим примеры…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Цикл с известным числом повторений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2020888"/>
            <a:ext cx="8229600" cy="40751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Пример 1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Упражнения для глаз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i="1" dirty="0" smtClean="0"/>
              <a:t>Алгоритм «Упражнение для глаз»</a:t>
            </a:r>
          </a:p>
          <a:p>
            <a:pPr marL="457200" indent="-457200" algn="l" fontAlgn="auto">
              <a:spcAft>
                <a:spcPts val="0"/>
              </a:spcAft>
              <a:buFontTx/>
              <a:buAutoNum type="arabicPeriod"/>
              <a:defRPr/>
            </a:pPr>
            <a:r>
              <a:rPr lang="ru-RU" dirty="0" smtClean="0"/>
              <a:t>Возьмите карандаш.</a:t>
            </a:r>
          </a:p>
          <a:p>
            <a:pPr marL="457200" indent="-457200" algn="l" fontAlgn="auto">
              <a:spcAft>
                <a:spcPts val="0"/>
              </a:spcAft>
              <a:buFontTx/>
              <a:buAutoNum type="arabicPeriod"/>
              <a:defRPr/>
            </a:pPr>
            <a:r>
              <a:rPr lang="ru-RU" dirty="0" smtClean="0"/>
              <a:t>Установите его в исходное положение у кончика носа.</a:t>
            </a:r>
          </a:p>
          <a:p>
            <a:pPr marL="457200" indent="-457200" algn="l" fontAlgn="auto">
              <a:spcAft>
                <a:spcPts val="0"/>
              </a:spcAft>
              <a:buFontTx/>
              <a:buAutoNum type="arabicPeriod"/>
              <a:defRPr/>
            </a:pPr>
            <a:r>
              <a:rPr lang="ru-RU" dirty="0" smtClean="0"/>
              <a:t>Повторите 10 раз, следя за движением карандаша:</a:t>
            </a:r>
          </a:p>
          <a:p>
            <a:pPr marL="540000" lvl="1" indent="-457200" algn="l" fontAlgn="auto">
              <a:spcAft>
                <a:spcPts val="0"/>
              </a:spcAft>
              <a:buSzPct val="90000"/>
              <a:buFont typeface="+mj-lt"/>
              <a:buAutoNum type="alphaLcParenR"/>
              <a:defRPr/>
            </a:pPr>
            <a:r>
              <a:rPr lang="ru-RU" dirty="0" smtClean="0"/>
              <a:t>Переместите карандаш на расстояние вытянутой руки;</a:t>
            </a:r>
          </a:p>
          <a:p>
            <a:pPr marL="540000" lvl="1" indent="-457200" algn="l" fontAlgn="auto">
              <a:spcAft>
                <a:spcPts val="0"/>
              </a:spcAft>
              <a:buSzPct val="90000"/>
              <a:buFont typeface="+mj-lt"/>
              <a:buAutoNum type="alphaLcParenR"/>
              <a:defRPr/>
            </a:pPr>
            <a:r>
              <a:rPr lang="ru-RU" dirty="0" smtClean="0"/>
              <a:t>Верните карандаш в исходное положение.</a:t>
            </a:r>
          </a:p>
          <a:p>
            <a:pPr marL="457200" indent="-457200"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Положите карандаш.</a:t>
            </a:r>
            <a:endParaRPr lang="ru-RU" dirty="0"/>
          </a:p>
          <a:p>
            <a:pPr algn="l" fontAlgn="auto">
              <a:spcAft>
                <a:spcPts val="0"/>
              </a:spcAft>
              <a:defRPr/>
            </a:pPr>
            <a:r>
              <a:rPr lang="ru-RU" i="1" dirty="0" smtClean="0"/>
              <a:t>Конец алгоритма</a:t>
            </a:r>
            <a:endParaRPr lang="ru-RU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Цикл с известным числом повторений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292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4724400"/>
            <a:ext cx="2016125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2020888"/>
            <a:ext cx="8229600" cy="40751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Пример 2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Требуется подвести итоги контрольной работы.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Исходные данные: </a:t>
            </a:r>
            <a:r>
              <a:rPr lang="en-US" dirty="0" smtClean="0"/>
              <a:t>b – </a:t>
            </a:r>
            <a:r>
              <a:rPr lang="ru-RU" dirty="0" smtClean="0"/>
              <a:t>балл текущего ученика; </a:t>
            </a:r>
            <a:r>
              <a:rPr lang="en-US" dirty="0" smtClean="0"/>
              <a:t>n – </a:t>
            </a:r>
            <a:r>
              <a:rPr lang="ru-RU" dirty="0" smtClean="0"/>
              <a:t>количество учеников. Расчётные данные:  </a:t>
            </a:r>
            <a:r>
              <a:rPr lang="en-US" dirty="0" smtClean="0"/>
              <a:t>s – </a:t>
            </a:r>
            <a:r>
              <a:rPr lang="ru-RU" dirty="0" smtClean="0"/>
              <a:t>сумма баллов; </a:t>
            </a:r>
            <a:r>
              <a:rPr lang="en-US" dirty="0" err="1" smtClean="0"/>
              <a:t>sr</a:t>
            </a:r>
            <a:r>
              <a:rPr lang="en-US" dirty="0" smtClean="0"/>
              <a:t> – </a:t>
            </a:r>
            <a:r>
              <a:rPr lang="ru-RU" dirty="0" smtClean="0"/>
              <a:t>средний балл.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Цикл с известным числом повторений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316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9113" y="3644900"/>
            <a:ext cx="30956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Цикл с известным числом повторений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4339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1844675"/>
            <a:ext cx="5126038" cy="48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2020888"/>
            <a:ext cx="8229600" cy="40751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В некоторых задачах число повторений заранее не известно. Для организации циклической последовательности действий и выхода из ней к другому фрагменту алгоритма используется условие, которое ставится в конце тела цикла.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Цикл с постусловием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5364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9113" y="3500438"/>
            <a:ext cx="30956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2020888"/>
            <a:ext cx="8229600" cy="40751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Цикл с неизвестным числом повторений, в котором выход из цикла осуществляется при выполнении условия, принято называть </a:t>
            </a:r>
            <a:r>
              <a:rPr lang="ru-RU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«циклом с постусловием»</a:t>
            </a:r>
            <a:r>
              <a:rPr lang="ru-RU" dirty="0" smtClean="0"/>
              <a:t> или </a:t>
            </a:r>
            <a:r>
              <a:rPr lang="ru-RU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«циклом ПРИ»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Цикл с постусловием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2020888"/>
            <a:ext cx="8229600" cy="4075112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Пример 3.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Измерение пульса после бега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i="1" dirty="0" smtClean="0"/>
              <a:t>Алгоритм пульс</a:t>
            </a:r>
          </a:p>
          <a:p>
            <a:pPr marL="457200" indent="-457200" algn="l" fontAlgn="auto">
              <a:spcAft>
                <a:spcPts val="0"/>
              </a:spcAft>
              <a:buFontTx/>
              <a:buAutoNum type="arabicPeriod"/>
              <a:defRPr/>
            </a:pPr>
            <a:r>
              <a:rPr lang="ru-RU" dirty="0" smtClean="0"/>
              <a:t>Удобно положите левую руку ладонью вверх.</a:t>
            </a:r>
          </a:p>
          <a:p>
            <a:pPr marL="457200" indent="-457200" algn="l" fontAlgn="auto">
              <a:spcAft>
                <a:spcPts val="0"/>
              </a:spcAft>
              <a:buFontTx/>
              <a:buAutoNum type="arabicPeriod"/>
              <a:defRPr/>
            </a:pPr>
            <a:r>
              <a:rPr lang="ru-RU" dirty="0" smtClean="0"/>
              <a:t>Два пальца правой руки положите на запястье левой руки.</a:t>
            </a:r>
          </a:p>
          <a:p>
            <a:pPr marL="457200" indent="-457200" algn="l" fontAlgn="auto">
              <a:spcAft>
                <a:spcPts val="0"/>
              </a:spcAft>
              <a:buFontTx/>
              <a:buAutoNum type="arabicPeriod"/>
              <a:defRPr/>
            </a:pPr>
            <a:r>
              <a:rPr lang="ru-RU" dirty="0" smtClean="0"/>
              <a:t>Заметьте положение секундной стрелки.</a:t>
            </a:r>
          </a:p>
          <a:p>
            <a:pPr marL="457200" indent="-457200" algn="l" fontAlgn="auto">
              <a:spcAft>
                <a:spcPts val="0"/>
              </a:spcAft>
              <a:buFontTx/>
              <a:buAutoNum type="arabicPeriod"/>
              <a:defRPr/>
            </a:pPr>
            <a:r>
              <a:rPr lang="ru-RU" dirty="0" smtClean="0"/>
              <a:t>Сосчитайте очередной удар.</a:t>
            </a:r>
          </a:p>
          <a:p>
            <a:pPr marL="457200" indent="-457200" algn="l" fontAlgn="auto">
              <a:spcAft>
                <a:spcPts val="0"/>
              </a:spcAft>
              <a:buFontTx/>
              <a:buAutoNum type="arabicPeriod"/>
              <a:defRPr/>
            </a:pPr>
            <a:r>
              <a:rPr lang="ru-RU" dirty="0" smtClean="0"/>
              <a:t>Посмотрите на часы.</a:t>
            </a:r>
          </a:p>
          <a:p>
            <a:pPr marL="457200" indent="-457200" algn="l" fontAlgn="auto">
              <a:spcAft>
                <a:spcPts val="0"/>
              </a:spcAft>
              <a:buFontTx/>
              <a:buAutoNum type="arabicPeriod"/>
              <a:defRPr/>
            </a:pPr>
            <a:r>
              <a:rPr lang="ru-RU" dirty="0" smtClean="0"/>
              <a:t>Если секундная стрелка прошла полный круг, то закончите действия, иначе перейдите к п. 4.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i="1" dirty="0" smtClean="0"/>
              <a:t>Конец алгоритма</a:t>
            </a:r>
            <a:endParaRPr lang="ru-RU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Цикл с постусловием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7412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15225" y="5229225"/>
            <a:ext cx="162877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Цикл с постусловием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590925" y="1985963"/>
            <a:ext cx="2035175" cy="5762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начало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90925" y="2852738"/>
            <a:ext cx="2035175" cy="504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Сосчитайте удар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35375" y="3644900"/>
            <a:ext cx="1944688" cy="504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Посмотрите на часы</a:t>
            </a:r>
            <a:endParaRPr lang="ru-RU" dirty="0"/>
          </a:p>
        </p:txBody>
      </p:sp>
      <p:sp>
        <p:nvSpPr>
          <p:cNvPr id="6" name="Блок-схема: решение 5"/>
          <p:cNvSpPr/>
          <p:nvPr/>
        </p:nvSpPr>
        <p:spPr>
          <a:xfrm>
            <a:off x="3492500" y="4508500"/>
            <a:ext cx="2232025" cy="792163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Круг пройден?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3671888" y="5516563"/>
            <a:ext cx="1871662" cy="5762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конец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>
            <a:stCxn id="4" idx="4"/>
            <a:endCxn id="5" idx="0"/>
          </p:cNvCxnSpPr>
          <p:nvPr/>
        </p:nvCxnSpPr>
        <p:spPr>
          <a:xfrm>
            <a:off x="4608513" y="2562225"/>
            <a:ext cx="0" cy="290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5" idx="2"/>
            <a:endCxn id="7" idx="0"/>
          </p:cNvCxnSpPr>
          <p:nvPr/>
        </p:nvCxnSpPr>
        <p:spPr>
          <a:xfrm>
            <a:off x="4608513" y="3357563"/>
            <a:ext cx="0" cy="2873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stCxn id="7" idx="2"/>
            <a:endCxn id="6" idx="0"/>
          </p:cNvCxnSpPr>
          <p:nvPr/>
        </p:nvCxnSpPr>
        <p:spPr>
          <a:xfrm>
            <a:off x="4608513" y="4149725"/>
            <a:ext cx="0" cy="358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>
            <a:stCxn id="6" idx="2"/>
            <a:endCxn id="9" idx="0"/>
          </p:cNvCxnSpPr>
          <p:nvPr/>
        </p:nvCxnSpPr>
        <p:spPr>
          <a:xfrm>
            <a:off x="4608513" y="5300663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93" name="Прямая соединительная линия 8192"/>
          <p:cNvCxnSpPr>
            <a:stCxn id="6" idx="3"/>
          </p:cNvCxnSpPr>
          <p:nvPr/>
        </p:nvCxnSpPr>
        <p:spPr>
          <a:xfrm>
            <a:off x="5724525" y="4905375"/>
            <a:ext cx="36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96" name="Прямая соединительная линия 8195"/>
          <p:cNvCxnSpPr/>
          <p:nvPr/>
        </p:nvCxnSpPr>
        <p:spPr>
          <a:xfrm flipV="1">
            <a:off x="6084888" y="2706688"/>
            <a:ext cx="0" cy="21986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98" name="Прямая со стрелкой 8197"/>
          <p:cNvCxnSpPr/>
          <p:nvPr/>
        </p:nvCxnSpPr>
        <p:spPr>
          <a:xfrm flipH="1">
            <a:off x="4608513" y="2706688"/>
            <a:ext cx="14763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7" name="TextBox 8198"/>
          <p:cNvSpPr txBox="1">
            <a:spLocks noChangeArrowheads="1"/>
          </p:cNvSpPr>
          <p:nvPr/>
        </p:nvSpPr>
        <p:spPr bwMode="auto">
          <a:xfrm>
            <a:off x="4814888" y="5180013"/>
            <a:ext cx="765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Да</a:t>
            </a:r>
          </a:p>
        </p:txBody>
      </p:sp>
      <p:sp>
        <p:nvSpPr>
          <p:cNvPr id="18448" name="TextBox 8199"/>
          <p:cNvSpPr txBox="1">
            <a:spLocks noChangeArrowheads="1"/>
          </p:cNvSpPr>
          <p:nvPr/>
        </p:nvSpPr>
        <p:spPr bwMode="auto">
          <a:xfrm>
            <a:off x="5543550" y="4508500"/>
            <a:ext cx="684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Нет</a:t>
            </a: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2020888"/>
            <a:ext cx="8229600" cy="40751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Пример 4.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Рассчитать время работы батарейки в часах с кукушкой, если известно, что заряда хватает примерно на 1000 звуковых сигналов «ку-ку». Однократный звуковой сигнал звучит, когда минутная стрелка показывает 30 минут. Начало каждого часа сопровождается повторением сигнала столько раз, сколько показывает часовая стрелка (от 1 до 12).</a:t>
            </a:r>
            <a:endParaRPr lang="ru-RU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Цикл с постусловием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9460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8038" y="4508500"/>
            <a:ext cx="2179637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2020888"/>
            <a:ext cx="8229600" cy="40751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Расчётными данными для этой задачи являются: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 – </a:t>
            </a:r>
            <a:r>
              <a:rPr lang="ru-RU" dirty="0" smtClean="0"/>
              <a:t>обозначение текущего часа;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k – </a:t>
            </a:r>
            <a:r>
              <a:rPr lang="ru-RU" dirty="0" smtClean="0"/>
              <a:t>количество звуковых сигналов.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Цикл с постусловием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484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3575" y="3500438"/>
            <a:ext cx="30956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Цикл с постусловием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1507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844675"/>
            <a:ext cx="7439025" cy="480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2020888"/>
            <a:ext cx="8229600" cy="40751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Особенности:</a:t>
            </a:r>
          </a:p>
          <a:p>
            <a:pPr marL="342900" indent="-3429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п</a:t>
            </a:r>
            <a:r>
              <a:rPr lang="ru-RU" dirty="0" smtClean="0"/>
              <a:t>роверка условия осуществляется в конце цикла, поэтому тело цикла выполняется хотя бы один раз;</a:t>
            </a:r>
          </a:p>
          <a:p>
            <a:pPr marL="342900" indent="-3429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ц</a:t>
            </a:r>
            <a:r>
              <a:rPr lang="ru-RU" dirty="0" smtClean="0"/>
              <a:t>икл заканчивается по выполнению условия.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Цикл с постусловием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2020888"/>
            <a:ext cx="8229600" cy="40751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Для организации циклической последовательности действий и выхода из неё к другому фрагменту алгоритма используется условие, которое ставится в начале тела цикла.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Такой цикл часто называют </a:t>
            </a:r>
            <a:r>
              <a:rPr lang="ru-RU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«циклом ПОКА»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Цикл с предусловием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3556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9113" y="3500438"/>
            <a:ext cx="30956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2020888"/>
            <a:ext cx="8229600" cy="40751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Пример 5.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На даче требуется наполнить бочку водой.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i="1" dirty="0" smtClean="0"/>
              <a:t>Алгоритм «Бочка»</a:t>
            </a:r>
          </a:p>
          <a:p>
            <a:pPr marL="457200" indent="-457200" algn="l" fontAlgn="auto">
              <a:spcAft>
                <a:spcPts val="0"/>
              </a:spcAft>
              <a:buFontTx/>
              <a:buAutoNum type="arabicPeriod"/>
              <a:defRPr/>
            </a:pPr>
            <a:r>
              <a:rPr lang="ru-RU" dirty="0" smtClean="0"/>
              <a:t>Подойдите к бочке.</a:t>
            </a:r>
          </a:p>
          <a:p>
            <a:pPr marL="457200" indent="-457200" algn="l" fontAlgn="auto">
              <a:spcAft>
                <a:spcPts val="0"/>
              </a:spcAft>
              <a:buFontTx/>
              <a:buAutoNum type="arabicPeriod"/>
              <a:defRPr/>
            </a:pPr>
            <a:r>
              <a:rPr lang="ru-RU" dirty="0" smtClean="0"/>
              <a:t>Если бочка неполная (есть место для воды), то перейдите к п. 3, иначе конец алгоритма.</a:t>
            </a:r>
          </a:p>
          <a:p>
            <a:pPr marL="457200" indent="-457200" algn="l" fontAlgn="auto">
              <a:spcAft>
                <a:spcPts val="0"/>
              </a:spcAft>
              <a:buFontTx/>
              <a:buAutoNum type="arabicPeriod"/>
              <a:defRPr/>
            </a:pPr>
            <a:r>
              <a:rPr lang="ru-RU" dirty="0" smtClean="0"/>
              <a:t>Наберите ведро воды.</a:t>
            </a:r>
          </a:p>
          <a:p>
            <a:pPr marL="457200" indent="-457200" algn="l" fontAlgn="auto">
              <a:spcAft>
                <a:spcPts val="0"/>
              </a:spcAft>
              <a:buFontTx/>
              <a:buAutoNum type="arabicPeriod"/>
              <a:defRPr/>
            </a:pPr>
            <a:r>
              <a:rPr lang="ru-RU" dirty="0" smtClean="0"/>
              <a:t>Вылейте ведро в бочку.</a:t>
            </a:r>
          </a:p>
          <a:p>
            <a:pPr marL="457200" indent="-457200" algn="l" fontAlgn="auto">
              <a:spcAft>
                <a:spcPts val="0"/>
              </a:spcAft>
              <a:buFontTx/>
              <a:buAutoNum type="arabicPeriod"/>
              <a:defRPr/>
            </a:pPr>
            <a:r>
              <a:rPr lang="ru-RU" dirty="0" smtClean="0"/>
              <a:t>Перейдите к п. 2.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i="1" dirty="0" smtClean="0"/>
              <a:t>Конец алгоритма</a:t>
            </a:r>
            <a:endParaRPr lang="ru-RU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Цикл с предусловием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4580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48488" y="4649788"/>
            <a:ext cx="2208212" cy="220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Цикл с предусловием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5603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1989138"/>
            <a:ext cx="5861050" cy="462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2020888"/>
            <a:ext cx="8229600" cy="40751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Пример 6.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Проверить число на симметричность (например, 12321, 8668).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Исходные данные: введённое число </a:t>
            </a:r>
            <a:r>
              <a:rPr lang="en-US" dirty="0" smtClean="0"/>
              <a:t>n</a:t>
            </a:r>
            <a:r>
              <a:rPr lang="ru-RU" dirty="0" smtClean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Для промежуточных вычислений будут использоваться переменные: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s</a:t>
            </a:r>
            <a:r>
              <a:rPr lang="en-US" dirty="0" smtClean="0"/>
              <a:t> – </a:t>
            </a:r>
            <a:r>
              <a:rPr lang="ru-RU" dirty="0" smtClean="0"/>
              <a:t>для записи цифр числа </a:t>
            </a:r>
            <a:r>
              <a:rPr lang="en-US" dirty="0" smtClean="0"/>
              <a:t>n</a:t>
            </a:r>
            <a:r>
              <a:rPr lang="ru-RU" dirty="0" smtClean="0"/>
              <a:t> в обратном порядке;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n</a:t>
            </a:r>
            <a:r>
              <a:rPr lang="en-US" dirty="0" smtClean="0"/>
              <a:t>1 – </a:t>
            </a:r>
            <a:r>
              <a:rPr lang="ru-RU" dirty="0" smtClean="0"/>
              <a:t>для дублирования введённого числа </a:t>
            </a:r>
            <a:r>
              <a:rPr lang="en-US" dirty="0" smtClean="0"/>
              <a:t>n.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В алгоритме используются функции: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m</a:t>
            </a:r>
            <a:r>
              <a:rPr lang="en-US" dirty="0" smtClean="0"/>
              <a:t>od – </a:t>
            </a:r>
            <a:r>
              <a:rPr lang="ru-RU" dirty="0" smtClean="0"/>
              <a:t>вычисление остатка от деления на 10;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d</a:t>
            </a:r>
            <a:r>
              <a:rPr lang="en-US" dirty="0" smtClean="0"/>
              <a:t>iv – </a:t>
            </a:r>
            <a:r>
              <a:rPr lang="ru-RU" dirty="0" smtClean="0"/>
              <a:t>определение целой части числа.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Цикл с предусловием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Цикл с предусловием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7651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1844675"/>
            <a:ext cx="5438775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2020888"/>
            <a:ext cx="8229600" cy="40751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Особенности:</a:t>
            </a:r>
          </a:p>
          <a:p>
            <a:pPr marL="342900" indent="-3429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п</a:t>
            </a:r>
            <a:r>
              <a:rPr lang="ru-RU" dirty="0" smtClean="0"/>
              <a:t>роверка условия осуществляется в начале цикла, поэтому тело цикла может не выполниться ни одного раза;</a:t>
            </a:r>
          </a:p>
          <a:p>
            <a:pPr marL="342900" indent="-3429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цикл заканчивается при невыполнении условия;</a:t>
            </a:r>
          </a:p>
          <a:p>
            <a:pPr marL="342900" indent="-3429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цикл является универсальным, т.к. с помощью этого цикла можно решить любую циклическую задачу.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Цикл с предусловием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华文新魏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华文新魏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103</TotalTime>
  <Words>661</Words>
  <Application>Microsoft Office PowerPoint</Application>
  <PresentationFormat>Экран (4:3)</PresentationFormat>
  <Paragraphs>99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Constantia</vt:lpstr>
      <vt:lpstr>Arial</vt:lpstr>
      <vt:lpstr>Tunga</vt:lpstr>
      <vt:lpstr>Tahoma</vt:lpstr>
      <vt:lpstr>Calibri</vt:lpstr>
      <vt:lpstr>Garamond</vt:lpstr>
      <vt:lpstr>BlackTie</vt:lpstr>
      <vt:lpstr>Циклический алгоритм</vt:lpstr>
      <vt:lpstr>Общее представление</vt:lpstr>
      <vt:lpstr>Общее представление</vt:lpstr>
      <vt:lpstr>Общее представление</vt:lpstr>
      <vt:lpstr>Типы циклов</vt:lpstr>
      <vt:lpstr>Цикл с известным числом повторений</vt:lpstr>
      <vt:lpstr>Цикл с известным числом повторений</vt:lpstr>
      <vt:lpstr>Цикл с известным числом повторений</vt:lpstr>
      <vt:lpstr>Цикл с известным числом повторений</vt:lpstr>
      <vt:lpstr>Цикл с постусловием</vt:lpstr>
      <vt:lpstr>Цикл с постусловием</vt:lpstr>
      <vt:lpstr>Цикл с постусловием</vt:lpstr>
      <vt:lpstr>Цикл с постусловием</vt:lpstr>
      <vt:lpstr>Цикл с постусловием</vt:lpstr>
      <vt:lpstr>Цикл с постусловием</vt:lpstr>
      <vt:lpstr>Цикл с постусловием</vt:lpstr>
      <vt:lpstr>Цикл с постусловием</vt:lpstr>
      <vt:lpstr>Цикл с предусловием</vt:lpstr>
      <vt:lpstr>Цикл с предусловием</vt:lpstr>
      <vt:lpstr>Цикл с предусловием</vt:lpstr>
      <vt:lpstr>Цикл с предусловием</vt:lpstr>
      <vt:lpstr>Цикл с предусловием</vt:lpstr>
      <vt:lpstr>Цикл с предусловием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Циклический алгоритм</dc:title>
  <dc:creator>Евгений</dc:creator>
  <cp:lastModifiedBy>Антон</cp:lastModifiedBy>
  <cp:revision>16</cp:revision>
  <dcterms:created xsi:type="dcterms:W3CDTF">2011-10-25T09:31:08Z</dcterms:created>
  <dcterms:modified xsi:type="dcterms:W3CDTF">2015-04-09T11:53:42Z</dcterms:modified>
</cp:coreProperties>
</file>