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341F"/>
    <a:srgbClr val="E463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21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EA7AB27-3FA0-406A-8D91-63702DD26E52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DD23CF5-D675-4EBD-8966-4C459E928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ненйсм.jpe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500034" y="2071678"/>
            <a:ext cx="3000396" cy="392909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857884" y="0"/>
            <a:ext cx="3286116" cy="714356"/>
          </a:xfrm>
          <a:noFill/>
        </p:spPr>
        <p:txBody>
          <a:bodyPr>
            <a:normAutofit/>
          </a:bodyPr>
          <a:lstStyle/>
          <a:p>
            <a:r>
              <a:rPr lang="ru-RU" sz="3600" b="0" dirty="0" smtClean="0">
                <a:solidFill>
                  <a:srgbClr val="FFFF00"/>
                </a:solidFill>
                <a:latin typeface="Garamond" pitchFamily="18" charset="0"/>
              </a:rPr>
              <a:t>БАСКЕТБОЛ</a:t>
            </a:r>
            <a:endParaRPr lang="ru-RU" sz="3600" b="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142844" y="6072206"/>
            <a:ext cx="6105556" cy="57150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FFFF00"/>
                </a:solidFill>
              </a:rPr>
              <a:t>Эту игру  в 1891 году изобрел Джеймс  </a:t>
            </a:r>
            <a:r>
              <a:rPr lang="ru-RU" sz="1800" b="1" dirty="0" err="1" smtClean="0">
                <a:solidFill>
                  <a:srgbClr val="FFFF00"/>
                </a:solidFill>
              </a:rPr>
              <a:t>Нейсмит</a:t>
            </a:r>
            <a:r>
              <a:rPr lang="ru-RU" sz="1800" b="1" dirty="0" smtClean="0">
                <a:solidFill>
                  <a:srgbClr val="FFFF00"/>
                </a:solidFill>
              </a:rPr>
              <a:t>  -  преподаватель  международной тренировочной школы в Спрингфилде (США).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Корзина                            мяч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1444" y="0"/>
            <a:ext cx="4290556" cy="1306512"/>
          </a:xfrm>
        </p:spPr>
        <p:txBody>
          <a:bodyPr>
            <a:normAutofit/>
          </a:bodyPr>
          <a:lstStyle/>
          <a:p>
            <a:r>
              <a:rPr lang="ru-RU" dirty="0" smtClean="0"/>
              <a:t>       </a:t>
            </a:r>
            <a:r>
              <a:rPr lang="ru-RU" sz="7200" b="1" dirty="0" err="1" smtClean="0">
                <a:solidFill>
                  <a:srgbClr val="B1341F"/>
                </a:solidFill>
              </a:rPr>
              <a:t>Баскет</a:t>
            </a:r>
            <a:endParaRPr lang="ru-RU" sz="7200" b="1" dirty="0">
              <a:solidFill>
                <a:srgbClr val="B1341F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0"/>
            <a:ext cx="4292241" cy="130651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        </a:t>
            </a:r>
            <a:r>
              <a:rPr lang="ru-RU" sz="7200" b="1" dirty="0" smtClean="0">
                <a:solidFill>
                  <a:srgbClr val="B1341F"/>
                </a:solidFill>
              </a:rPr>
              <a:t>бол</a:t>
            </a:r>
            <a:endParaRPr lang="ru-RU" sz="7200" b="1" dirty="0">
              <a:solidFill>
                <a:srgbClr val="B1341F"/>
              </a:solidFill>
            </a:endParaRPr>
          </a:p>
        </p:txBody>
      </p:sp>
      <p:pic>
        <p:nvPicPr>
          <p:cNvPr id="10" name="Содержимое 9" descr="кор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57158" y="1428736"/>
            <a:ext cx="3929090" cy="3929090"/>
          </a:xfrm>
        </p:spPr>
      </p:pic>
      <p:pic>
        <p:nvPicPr>
          <p:cNvPr id="11" name="Содержимое 10" descr="мяч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57752" y="1428736"/>
            <a:ext cx="3929090" cy="3929090"/>
          </a:xfr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10600" cy="785818"/>
          </a:xfrm>
        </p:spPr>
        <p:txBody>
          <a:bodyPr>
            <a:normAutofit/>
          </a:bodyPr>
          <a:lstStyle/>
          <a:p>
            <a:r>
              <a:rPr dirty="0" lang="ru-RU" smtClean="0" sz="2000">
                <a:solidFill>
                  <a:srgbClr val="FF0000"/>
                </a:solidFill>
              </a:rPr>
              <a:t>Осанка- это привычная поза человека в положении стоя</a:t>
            </a:r>
            <a:r>
              <a:rPr dirty="0" lang="en-US" smtClean="0" sz="2000">
                <a:solidFill>
                  <a:srgbClr val="FF0000"/>
                </a:solidFill>
              </a:rPr>
              <a:t>, </a:t>
            </a:r>
            <a:r>
              <a:rPr dirty="0" lang="ru-RU" smtClean="0" sz="2000">
                <a:solidFill>
                  <a:srgbClr val="FF0000"/>
                </a:solidFill>
              </a:rPr>
              <a:t>сидя и во время ходьбы.</a:t>
            </a:r>
            <a:endParaRPr dirty="0" lang="ru-RU" sz="2000">
              <a:solidFill>
                <a:srgbClr val="FF0000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idx="1" type="body"/>
          </p:nvPr>
        </p:nvSpPr>
        <p:spPr>
          <a:xfrm flipV="1" rot="10800000">
            <a:off x="281444" y="5857892"/>
            <a:ext cx="4290556" cy="642942"/>
          </a:xfrm>
        </p:spPr>
        <p:txBody>
          <a:bodyPr>
            <a:normAutofit/>
          </a:bodyPr>
          <a:lstStyle/>
          <a:p>
            <a:r>
              <a:rPr dirty="0" lang="ru-RU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</a:t>
            </a:r>
            <a:r>
              <a:rPr dirty="0" lang="ru-RU" smtClean="0">
                <a:solidFill>
                  <a:schemeClr val="bg1"/>
                </a:solidFill>
              </a:rPr>
              <a:t>правильная осанка</a:t>
            </a:r>
            <a:endParaRPr dirty="0" lang="ru-RU">
              <a:solidFill>
                <a:schemeClr val="bg1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idx="3" sz="half" type="body"/>
          </p:nvPr>
        </p:nvSpPr>
        <p:spPr>
          <a:xfrm>
            <a:off x="4645025" y="5857892"/>
            <a:ext cx="4292241" cy="642942"/>
          </a:xfrm>
        </p:spPr>
        <p:txBody>
          <a:bodyPr>
            <a:normAutofit/>
          </a:bodyPr>
          <a:lstStyle/>
          <a:p>
            <a:r>
              <a:rPr dirty="0" lang="ru-RU" smtClean="0"/>
              <a:t>              </a:t>
            </a:r>
            <a:r>
              <a:rPr dirty="0" lang="ru-RU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 правильная осанка</a:t>
            </a:r>
            <a:endParaRPr dirty="0"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descr="IMG_0005.jpg" id="15" name="Содержимое 14"/>
          <p:cNvPicPr>
            <a:picLocks noChangeAspect="1" noGrp="1"/>
          </p:cNvPicPr>
          <p:nvPr>
            <p:ph idx="2" sz="quarter"/>
          </p:nvPr>
        </p:nvPicPr>
        <p:blipFill>
          <a:blip r:embed="rId3"/>
          <a:srcRect b="17" r="45507"/>
          <a:stretch>
            <a:fillRect/>
          </a:stretch>
        </p:blipFill>
        <p:spPr>
          <a:xfrm>
            <a:off x="928662" y="1142984"/>
            <a:ext cx="2786082" cy="4572032"/>
          </a:xfrm>
        </p:spPr>
      </p:pic>
      <p:pic>
        <p:nvPicPr>
          <p:cNvPr descr="IMG_0005.jpg" id="16" name="Содержимое 15"/>
          <p:cNvPicPr>
            <a:picLocks noChangeAspect="1" noGrp="1"/>
          </p:cNvPicPr>
          <p:nvPr>
            <p:ph idx="4" sz="quarter"/>
          </p:nvPr>
        </p:nvPicPr>
        <p:blipFill>
          <a:blip r:embed="rId3"/>
          <a:srcRect b="2143" l="50994" r="12" t="5"/>
          <a:stretch>
            <a:fillRect/>
          </a:stretch>
        </p:blipFill>
        <p:spPr>
          <a:xfrm>
            <a:off x="5357818" y="1142984"/>
            <a:ext cx="2786082" cy="4572032"/>
          </a:xfr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/>
              <a:t>                      </a:t>
            </a:r>
            <a:r>
              <a:rPr dirty="0" lang="ru-RU" smtClean="0">
                <a:solidFill>
                  <a:srgbClr val="FFFF00"/>
                </a:solidFill>
              </a:rPr>
              <a:t>плоскостопие</a:t>
            </a:r>
            <a:endParaRPr dirty="0" lang="ru-RU">
              <a:solidFill>
                <a:srgbClr val="FFFF00"/>
              </a:solidFill>
            </a:endParaRPr>
          </a:p>
        </p:txBody>
      </p:sp>
      <p:pic>
        <p:nvPicPr>
          <p:cNvPr descr="рпа.jpeg" id="5" name="Содержимое 4"/>
          <p:cNvPicPr>
            <a:picLocks noChangeAspect="1" noGrp="1"/>
          </p:cNvPicPr>
          <p:nvPr>
            <p:ph idx="1" sz="half"/>
          </p:nvPr>
        </p:nvPicPr>
        <p:blipFill>
          <a:blip r:embed="rId3"/>
          <a:stretch>
            <a:fillRect/>
          </a:stretch>
        </p:blipFill>
        <p:spPr>
          <a:xfrm>
            <a:off x="3071802" y="4500570"/>
            <a:ext cx="3033740" cy="2219338"/>
          </a:xfrm>
        </p:spPr>
      </p:pic>
      <p:pic>
        <p:nvPicPr>
          <p:cNvPr descr="IMG_0001.jpg" id="7" name="Содержимое 6"/>
          <p:cNvPicPr>
            <a:picLocks noChangeAspect="1" noGrp="1"/>
          </p:cNvPicPr>
          <p:nvPr>
            <p:ph idx="2" sz="half"/>
          </p:nvPr>
        </p:nvPicPr>
        <p:blipFill>
          <a:blip r:embed="rId4"/>
          <a:srcRect b="69"/>
          <a:stretch>
            <a:fillRect/>
          </a:stretch>
        </p:blipFill>
        <p:spPr>
          <a:xfrm>
            <a:off x="714348" y="1357298"/>
            <a:ext cx="7786742" cy="300039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85728"/>
            <a:ext cx="8458200" cy="642942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Открытый урок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000496" y="1142984"/>
            <a:ext cx="4572032" cy="5072098"/>
          </a:xfrm>
        </p:spPr>
        <p:txBody>
          <a:bodyPr anchor="t">
            <a:normAutofit/>
          </a:bodyPr>
          <a:lstStyle/>
          <a:p>
            <a:r>
              <a:rPr lang="ru-RU" sz="1800" b="1" dirty="0" err="1" smtClean="0">
                <a:solidFill>
                  <a:schemeClr val="bg1"/>
                </a:solidFill>
              </a:rPr>
              <a:t>Весько</a:t>
            </a:r>
            <a:r>
              <a:rPr lang="ru-RU" sz="1800" b="1" dirty="0" smtClean="0">
                <a:solidFill>
                  <a:schemeClr val="bg1"/>
                </a:solidFill>
              </a:rPr>
              <a:t> Валентина Викторовна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ф</a:t>
            </a:r>
            <a:r>
              <a:rPr lang="ru-RU" sz="1800" b="1" dirty="0" smtClean="0">
                <a:solidFill>
                  <a:schemeClr val="bg1"/>
                </a:solidFill>
              </a:rPr>
              <a:t>изическая культура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5 </a:t>
            </a:r>
            <a:r>
              <a:rPr lang="en-US" sz="1800" b="1" dirty="0" smtClean="0">
                <a:solidFill>
                  <a:schemeClr val="bg1"/>
                </a:solidFill>
              </a:rPr>
              <a:t>“A”</a:t>
            </a:r>
            <a:r>
              <a:rPr lang="ru-RU" sz="1800" b="1" dirty="0" smtClean="0">
                <a:solidFill>
                  <a:schemeClr val="bg1"/>
                </a:solidFill>
              </a:rPr>
              <a:t> класс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Тема урока </a:t>
            </a:r>
            <a:r>
              <a:rPr lang="en-US" sz="1800" b="1" dirty="0" smtClean="0">
                <a:solidFill>
                  <a:schemeClr val="bg1"/>
                </a:solidFill>
              </a:rPr>
              <a:t>: “</a:t>
            </a:r>
            <a:r>
              <a:rPr lang="ru-RU" sz="1800" b="1" dirty="0" smtClean="0">
                <a:solidFill>
                  <a:schemeClr val="bg1"/>
                </a:solidFill>
              </a:rPr>
              <a:t>Передача мяча в парах </a:t>
            </a:r>
            <a:r>
              <a:rPr lang="en-US" sz="1800" b="1" dirty="0" smtClean="0">
                <a:solidFill>
                  <a:schemeClr val="bg1"/>
                </a:solidFill>
              </a:rPr>
              <a:t>,</a:t>
            </a:r>
            <a:r>
              <a:rPr lang="ru-RU" sz="1800" b="1" dirty="0" smtClean="0">
                <a:solidFill>
                  <a:schemeClr val="bg1"/>
                </a:solidFill>
              </a:rPr>
              <a:t>               </a:t>
            </a:r>
            <a:r>
              <a:rPr lang="en-US" sz="1800" b="1" dirty="0" smtClean="0">
                <a:solidFill>
                  <a:schemeClr val="bg1"/>
                </a:solidFill>
              </a:rPr>
              <a:t>  </a:t>
            </a:r>
            <a:r>
              <a:rPr lang="ru-RU" sz="1800" b="1" dirty="0" smtClean="0">
                <a:solidFill>
                  <a:schemeClr val="bg1"/>
                </a:solidFill>
              </a:rPr>
              <a:t>тройках </a:t>
            </a:r>
            <a:r>
              <a:rPr lang="en-US" sz="1800" b="1" dirty="0" smtClean="0">
                <a:solidFill>
                  <a:schemeClr val="bg1"/>
                </a:solidFill>
              </a:rPr>
              <a:t>,</a:t>
            </a:r>
            <a:r>
              <a:rPr lang="ru-RU" sz="1800" b="1" dirty="0" smtClean="0">
                <a:solidFill>
                  <a:schemeClr val="bg1"/>
                </a:solidFill>
              </a:rPr>
              <a:t> группах двумя руками от груди.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Закрепление пройденных элементов.</a:t>
            </a:r>
            <a:r>
              <a:rPr lang="en-US" sz="1800" b="1" dirty="0" smtClean="0">
                <a:solidFill>
                  <a:schemeClr val="bg1"/>
                </a:solidFill>
              </a:rPr>
              <a:t>”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Тип урока </a:t>
            </a:r>
            <a:r>
              <a:rPr lang="en-US" sz="1800" b="1" dirty="0" smtClean="0">
                <a:solidFill>
                  <a:schemeClr val="bg1"/>
                </a:solidFill>
              </a:rPr>
              <a:t>:</a:t>
            </a:r>
            <a:r>
              <a:rPr lang="ru-RU" sz="1800" b="1" dirty="0" smtClean="0">
                <a:solidFill>
                  <a:schemeClr val="bg1"/>
                </a:solidFill>
              </a:rPr>
              <a:t> комбинированный</a:t>
            </a:r>
            <a:endParaRPr lang="en-US" sz="1800" b="1" dirty="0" smtClean="0">
              <a:solidFill>
                <a:schemeClr val="bg1"/>
              </a:solidFill>
            </a:endParaRPr>
          </a:p>
          <a:p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</a:rPr>
              <a:t>01.03.2012</a:t>
            </a:r>
            <a:r>
              <a:rPr lang="ru-RU" sz="1800" b="1" dirty="0" smtClean="0">
                <a:solidFill>
                  <a:schemeClr val="bg1"/>
                </a:solidFill>
              </a:rPr>
              <a:t>г.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МКОУ СОШ № 3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г. Волжский.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                   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8" name="Содержимое 7" descr="P102056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142984"/>
            <a:ext cx="2672172" cy="3631416"/>
          </a:xfr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lang="ru-RU" smtClean="0"/>
              <a:t>Ловля мяча двумя руками – это захват кистями рук.</a:t>
            </a:r>
            <a:endParaRPr dirty="0" lang="ru-RU"/>
          </a:p>
        </p:txBody>
      </p:sp>
      <p:pic>
        <p:nvPicPr>
          <p:cNvPr descr="IMG_0003.jpg" id="9" name="Содержимое 8"/>
          <p:cNvPicPr>
            <a:picLocks noChangeAspect="1" noGrp="1"/>
          </p:cNvPicPr>
          <p:nvPr>
            <p:ph idx="1" sz="half"/>
          </p:nvPr>
        </p:nvPicPr>
        <p:blipFill>
          <a:blip r:embed="rId3"/>
          <a:srcRect r="13"/>
          <a:stretch>
            <a:fillRect/>
          </a:stretch>
        </p:blipFill>
        <p:spPr>
          <a:xfrm>
            <a:off x="428596" y="1500174"/>
            <a:ext cx="8286808" cy="2357454"/>
          </a:xfrm>
        </p:spPr>
      </p:pic>
      <p:pic>
        <p:nvPicPr>
          <p:cNvPr descr="IMG_0004.jpg" id="12" name="Содержимое 11"/>
          <p:cNvPicPr>
            <a:picLocks noChangeAspect="1" noGrp="1"/>
          </p:cNvPicPr>
          <p:nvPr>
            <p:ph idx="2" sz="half"/>
          </p:nvPr>
        </p:nvPicPr>
        <p:blipFill>
          <a:blip r:embed="rId4"/>
          <a:srcRect b="77568" r="15128"/>
          <a:stretch>
            <a:fillRect/>
          </a:stretch>
        </p:blipFill>
        <p:spPr>
          <a:xfrm>
            <a:off x="428596" y="4143380"/>
            <a:ext cx="8286808" cy="2357454"/>
          </a:xfr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/>
              <a:t>Стойка баскетболиста</a:t>
            </a:r>
            <a:endParaRPr dirty="0" lang="ru-RU"/>
          </a:p>
        </p:txBody>
      </p:sp>
      <p:pic>
        <p:nvPicPr>
          <p:cNvPr descr="IMG_0002.jpg" id="5" name="Содержимое 4"/>
          <p:cNvPicPr>
            <a:picLocks noChangeAspect="1" noGrp="1"/>
          </p:cNvPicPr>
          <p:nvPr>
            <p:ph idx="1" sz="half"/>
          </p:nvPr>
        </p:nvPicPr>
        <p:blipFill>
          <a:blip r:embed="rId3"/>
          <a:stretch>
            <a:fillRect/>
          </a:stretch>
        </p:blipFill>
        <p:spPr>
          <a:xfrm>
            <a:off x="500034" y="1285860"/>
            <a:ext cx="8286808" cy="2286016"/>
          </a:xfrm>
        </p:spPr>
      </p:pic>
      <p:pic>
        <p:nvPicPr>
          <p:cNvPr descr="IMG_0004.jpg" id="6" name="Содержимое 5"/>
          <p:cNvPicPr>
            <a:picLocks noChangeAspect="1" noGrp="1"/>
          </p:cNvPicPr>
          <p:nvPr>
            <p:ph idx="2" sz="half"/>
          </p:nvPr>
        </p:nvPicPr>
        <p:blipFill>
          <a:blip r:embed="rId4"/>
          <a:srcRect b="15" l="11263" r="8" t="68824"/>
          <a:stretch>
            <a:fillRect/>
          </a:stretch>
        </p:blipFill>
        <p:spPr>
          <a:xfrm>
            <a:off x="500034" y="3643314"/>
            <a:ext cx="8286808" cy="307183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 в парах и в тройках</a:t>
            </a:r>
            <a:endParaRPr lang="ru-RU" dirty="0"/>
          </a:p>
        </p:txBody>
      </p:sp>
      <p:pic>
        <p:nvPicPr>
          <p:cNvPr id="5" name="Содержимое 4" descr="3.jpe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5720" y="1428736"/>
            <a:ext cx="4071966" cy="4929222"/>
          </a:xfrm>
        </p:spPr>
      </p:pic>
      <p:pic>
        <p:nvPicPr>
          <p:cNvPr id="6" name="Содержимое 5" descr="4.jpe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3438" y="1428736"/>
            <a:ext cx="4286280" cy="492922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81000" y="285729"/>
            <a:ext cx="8458200" cy="857255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Мотивы проявления активности учащихся 5 классов в физкультурно-спортивной деятельности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214282" y="857232"/>
            <a:ext cx="8624918" cy="5572164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Овладеть умениями и навыками в избранном виде деятельности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sz="2200" b="1" dirty="0" smtClean="0">
                <a:solidFill>
                  <a:schemeClr val="bg1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 Своими действиями способствовать достижению общего успеха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sz="2200" b="1" dirty="0" smtClean="0">
                <a:solidFill>
                  <a:schemeClr val="bg1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 Испытать положительные эмоции после достижения личного успеха и успеха партнеров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sz="2200" b="1" dirty="0" smtClean="0">
                <a:solidFill>
                  <a:schemeClr val="bg1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 Получить положительную оценку своих усилий от тренера</a:t>
            </a:r>
            <a:r>
              <a:rPr lang="en-US" sz="2200" b="1" dirty="0" smtClean="0">
                <a:solidFill>
                  <a:schemeClr val="bg1"/>
                </a:solidFill>
              </a:rPr>
              <a:t>, </a:t>
            </a:r>
            <a:r>
              <a:rPr lang="ru-RU" sz="2200" b="1" dirty="0" smtClean="0">
                <a:solidFill>
                  <a:schemeClr val="bg1"/>
                </a:solidFill>
              </a:rPr>
              <a:t>учителя </a:t>
            </a:r>
            <a:r>
              <a:rPr lang="en-US" sz="2200" b="1" dirty="0" smtClean="0">
                <a:solidFill>
                  <a:schemeClr val="bg1"/>
                </a:solidFill>
              </a:rPr>
              <a:t>, </a:t>
            </a:r>
            <a:r>
              <a:rPr lang="ru-RU" sz="2200" b="1" dirty="0" smtClean="0">
                <a:solidFill>
                  <a:schemeClr val="bg1"/>
                </a:solidFill>
              </a:rPr>
              <a:t>родителей</a:t>
            </a:r>
            <a:r>
              <a:rPr lang="en-US" sz="2200" b="1" dirty="0" smtClean="0">
                <a:solidFill>
                  <a:schemeClr val="bg1"/>
                </a:solidFill>
              </a:rPr>
              <a:t>, </a:t>
            </a:r>
            <a:r>
              <a:rPr lang="ru-RU" sz="2200" b="1" dirty="0" smtClean="0">
                <a:solidFill>
                  <a:schemeClr val="bg1"/>
                </a:solidFill>
              </a:rPr>
              <a:t>болельщиков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sz="2200" b="1" dirty="0" smtClean="0">
                <a:solidFill>
                  <a:schemeClr val="bg1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Испытать острые ощущения глубокие переживания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sz="2200" b="1" dirty="0" smtClean="0">
                <a:solidFill>
                  <a:schemeClr val="bg1"/>
                </a:solidFill>
              </a:rPr>
              <a:t> Оказать помощь</a:t>
            </a:r>
            <a:r>
              <a:rPr lang="en-US" sz="2200" b="1" dirty="0" smtClean="0">
                <a:solidFill>
                  <a:schemeClr val="bg1"/>
                </a:solidFill>
              </a:rPr>
              <a:t>, </a:t>
            </a:r>
            <a:r>
              <a:rPr lang="ru-RU" sz="2200" b="1" dirty="0" smtClean="0">
                <a:solidFill>
                  <a:schemeClr val="bg1"/>
                </a:solidFill>
              </a:rPr>
              <a:t>поддержку и содействия своим партнерам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r>
              <a:rPr lang="ru-RU" sz="2200" b="1" dirty="0" smtClean="0">
                <a:solidFill>
                  <a:schemeClr val="bg1"/>
                </a:solidFill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</a:rPr>
              <a:t>Проверить собственную физическую</a:t>
            </a:r>
            <a:endParaRPr lang="ru-RU" sz="2200" b="1" cap="all" dirty="0" smtClean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buClr>
                <a:schemeClr val="tx1"/>
              </a:buClr>
              <a:buSzPct val="80000"/>
            </a:pPr>
            <a:r>
              <a:rPr lang="ru-RU" sz="2200" b="1" dirty="0" smtClean="0">
                <a:solidFill>
                  <a:schemeClr val="bg1"/>
                </a:solidFill>
              </a:rPr>
              <a:t> подготовленность и сравнить ее с подготовленностью других</a:t>
            </a:r>
          </a:p>
          <a:p>
            <a:pPr>
              <a:buClr>
                <a:schemeClr val="tx1"/>
              </a:buClr>
              <a:buSzPct val="80000"/>
            </a:pPr>
            <a:endParaRPr lang="ru-RU" sz="2200" dirty="0" smtClean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  <a:buSzPct val="80000"/>
            </a:pPr>
            <a:endParaRPr lang="ru-RU" sz="2200" dirty="0" smtClean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  <a:buSzPct val="80000"/>
            </a:pPr>
            <a:endParaRPr lang="ru-RU" sz="1900" dirty="0" smtClean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  <a:buSzPct val="80000"/>
            </a:pPr>
            <a:endParaRPr lang="ru-RU" sz="1900" dirty="0" smtClean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SzPct val="80000"/>
            </a:pPr>
            <a:endParaRPr lang="ru-RU" sz="1900" dirty="0" smtClean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SzPct val="80000"/>
            </a:pPr>
            <a:r>
              <a:rPr lang="ru-RU" sz="1900" dirty="0" smtClean="0">
                <a:solidFill>
                  <a:schemeClr val="tx1"/>
                </a:solidFill>
              </a:rPr>
              <a:t>                                    </a:t>
            </a:r>
            <a:r>
              <a:rPr lang="ru-RU" sz="5200" b="1" i="1" dirty="0" smtClean="0">
                <a:solidFill>
                  <a:srgbClr val="FF0000"/>
                </a:solidFill>
              </a:rPr>
              <a:t>желаю успехов !!!    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v"/>
            </a:pPr>
            <a:endParaRPr lang="en-US" sz="19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122</TotalTime>
  <Words>201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БАСКЕТБОЛ</vt:lpstr>
      <vt:lpstr>       Корзина                            мяч</vt:lpstr>
      <vt:lpstr>Осанка- это привычная поза человека в положении стоя, сидя и во время ходьбы.</vt:lpstr>
      <vt:lpstr>                      плоскостопие</vt:lpstr>
      <vt:lpstr>                                               Открытый урок</vt:lpstr>
      <vt:lpstr>Ловля мяча двумя руками – это захват кистями рук.</vt:lpstr>
      <vt:lpstr>Стойка баскетболиста</vt:lpstr>
      <vt:lpstr>Упражнения в парах и в тройках</vt:lpstr>
      <vt:lpstr>Мотивы проявления активности учащихся 5 классов в физкультурно-спортивной деятельности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15</cp:revision>
  <dcterms:created xsi:type="dcterms:W3CDTF">2012-02-29T17:16:42Z</dcterms:created>
  <dcterms:modified xsi:type="dcterms:W3CDTF">2012-02-29T19:20:48Z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685270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