
<file path=[Content_Types].xml><?xml version="1.0" encoding="utf-8"?>
<Types xmlns="http://schemas.openxmlformats.org/package/2006/content-types"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Default ContentType="image/png" Extension="png"/>
  <Default ContentType="application/vnd.openxmlformats-officedocument.oleObject" Extension="bin"/>
  <Override ContentType="application/vnd.openxmlformats-officedocument.presentationml.notesSlide+xml" PartName="/ppt/notesSlides/notesSlide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theme+xml" PartName="/ppt/theme/theme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theme+xml" PartName="/ppt/theme/theme1.xml"/>
  <Default ContentType="image/jpeg" Extension="jpeg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Default ContentType="image/x-wmf" Extension="wmf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notesMaster+xml" PartName="/ppt/notesMasters/notesMaster1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Default ContentType="application/vnd.openxmlformats-officedocument.vmlDrawing" Extension="vml"/>
  <Default ContentType="image/gif" Extension="gif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63" r:id="rId4"/>
    <p:sldId id="264" r:id="rId5"/>
    <p:sldId id="265" r:id="rId6"/>
    <p:sldId id="260" r:id="rId7"/>
    <p:sldId id="261" r:id="rId8"/>
    <p:sldId id="262" r:id="rId9"/>
    <p:sldId id="266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6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2.vml.rels><?xml version="1.0" encoding="UTF-8" standalone="yes" ?><Relationships xmlns="http://schemas.openxmlformats.org/package/2006/relationships"><Relationship Id="rId1" Target="../media/image8.wmf" Type="http://schemas.openxmlformats.org/officeDocument/2006/relationships/image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707D32-8688-42D6-916D-84190BB07A3E}" type="datetimeFigureOut">
              <a:rPr lang="ru-RU" smtClean="0"/>
              <a:t>19.07.2011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0344CE-7C0A-496C-A3A3-CE74291F7E0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0344CE-7C0A-496C-A3A3-CE74291F7E0F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8875D04F-FB0B-41E1-BEA7-A0DA1A4DF784}" type="datetime1">
              <a:rPr lang="ru-RU" smtClean="0"/>
              <a:t>19.07.2011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BB32B95-CA25-492D-9AD8-772D3A77565C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ru-RU" smtClean="0"/>
              <a:t>автор учитель МОУ "СОШ №4" Спиридонова Н.Н.</a:t>
            </a:r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8126E3-0781-42FB-BE4A-F5AB964767DC}" type="datetime1">
              <a:rPr lang="ru-RU" smtClean="0"/>
              <a:t>19.07.2011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автор учитель МОУ "СОШ №4" Спиридонова Н.Н.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B32B95-CA25-492D-9AD8-772D3A7756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F57FDCE-81D2-416A-A004-F6237F880079}" type="datetime1">
              <a:rPr lang="ru-RU" smtClean="0"/>
              <a:t>19.07.2011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BB32B95-CA25-492D-9AD8-772D3A77565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ru-RU" smtClean="0"/>
              <a:t>автор учитель МОУ "СОШ №4" Спиридонова Н.Н.</a:t>
            </a:r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251BBD-6F01-40F5-AC3C-1156A8122C57}" type="datetime1">
              <a:rPr lang="ru-RU" smtClean="0"/>
              <a:t>19.07.2011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автор учитель МОУ "СОШ №4" Спиридонова Н.Н.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3BB32B95-CA25-492D-9AD8-772D3A77565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5BC805-F1C4-4725-B4A3-00BDB8785D14}" type="datetime1">
              <a:rPr lang="ru-RU" smtClean="0"/>
              <a:t>19.07.2011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автор учитель МОУ "СОШ №4" Спиридонова Н.Н.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3BB32B95-CA25-492D-9AD8-772D3A7756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790CA0-854A-47E8-9BAC-976586E400AD}" type="datetime1">
              <a:rPr lang="ru-RU" smtClean="0"/>
              <a:t>19.07.2011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автор учитель МОУ "СОШ №4" Спиридонова Н.Н.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B32B95-CA25-492D-9AD8-772D3A77565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75B909-B4F2-4C04-84B0-C9836DFF4920}" type="datetime1">
              <a:rPr lang="ru-RU" smtClean="0"/>
              <a:t>19.07.2011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автор учитель МОУ "СОШ №4" Спиридонова Н.Н.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B32B95-CA25-492D-9AD8-772D3A7756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3D3A0507-034F-4645-B803-AF3ECDCBF4BB}" type="datetime1">
              <a:rPr lang="ru-RU" smtClean="0"/>
              <a:t>19.07.2011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BB32B95-CA25-492D-9AD8-772D3A77565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ru-RU" smtClean="0"/>
              <a:t>автор учитель МОУ "СОШ №4" Спиридонова Н.Н.</a:t>
            </a:r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9FE186B6-A129-4CEE-BF1B-51BA00D6A6D2}" type="datetime1">
              <a:rPr lang="ru-RU" smtClean="0"/>
              <a:t>19.07.2011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BB32B95-CA25-492D-9AD8-772D3A77565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ru-RU" smtClean="0"/>
              <a:t>автор учитель МОУ "СОШ №4" Спиридонова Н.Н.</a:t>
            </a:r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BBCE90-9019-48E1-B7CC-13E1F03C9381}" type="datetime1">
              <a:rPr lang="ru-RU" smtClean="0"/>
              <a:t>19.07.2011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автор учитель МОУ "СОШ №4" Спиридонова Н.Н.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B32B95-CA25-492D-9AD8-772D3A7756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0355C6-969C-46D0-A8C0-554F43765C76}" type="datetime1">
              <a:rPr lang="ru-RU" smtClean="0"/>
              <a:t>19.07.2011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автор учитель МОУ "СОШ №4" Спиридонова Н.Н.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B32B95-CA25-492D-9AD8-772D3A7756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r>
              <a:rPr lang="ru-RU" smtClean="0"/>
              <a:t>автор учитель МОУ "СОШ №4" Спиридонова Н.Н.</a:t>
            </a:r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20404913-D1E9-41AE-B3F7-27E63E12E56A}" type="datetime1">
              <a:rPr lang="ru-RU" smtClean="0"/>
              <a:t>19.07.2011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3BB32B95-CA25-492D-9AD8-772D3A77565C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edge/>
  </p:transition>
  <p:hf sldNum="0" hdr="0" dt="0"/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 ?><Relationships xmlns="http://schemas.openxmlformats.org/package/2006/relationships"><Relationship Id="rId3" Target="../media/image6.wmf" Type="http://schemas.openxmlformats.org/officeDocument/2006/relationships/image"/><Relationship Id="rId2" Target="../slideLayouts/slideLayout6.xml" Type="http://schemas.openxmlformats.org/officeDocument/2006/relationships/slideLayout"/><Relationship Id="rId4" Target="../media/image7.wmf" Type="http://schemas.openxmlformats.org/officeDocument/2006/relationships/image"/></Relationships>
</file>

<file path=ppt/slides/_rels/slide4.xml.rels><?xml version="1.0" encoding="UTF-8" standalone="yes" ?><Relationships xmlns="http://schemas.openxmlformats.org/package/2006/relationships"><Relationship Id="rId3" Target="../media/image10.wmf" Type="http://schemas.openxmlformats.org/officeDocument/2006/relationships/image"/><Relationship Id="rId2" Target="../slideLayouts/slideLayout6.xml" Type="http://schemas.openxmlformats.org/officeDocument/2006/relationships/slideLayout"/><Relationship Id="rId1" Target="../drawings/vmlDrawing2.vml" Type="http://schemas.openxmlformats.org/officeDocument/2006/relationships/vmlDrawing"/><Relationship Id="rId5" Target="../embeddings/oleObject5.bin" Type="http://schemas.openxmlformats.org/officeDocument/2006/relationships/oleObject"/><Relationship Id="rId4" Target="../media/image9.wmf" Type="http://schemas.openxmlformats.org/officeDocument/2006/relationships/image"/></Relationships>
</file>

<file path=ppt/slides/_rels/slide5.xml.rels><?xml version="1.0" encoding="UTF-8" standalone="yes" ?><Relationships xmlns="http://schemas.openxmlformats.org/package/2006/relationships"><Relationship Id="rId3" Target="../media/image11.wmf" Type="http://schemas.openxmlformats.org/officeDocument/2006/relationships/image"/><Relationship Id="rId2" Target="../slideLayouts/slideLayout6.xml" Type="http://schemas.openxmlformats.org/officeDocument/2006/relationships/slideLayout"/><Relationship Id="rId5" Target="../media/image13.wmf" Type="http://schemas.openxmlformats.org/officeDocument/2006/relationships/image"/><Relationship Id="rId4" Target="../media/image12.wmf" Type="http://schemas.openxmlformats.org/officeDocument/2006/relationships/image"/></Relationships>
</file>

<file path=ppt/slides/_rels/slide6.xml.rels><?xml version="1.0" encoding="UTF-8" standalone="yes" ?><Relationships xmlns="http://schemas.openxmlformats.org/package/2006/relationships"><Relationship Id="rId8" Target="../media/image18.wmf" Type="http://schemas.openxmlformats.org/officeDocument/2006/relationships/image"/><Relationship Id="rId3" Target="../notesSlides/notesSlide1.xml" Type="http://schemas.openxmlformats.org/officeDocument/2006/relationships/notesSlide"/><Relationship Id="rId7" Target="../media/image17.wmf" Type="http://schemas.openxmlformats.org/officeDocument/2006/relationships/image"/><Relationship Id="rId2" Target="../slideLayouts/slideLayout2.xml" Type="http://schemas.openxmlformats.org/officeDocument/2006/relationships/slideLayout"/><Relationship Id="rId6" Target="../media/image16.wmf" Type="http://schemas.openxmlformats.org/officeDocument/2006/relationships/image"/><Relationship Id="rId5" Target="../media/image15.wmf" Type="http://schemas.openxmlformats.org/officeDocument/2006/relationships/image"/><Relationship Id="rId4" Target="../media/image14.wmf" Type="http://schemas.openxmlformats.org/officeDocument/2006/relationships/image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gif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Что человек чувствует, о чем размышляет.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урок обществознания в 6 классе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 smtClean="0"/>
              <a:t>автор учитель МОУ "СОШ №4" Спиридонова Н.Н.</a:t>
            </a:r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58" y="2500306"/>
            <a:ext cx="1857375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818010"/>
          </a:xfrm>
        </p:spPr>
        <p:txBody>
          <a:bodyPr>
            <a:normAutofit/>
          </a:bodyPr>
          <a:lstStyle/>
          <a:p>
            <a:r>
              <a:rPr lang="ru-RU" b="1" dirty="0" smtClean="0"/>
              <a:t>Нужда и потребность</a:t>
            </a:r>
            <a:r>
              <a:rPr lang="ru-RU" dirty="0" smtClean="0"/>
              <a:t>.        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3282961"/>
          </a:xfrm>
        </p:spPr>
        <p:txBody>
          <a:bodyPr/>
          <a:lstStyle/>
          <a:p>
            <a:r>
              <a:rPr lang="ru-RU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Нужда</a:t>
            </a:r>
            <a:r>
              <a:rPr lang="ru-RU" dirty="0" smtClean="0"/>
              <a:t> – объективное состояние человека, которое он  не осознает до возникновения дефицита.</a:t>
            </a:r>
          </a:p>
          <a:p>
            <a:r>
              <a:rPr lang="ru-RU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Потребность</a:t>
            </a:r>
            <a:r>
              <a:rPr lang="ru-RU" dirty="0" smtClean="0"/>
              <a:t> – психологическое состояние человека, когда он осознает нужду в чем-либо.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571604" y="6583680"/>
            <a:ext cx="4212264" cy="274320"/>
          </a:xfrm>
        </p:spPr>
        <p:txBody>
          <a:bodyPr/>
          <a:lstStyle/>
          <a:p>
            <a:r>
              <a:rPr lang="ru-RU" dirty="0" smtClean="0"/>
              <a:t>автор учитель МОУ "СОШ №4" Спиридонова Н.Н.</a:t>
            </a:r>
            <a:endParaRPr lang="ru-RU" dirty="0"/>
          </a:p>
        </p:txBody>
      </p:sp>
      <p:pic>
        <p:nvPicPr>
          <p:cNvPr id="5" name="Picture 6" descr="voronezh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4000504"/>
            <a:ext cx="2736850" cy="2519362"/>
          </a:xfrm>
          <a:prstGeom prst="rect">
            <a:avLst/>
          </a:prstGeom>
          <a:noFill/>
        </p:spPr>
      </p:pic>
      <p:pic>
        <p:nvPicPr>
          <p:cNvPr id="6" name="Picture 3" descr="IMG_6527_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4000504"/>
            <a:ext cx="2573888" cy="2525708"/>
          </a:xfrm>
          <a:prstGeom prst="rect">
            <a:avLst/>
          </a:prstGeom>
          <a:noFill/>
        </p:spPr>
      </p:pic>
      <p:pic>
        <p:nvPicPr>
          <p:cNvPr id="7" name="Picture 8" descr="5956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72497" y="4071942"/>
            <a:ext cx="2957221" cy="2428892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928662" y="857232"/>
            <a:ext cx="6622647" cy="1323439"/>
          </a:xfrm>
          <a:prstGeom prst="rect">
            <a:avLst/>
          </a:prstGeom>
          <a:noFill/>
          <a:ln w="12700">
            <a:noFill/>
            <a:miter lim="800000"/>
            <a:headEnd len="sm" type="none" w="sm"/>
            <a:tailEnd len="sm" type="none" w="sm"/>
          </a:ln>
          <a:effectLst/>
        </p:spPr>
        <p:txBody>
          <a:bodyPr wrap="none">
            <a:spAutoFit/>
          </a:bodyPr>
          <a:lstStyle/>
          <a:p>
            <a:r>
              <a:rPr b="1" dirty="0" lang="ru-RU" smtClean="0" sz="4000"/>
              <a:t>Что движет человеческой</a:t>
            </a:r>
          </a:p>
          <a:p>
            <a:r>
              <a:rPr b="1" dirty="0" lang="ru-RU" smtClean="0" sz="4000"/>
              <a:t> деятельностью?</a:t>
            </a:r>
            <a:endParaRPr b="1" dirty="0" lang="ru-RU" sz="4000"/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1357290" y="4071942"/>
            <a:ext cx="5193153" cy="954107"/>
          </a:xfrm>
          <a:prstGeom prst="rect">
            <a:avLst/>
          </a:prstGeom>
          <a:noFill/>
          <a:ln w="76200">
            <a:solidFill>
              <a:srgbClr val="0033CC"/>
            </a:solidFill>
            <a:miter lim="800000"/>
            <a:headEnd len="sm" type="none" w="sm"/>
            <a:tailEnd len="sm" type="none" w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b="1" dirty="0" lang="ru-RU" sz="2000" u="sng">
                <a:solidFill>
                  <a:srgbClr val="00B0F0"/>
                </a:solidFill>
              </a:rPr>
              <a:t>МОТИВЫ</a:t>
            </a:r>
          </a:p>
          <a:p>
            <a:pPr algn="ctr"/>
            <a:r>
              <a:rPr b="1" dirty="0" lang="ru-RU"/>
              <a:t>-это побуждения к деятельности, связанные </a:t>
            </a:r>
          </a:p>
          <a:p>
            <a:pPr algn="ctr"/>
            <a:r>
              <a:rPr b="1" dirty="0" lang="ru-RU"/>
              <a:t>с  удовлетворением потребностей</a:t>
            </a:r>
            <a:endParaRPr dirty="0" lang="ru-RU"/>
          </a:p>
        </p:txBody>
      </p:sp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1214414" y="2643182"/>
            <a:ext cx="4767139" cy="1231106"/>
          </a:xfrm>
          <a:prstGeom prst="rect">
            <a:avLst/>
          </a:prstGeom>
          <a:noFill/>
          <a:ln w="76200">
            <a:solidFill>
              <a:srgbClr val="0033CC"/>
            </a:solidFill>
            <a:miter lim="800000"/>
            <a:headEnd len="sm" type="none" w="sm"/>
            <a:tailEnd len="sm" type="none" w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b="1" dirty="0" lang="ru-RU" sz="2000" u="sng">
                <a:solidFill>
                  <a:srgbClr val="00B0F0"/>
                </a:solidFill>
              </a:rPr>
              <a:t>ПОТРЕБНОСТИ</a:t>
            </a:r>
          </a:p>
          <a:p>
            <a:pPr algn="ctr"/>
            <a:r>
              <a:rPr b="1" dirty="0" lang="ru-RU"/>
              <a:t>-осознаваемая человеком нужда в том, </a:t>
            </a:r>
          </a:p>
          <a:p>
            <a:pPr algn="ctr"/>
            <a:r>
              <a:rPr b="1" dirty="0" lang="ru-RU"/>
              <a:t>что необходимо для поддержания жизни</a:t>
            </a:r>
          </a:p>
          <a:p>
            <a:pPr algn="ctr"/>
            <a:r>
              <a:rPr b="1" dirty="0" lang="ru-RU"/>
              <a:t>и развития личности</a:t>
            </a:r>
          </a:p>
        </p:txBody>
      </p:sp>
      <p:pic>
        <p:nvPicPr>
          <p:cNvPr id="4098" name="Object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857760"/>
            <a:ext cx="1643062" cy="1735138"/>
          </a:xfrm>
          <a:prstGeom prst="rect"/>
          <a:noFill/>
        </p:spPr>
      </p:pic>
      <p:pic>
        <p:nvPicPr>
          <p:cNvPr id="4099" name="Object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16" y="2857496"/>
            <a:ext cx="1500198" cy="2193838"/>
          </a:xfrm>
          <a:prstGeom prst="rect"/>
          <a:noFill/>
        </p:spPr>
      </p:pic>
    </p:spTree>
  </p:cSld>
  <p:clrMapOvr>
    <a:masterClrMapping/>
  </p:clrMapOvr>
  <p:transition>
    <p:wedge/>
  </p:transition>
  <p:timing>
    <p:tnLst>
      <p:par>
        <p:cTn dur="indefinite" id="1" nodeType="tmRoot" restart="never"/>
      </p:par>
    </p:tnLst>
  </p:timing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 noGrp="1"/>
          </p:cNvSpPr>
          <p:nvPr>
            <p:ph type="title"/>
          </p:nvPr>
        </p:nvSpPr>
        <p:spPr>
          <a:xfrm>
            <a:off x="990600" y="457200"/>
            <a:ext cx="7772400" cy="685800"/>
          </a:xfrm>
          <a:solidFill>
            <a:schemeClr val="accent5">
              <a:lumMod val="75000"/>
            </a:schemeClr>
          </a:solidFill>
          <a:ln w="76200">
            <a:solidFill>
              <a:schemeClr val="accent2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b="1" dirty="0" lang="ru-RU">
                <a:solidFill>
                  <a:schemeClr val="bg2">
                    <a:lumMod val="20000"/>
                    <a:lumOff val="80000"/>
                  </a:schemeClr>
                </a:solidFill>
              </a:rPr>
              <a:t>Виды потребностей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2057400" y="1143000"/>
            <a:ext cx="6029325" cy="457200"/>
          </a:xfrm>
          <a:prstGeom prst="rect">
            <a:avLst/>
          </a:prstGeom>
          <a:noFill/>
          <a:ln w="12700">
            <a:noFill/>
            <a:miter lim="800000"/>
            <a:headEnd len="sm" type="none" w="sm"/>
            <a:tailEnd len="sm" type="none" w="sm"/>
          </a:ln>
          <a:effectLst/>
        </p:spPr>
        <p:txBody>
          <a:bodyPr wrap="none">
            <a:spAutoFit/>
          </a:bodyPr>
          <a:lstStyle/>
          <a:p>
            <a:r>
              <a:rPr b="1" lang="ru-RU"/>
              <a:t>Что движет человеческой деятельностью</a:t>
            </a:r>
            <a:r>
              <a:rPr lang="ru-RU"/>
              <a:t>?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947738" y="1752600"/>
            <a:ext cx="5605462" cy="1333500"/>
            <a:chOff x="597" y="1104"/>
            <a:chExt cx="3531" cy="840"/>
          </a:xfrm>
        </p:grpSpPr>
        <p:pic>
          <p:nvPicPr>
            <p:cNvPr id="30727" name="Object 7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254" y="1104"/>
              <a:ext cx="874" cy="840"/>
            </a:xfrm>
            <a:prstGeom prst="rect"/>
            <a:noFill/>
          </p:spPr>
        </p:pic>
        <p:sp>
          <p:nvSpPr>
            <p:cNvPr id="30728" name="Text Box 8"/>
            <p:cNvSpPr txBox="1">
              <a:spLocks noChangeArrowheads="1"/>
            </p:cNvSpPr>
            <p:nvPr/>
          </p:nvSpPr>
          <p:spPr bwMode="auto">
            <a:xfrm>
              <a:off x="597" y="1130"/>
              <a:ext cx="1354" cy="582"/>
            </a:xfrm>
            <a:prstGeom prst="rect">
              <a:avLst/>
            </a:prstGeom>
            <a:noFill/>
            <a:ln w="12700">
              <a:noFill/>
              <a:miter lim="800000"/>
              <a:headEnd len="sm" type="none" w="sm"/>
              <a:tailEnd len="sm" type="none" w="sm"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b="1" dirty="0" lang="ru-RU" smtClean="0" u="sng"/>
                <a:t>БИОЛОГИЧЕСКИЕ</a:t>
              </a:r>
              <a:endParaRPr b="1" dirty="0" lang="ru-RU"/>
            </a:p>
            <a:p>
              <a:pPr algn="ctr"/>
              <a:r>
                <a:rPr b="1" dirty="0" lang="ru-RU"/>
                <a:t>самосохранение,</a:t>
              </a:r>
            </a:p>
            <a:p>
              <a:pPr algn="ctr"/>
              <a:r>
                <a:rPr b="1" dirty="0" lang="ru-RU"/>
                <a:t>сон</a:t>
              </a:r>
              <a:r>
                <a:rPr b="1" dirty="0" lang="ru-RU" smtClean="0"/>
                <a:t>, еда</a:t>
              </a:r>
              <a:endParaRPr b="1" dirty="0" lang="ru-RU"/>
            </a:p>
          </p:txBody>
        </p:sp>
        <p:sp>
          <p:nvSpPr>
            <p:cNvPr id="30729" name="AutoShape 9"/>
            <p:cNvSpPr>
              <a:spLocks noChangeArrowheads="1"/>
            </p:cNvSpPr>
            <p:nvPr/>
          </p:nvSpPr>
          <p:spPr bwMode="auto">
            <a:xfrm>
              <a:off x="2544" y="1296"/>
              <a:ext cx="615" cy="306"/>
            </a:xfrm>
            <a:prstGeom prst="rightArrow">
              <a:avLst>
                <a:gd fmla="val 50000" name="adj1"/>
                <a:gd fmla="val 50245" name="adj2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len="sm" type="none" w="sm"/>
              <a:tailEnd len="sm" type="none" w="sm"/>
            </a:ln>
            <a:effectLst/>
          </p:spPr>
          <p:txBody>
            <a:bodyPr anchor="ctr" wrap="none"/>
            <a:lstStyle/>
            <a:p>
              <a:endParaRPr lang="ru-RU"/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933450" y="3124200"/>
            <a:ext cx="5748338" cy="1600200"/>
            <a:chOff x="588" y="1968"/>
            <a:chExt cx="3621" cy="1008"/>
          </a:xfrm>
        </p:grpSpPr>
        <p:sp>
          <p:nvSpPr>
            <p:cNvPr id="30730" name="Text Box 10"/>
            <p:cNvSpPr txBox="1">
              <a:spLocks noChangeArrowheads="1"/>
            </p:cNvSpPr>
            <p:nvPr/>
          </p:nvSpPr>
          <p:spPr bwMode="auto">
            <a:xfrm>
              <a:off x="588" y="2064"/>
              <a:ext cx="1420" cy="582"/>
            </a:xfrm>
            <a:prstGeom prst="rect">
              <a:avLst/>
            </a:prstGeom>
            <a:noFill/>
            <a:ln w="12700">
              <a:noFill/>
              <a:miter lim="800000"/>
              <a:headEnd len="sm" type="none" w="sm"/>
              <a:tailEnd len="sm" type="none" w="sm"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b="1" dirty="0" lang="ru-RU" u="sng"/>
                <a:t>СОЦИАЛЬНЫЕ-</a:t>
              </a:r>
            </a:p>
            <a:p>
              <a:pPr algn="ctr"/>
              <a:r>
                <a:rPr b="1" dirty="0" lang="ru-RU"/>
                <a:t>общение, само-</a:t>
              </a:r>
            </a:p>
            <a:p>
              <a:pPr algn="ctr"/>
              <a:r>
                <a:rPr b="1" dirty="0" lang="ru-RU"/>
                <a:t>утверждение и т.д.</a:t>
              </a:r>
              <a:endParaRPr dirty="0" lang="ru-RU"/>
            </a:p>
          </p:txBody>
        </p:sp>
        <p:sp>
          <p:nvSpPr>
            <p:cNvPr id="30731" name="AutoShape 11"/>
            <p:cNvSpPr>
              <a:spLocks noChangeArrowheads="1"/>
            </p:cNvSpPr>
            <p:nvPr/>
          </p:nvSpPr>
          <p:spPr bwMode="auto">
            <a:xfrm>
              <a:off x="2544" y="2286"/>
              <a:ext cx="615" cy="306"/>
            </a:xfrm>
            <a:prstGeom prst="rightArrow">
              <a:avLst>
                <a:gd fmla="val 50000" name="adj1"/>
                <a:gd fmla="val 50245" name="adj2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len="sm" type="none" w="sm"/>
              <a:tailEnd len="sm" type="none" w="sm"/>
            </a:ln>
            <a:effectLst/>
          </p:spPr>
          <p:txBody>
            <a:bodyPr anchor="ctr" wrap="none"/>
            <a:lstStyle/>
            <a:p>
              <a:endParaRPr lang="ru-RU"/>
            </a:p>
          </p:txBody>
        </p:sp>
        <p:pic>
          <p:nvPicPr>
            <p:cNvPr id="30732" name="Object 12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216" y="1968"/>
              <a:ext cx="993" cy="1008"/>
            </a:xfrm>
            <a:prstGeom prst="rect"/>
            <a:noFill/>
          </p:spPr>
        </p:pic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1019175" y="4772025"/>
            <a:ext cx="7551738" cy="1444625"/>
            <a:chOff x="642" y="3006"/>
            <a:chExt cx="4757" cy="910"/>
          </a:xfrm>
        </p:grpSpPr>
        <p:grpSp>
          <p:nvGrpSpPr>
            <p:cNvPr id="5" name="Group 20"/>
            <p:cNvGrpSpPr>
              <a:grpSpLocks/>
            </p:cNvGrpSpPr>
            <p:nvPr/>
          </p:nvGrpSpPr>
          <p:grpSpPr bwMode="auto">
            <a:xfrm>
              <a:off x="642" y="3006"/>
              <a:ext cx="3536" cy="905"/>
              <a:chOff x="642" y="3006"/>
              <a:chExt cx="3536" cy="905"/>
            </a:xfrm>
          </p:grpSpPr>
          <p:sp>
            <p:nvSpPr>
              <p:cNvPr id="30733" name="Text Box 13"/>
              <p:cNvSpPr txBox="1">
                <a:spLocks noChangeArrowheads="1"/>
              </p:cNvSpPr>
              <p:nvPr/>
            </p:nvSpPr>
            <p:spPr bwMode="auto">
              <a:xfrm>
                <a:off x="642" y="3006"/>
                <a:ext cx="1298" cy="756"/>
              </a:xfrm>
              <a:prstGeom prst="rect">
                <a:avLst/>
              </a:prstGeom>
              <a:noFill/>
              <a:ln w="12700">
                <a:noFill/>
                <a:miter lim="800000"/>
                <a:headEnd len="sm" type="none" w="sm"/>
                <a:tailEnd len="sm" type="none" w="sm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b="1" dirty="0" lang="ru-RU" u="sng"/>
                  <a:t>ИДЕАЛЬНЫЕ-</a:t>
                </a:r>
              </a:p>
              <a:p>
                <a:r>
                  <a:rPr b="1" dirty="0" lang="ru-RU"/>
                  <a:t>познание мира и</a:t>
                </a:r>
              </a:p>
              <a:p>
                <a:r>
                  <a:rPr b="1" dirty="0" lang="ru-RU"/>
                  <a:t>осознание себя </a:t>
                </a:r>
              </a:p>
              <a:p>
                <a:r>
                  <a:rPr b="1" dirty="0" lang="ru-RU"/>
                  <a:t>в нем.</a:t>
                </a:r>
              </a:p>
            </p:txBody>
          </p:sp>
          <p:graphicFrame>
            <p:nvGraphicFramePr>
              <p:cNvPr id="30734" name="Object 14"/>
              <p:cNvGraphicFramePr>
                <a:graphicFrameLocks noChangeAspect="1"/>
              </p:cNvGraphicFramePr>
              <p:nvPr/>
            </p:nvGraphicFramePr>
            <p:xfrm>
              <a:off x="3264" y="3120"/>
              <a:ext cx="914" cy="791"/>
            </p:xfrm>
            <a:graphic>
              <a:graphicData uri="http://schemas.openxmlformats.org/presentationml/2006/ole">
                <p:oleObj imgH="1255320" imgW="1450800" name="Clip" progId="MS_ClipArt_Gallery.2" r:id="rId5" spid="_x0000_s3074">
                  <p:embed/>
                </p:oleObj>
              </a:graphicData>
            </a:graphic>
          </p:graphicFrame>
          <p:sp>
            <p:nvSpPr>
              <p:cNvPr id="30735" name="AutoShape 15"/>
              <p:cNvSpPr>
                <a:spLocks noChangeArrowheads="1"/>
              </p:cNvSpPr>
              <p:nvPr/>
            </p:nvSpPr>
            <p:spPr bwMode="auto">
              <a:xfrm>
                <a:off x="2544" y="3438"/>
                <a:ext cx="615" cy="306"/>
              </a:xfrm>
              <a:prstGeom prst="rightArrow">
                <a:avLst>
                  <a:gd fmla="val 50000" name="adj1"/>
                  <a:gd fmla="val 50245" name="adj2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len="sm" type="none" w="sm"/>
                <a:tailEnd len="sm" type="none" w="sm"/>
              </a:ln>
              <a:effectLst/>
            </p:spPr>
            <p:txBody>
              <a:bodyPr anchor="ctr" wrap="none"/>
              <a:lstStyle/>
              <a:p>
                <a:endParaRPr lang="ru-RU"/>
              </a:p>
            </p:txBody>
          </p:sp>
        </p:grpSp>
        <p:sp>
          <p:nvSpPr>
            <p:cNvPr id="30736" name="Text Box 16"/>
            <p:cNvSpPr txBox="1">
              <a:spLocks noChangeArrowheads="1"/>
            </p:cNvSpPr>
            <p:nvPr/>
          </p:nvSpPr>
          <p:spPr bwMode="auto">
            <a:xfrm>
              <a:off x="4368" y="3168"/>
              <a:ext cx="1031" cy="748"/>
            </a:xfrm>
            <a:prstGeom prst="rect">
              <a:avLst/>
            </a:prstGeom>
            <a:noFill/>
            <a:ln w="12700">
              <a:noFill/>
              <a:miter lim="800000"/>
              <a:headEnd len="sm" type="none" w="sm"/>
              <a:tailEnd len="sm" type="none" w="sm"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b="1" lang="ru-RU"/>
                <a:t>(наука,</a:t>
              </a:r>
            </a:p>
            <a:p>
              <a:pPr algn="ctr"/>
              <a:r>
                <a:rPr b="1" lang="ru-RU"/>
                <a:t>искусство,</a:t>
              </a:r>
            </a:p>
            <a:p>
              <a:pPr algn="ctr"/>
              <a:r>
                <a:rPr b="1" lang="ru-RU"/>
                <a:t>спорт)</a:t>
              </a:r>
            </a:p>
          </p:txBody>
        </p:sp>
      </p:grpSp>
      <p:sp>
        <p:nvSpPr>
          <p:cNvPr id="30737" name="Text Box 17"/>
          <p:cNvSpPr txBox="1">
            <a:spLocks noChangeArrowheads="1"/>
          </p:cNvSpPr>
          <p:nvPr/>
        </p:nvSpPr>
        <p:spPr bwMode="auto">
          <a:xfrm rot="4055958">
            <a:off x="6391465" y="2728109"/>
            <a:ext cx="2882520" cy="954107"/>
          </a:xfrm>
          <a:prstGeom prst="rect">
            <a:avLst/>
          </a:prstGeom>
          <a:noFill/>
          <a:ln w="76200">
            <a:solidFill>
              <a:srgbClr val="0033CC"/>
            </a:solidFill>
            <a:miter lim="800000"/>
            <a:headEnd len="sm" type="none" w="sm"/>
            <a:tailEnd len="sm" type="none" w="sm"/>
          </a:ln>
          <a:effectLst/>
        </p:spPr>
        <p:txBody>
          <a:bodyPr wrap="none">
            <a:spAutoFit/>
          </a:bodyPr>
          <a:lstStyle/>
          <a:p>
            <a:r>
              <a:rPr b="1" dirty="0" lang="ru-RU" sz="2800"/>
              <a:t>Потребности</a:t>
            </a:r>
          </a:p>
          <a:p>
            <a:r>
              <a:rPr b="1" dirty="0" lang="ru-RU" sz="2800"/>
              <a:t>взаимосвязаны</a:t>
            </a:r>
            <a:endParaRPr b="1" dirty="0" lang="ru-RU"/>
          </a:p>
        </p:txBody>
      </p:sp>
    </p:spTree>
  </p:cSld>
  <p:clrMapOvr>
    <a:masterClrMapping/>
  </p:clrMapOvr>
  <p:transition>
    <p:wedge/>
  </p:transition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9">
                      <p:stCondLst>
                        <p:cond delay="indefinite"/>
                      </p:stCondLst>
                      <p:childTnLst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id="11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3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4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>
                      <p:stCondLst>
                        <p:cond delay="indefinite"/>
                      </p:stCondLst>
                      <p:childTnLst>
                        <p:par>
                          <p:cTn fill="hold" id="16">
                            <p:stCondLst>
                              <p:cond delay="0"/>
                            </p:stCondLst>
                            <p:childTnLst>
                              <p:par>
                                <p:cTn fill="hold" id="17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1">
                      <p:stCondLst>
                        <p:cond delay="indefinite"/>
                      </p:stCondLst>
                      <p:childTnLst>
                        <p:par>
                          <p:cTn fill="hold" id="2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3" nodeType="clickEffect" presetClass="entr" presetID="4" presetSubtype="3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dur="500" id="25"/>
                                        <p:tgtEl>
                                          <p:spTgt spid="30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animBg="1" autoUpdateAnimBg="0" grpId="0" spid="30737"/>
    </p:bldLst>
  </p:timing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1500166" y="1785926"/>
            <a:ext cx="5466625" cy="400110"/>
          </a:xfrm>
          <a:prstGeom prst="rect">
            <a:avLst/>
          </a:prstGeom>
          <a:noFill/>
          <a:ln w="12700">
            <a:noFill/>
            <a:miter lim="800000"/>
            <a:headEnd len="sm" type="none" w="sm"/>
            <a:tailEnd len="sm" type="none" w="sm"/>
          </a:ln>
          <a:effectLst/>
        </p:spPr>
        <p:txBody>
          <a:bodyPr wrap="none">
            <a:spAutoFit/>
          </a:bodyPr>
          <a:lstStyle/>
          <a:p>
            <a:r>
              <a:rPr b="1" dirty="0" lang="ru-RU" sz="2000"/>
              <a:t>Что движет человеческой деятельностью?</a:t>
            </a:r>
          </a:p>
        </p:txBody>
      </p:sp>
      <p:pic>
        <p:nvPicPr>
          <p:cNvPr id="28678" name="Object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2286000"/>
            <a:ext cx="1436688" cy="1447800"/>
          </a:xfrm>
          <a:prstGeom prst="rect"/>
          <a:noFill/>
        </p:spPr>
      </p:pic>
      <p:pic>
        <p:nvPicPr>
          <p:cNvPr id="28683" name="Object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95400" y="3124200"/>
            <a:ext cx="1066800" cy="2379663"/>
          </a:xfrm>
          <a:prstGeom prst="rect"/>
          <a:noFill/>
        </p:spPr>
      </p:pic>
      <p:pic>
        <p:nvPicPr>
          <p:cNvPr id="28684" name="Object 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38600" y="4267200"/>
            <a:ext cx="914400" cy="1495425"/>
          </a:xfrm>
          <a:prstGeom prst="rect"/>
          <a:noFill/>
        </p:spPr>
      </p:pic>
      <p:sp>
        <p:nvSpPr>
          <p:cNvPr id="28685" name="AutoShape 13"/>
          <p:cNvSpPr>
            <a:spLocks noChangeArrowheads="1"/>
          </p:cNvSpPr>
          <p:nvPr/>
        </p:nvSpPr>
        <p:spPr bwMode="auto">
          <a:xfrm rot="-1379932">
            <a:off x="2833688" y="3505200"/>
            <a:ext cx="976312" cy="485775"/>
          </a:xfrm>
          <a:prstGeom prst="rightArrow">
            <a:avLst>
              <a:gd fmla="val 50000" name="adj1"/>
              <a:gd fmla="val 50245" name="adj2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len="sm" type="none" w="sm"/>
            <a:tailEnd len="sm" type="none" w="sm"/>
          </a:ln>
          <a:effectLst/>
        </p:spPr>
        <p:txBody>
          <a:bodyPr anchor="ctr" wrap="none"/>
          <a:lstStyle/>
          <a:p>
            <a:endParaRPr lang="ru-RU"/>
          </a:p>
        </p:txBody>
      </p:sp>
      <p:sp>
        <p:nvSpPr>
          <p:cNvPr id="28686" name="AutoShape 14"/>
          <p:cNvSpPr>
            <a:spLocks noChangeArrowheads="1"/>
          </p:cNvSpPr>
          <p:nvPr/>
        </p:nvSpPr>
        <p:spPr bwMode="auto">
          <a:xfrm rot="868904">
            <a:off x="2833688" y="4495800"/>
            <a:ext cx="976312" cy="485775"/>
          </a:xfrm>
          <a:prstGeom prst="rightArrow">
            <a:avLst>
              <a:gd fmla="val 50000" name="adj1"/>
              <a:gd fmla="val 50245" name="adj2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len="sm" type="none" w="sm"/>
            <a:tailEnd len="sm" type="none" w="sm"/>
          </a:ln>
          <a:effectLst/>
        </p:spPr>
        <p:txBody>
          <a:bodyPr anchor="ctr" wrap="none"/>
          <a:lstStyle/>
          <a:p>
            <a:endParaRPr lang="ru-RU"/>
          </a:p>
        </p:txBody>
      </p: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5843588" y="2822575"/>
            <a:ext cx="2272097" cy="1908215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  <a:headEnd len="sm" type="none" w="sm"/>
            <a:tailEnd len="sm" type="none" w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b="1" dirty="0" lang="ru-RU" u="sng"/>
              <a:t>М.Вебер-</a:t>
            </a:r>
          </a:p>
          <a:p>
            <a:pPr algn="ctr"/>
            <a:r>
              <a:rPr b="1" dirty="0" lang="ru-RU" sz="2000"/>
              <a:t>Действия людей </a:t>
            </a:r>
          </a:p>
          <a:p>
            <a:pPr algn="ctr"/>
            <a:r>
              <a:rPr b="1" dirty="0" lang="ru-RU" sz="2000"/>
              <a:t>определяют</a:t>
            </a:r>
          </a:p>
          <a:p>
            <a:pPr algn="ctr"/>
            <a:r>
              <a:rPr b="1" dirty="0" lang="ru-RU" sz="2000"/>
              <a:t> и духовный, и </a:t>
            </a:r>
          </a:p>
          <a:p>
            <a:pPr algn="ctr"/>
            <a:r>
              <a:rPr b="1" dirty="0" lang="ru-RU" sz="2000"/>
              <a:t>экономический </a:t>
            </a:r>
          </a:p>
          <a:p>
            <a:pPr algn="ctr"/>
            <a:r>
              <a:rPr b="1" dirty="0" lang="ru-RU" sz="2000"/>
              <a:t>факторы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71442" y="428604"/>
            <a:ext cx="8872558" cy="923330"/>
          </a:xfrm>
          <a:prstGeom prst="rect">
            <a:avLst/>
          </a:prstGeom>
          <a:noFill/>
        </p:spPr>
        <p:txBody>
          <a:bodyPr bIns="45720" lIns="91440" rIns="91440" tIns="45720" wrap="none">
            <a:spAutoFit/>
          </a:bodyPr>
          <a:lstStyle/>
          <a:p>
            <a:pPr algn="ctr"/>
            <a:r>
              <a:rPr b="1" cap="none" dirty="0" lang="ru-RU" smtClean="0" spc="0" sz="5400">
                <a:ln cmpd="dbl" w="24500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algn="tl" blurRad="38100" dir="7020000" dist="38100">
                    <a:srgbClr val="000000">
                      <a:alpha val="35000"/>
                    </a:srgbClr>
                  </a:outerShdw>
                </a:effectLst>
              </a:rPr>
              <a:t>Не место красит человека</a:t>
            </a:r>
            <a:endParaRPr b="1" cap="none" dirty="0" lang="ru-RU" spc="0" sz="5400">
              <a:ln cmpd="dbl" w="24500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algn="tl" blurRad="38100" dir="7020000" dist="38100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dur="indefinite" id="1" nodeType="tmRoot" restart="never"/>
      </p:par>
    </p:tnLst>
  </p:timing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8929718" cy="1143000"/>
          </a:xfrm>
        </p:spPr>
        <p:txBody>
          <a:bodyPr>
            <a:normAutofit fontScale="90000"/>
          </a:bodyPr>
          <a:lstStyle/>
          <a:p>
            <a:r>
              <a:rPr b="1" dirty="0" lang="ru-RU" smtClean="0"/>
              <a:t>С кем бы ты охотнее подружился?</a:t>
            </a:r>
            <a:endParaRPr b="1" dirty="0"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ru-RU" smtClean="0"/>
              <a:t>автор учитель МОУ "СОШ №4" Спиридонова Н.Н.</a:t>
            </a:r>
            <a:endParaRPr lang="ru-RU"/>
          </a:p>
        </p:txBody>
      </p:sp>
      <p:pic>
        <p:nvPicPr>
          <p:cNvPr id="2050" name="Object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15206" y="1785926"/>
            <a:ext cx="1022349" cy="2144438"/>
          </a:xfrm>
          <a:prstGeom prst="rect"/>
          <a:noFill/>
        </p:spPr>
      </p:pic>
      <p:pic>
        <p:nvPicPr>
          <p:cNvPr id="2054" name="Object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57818" y="4000504"/>
            <a:ext cx="1423987" cy="1800542"/>
          </a:xfrm>
          <a:prstGeom prst="rect"/>
          <a:noFill/>
        </p:spPr>
      </p:pic>
      <p:grpSp>
        <p:nvGrpSpPr>
          <p:cNvPr id="11" name="Group 12"/>
          <p:cNvGrpSpPr>
            <a:grpSpLocks/>
          </p:cNvGrpSpPr>
          <p:nvPr/>
        </p:nvGrpSpPr>
        <p:grpSpPr bwMode="auto">
          <a:xfrm>
            <a:off x="4895852" y="1617652"/>
            <a:ext cx="1981200" cy="1428750"/>
            <a:chOff x="2373" y="1529"/>
            <a:chExt cx="1248" cy="900"/>
          </a:xfrm>
        </p:grpSpPr>
        <p:pic>
          <p:nvPicPr>
            <p:cNvPr id="12" name="Object 10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613" y="1890"/>
              <a:ext cx="533" cy="539"/>
            </a:xfrm>
            <a:prstGeom prst="rect"/>
            <a:noFill/>
          </p:spPr>
        </p:pic>
        <p:sp>
          <p:nvSpPr>
            <p:cNvPr id="13" name="AutoShape 11"/>
            <p:cNvSpPr>
              <a:spLocks noChangeArrowheads="1"/>
            </p:cNvSpPr>
            <p:nvPr/>
          </p:nvSpPr>
          <p:spPr bwMode="auto">
            <a:xfrm>
              <a:off x="2373" y="1529"/>
              <a:ext cx="1248" cy="816"/>
            </a:xfrm>
            <a:prstGeom prst="cloudCallout">
              <a:avLst>
                <a:gd fmla="val -963" name="adj1"/>
                <a:gd fmla="val 153556" name="adj2"/>
              </a:avLst>
            </a:prstGeom>
            <a:noFill/>
            <a:ln w="12700">
              <a:solidFill>
                <a:schemeClr val="tx1"/>
              </a:solidFill>
              <a:round/>
              <a:headEnd len="sm" type="none" w="sm"/>
              <a:tailEnd len="sm" type="none" w="sm"/>
            </a:ln>
            <a:effectLst/>
          </p:spPr>
          <p:txBody>
            <a:bodyPr anchor="ctr" wrap="none"/>
            <a:lstStyle/>
            <a:p>
              <a:pPr algn="ctr"/>
              <a:endParaRPr lang="ru-RU"/>
            </a:p>
          </p:txBody>
        </p:sp>
      </p:grpSp>
      <p:pic>
        <p:nvPicPr>
          <p:cNvPr id="2056" name="Object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8596" y="1857364"/>
            <a:ext cx="1938510" cy="1836729"/>
          </a:xfrm>
          <a:prstGeom prst="rect"/>
          <a:noFill/>
        </p:spPr>
      </p:pic>
      <p:pic>
        <p:nvPicPr>
          <p:cNvPr id="2057" name="Object 9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571604" y="3714752"/>
            <a:ext cx="1852613" cy="1506537"/>
          </a:xfrm>
          <a:prstGeom prst="rect"/>
          <a:noFill/>
        </p:spPr>
      </p:pic>
      <p:sp>
        <p:nvSpPr>
          <p:cNvPr id="17" name="TextBox 16"/>
          <p:cNvSpPr txBox="1"/>
          <p:nvPr/>
        </p:nvSpPr>
        <p:spPr>
          <a:xfrm>
            <a:off x="357158" y="5214950"/>
            <a:ext cx="4429156" cy="707886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dirty="0" lang="ru-RU" smtClean="0" sz="2000"/>
              <a:t>У кого из героев духовный мир богаче?</a:t>
            </a:r>
            <a:endParaRPr dirty="0" lang="ru-RU" sz="2000"/>
          </a:p>
        </p:txBody>
      </p:sp>
    </p:spTree>
  </p:cSld>
  <p:clrMapOvr>
    <a:masterClrMapping/>
  </p:clrMapOvr>
  <p:transition>
    <p:wedge/>
  </p:transition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7" nodeType="withEffect" presetClass="entr" presetID="53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9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0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11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2">
                      <p:stCondLst>
                        <p:cond delay="indefinite"/>
                      </p:stCondLst>
                      <p:childTnLst>
                        <p:par>
                          <p:cTn fill="hold" id="13">
                            <p:stCondLst>
                              <p:cond delay="0"/>
                            </p:stCondLst>
                            <p:childTnLst>
                              <p:par>
                                <p:cTn fill="hold" id="14" nodeType="clickEffect" presetClass="entr" presetID="53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6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7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18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9" nodeType="withEffect" presetClass="entr" presetID="53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2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23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53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8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9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3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1">
                      <p:stCondLst>
                        <p:cond delay="indefinite"/>
                      </p:stCondLst>
                      <p:childTnLst>
                        <p:par>
                          <p:cTn fill="hold" id="3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33" nodeType="clickEffect" presetClass="entr" presetID="27" presetSubtype="0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dur="1" fill="hold" id="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dur="80" id="35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dur="80" id="36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80" id="37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grpId="0" spid="17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Логическая игра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2640019"/>
          </a:xfrm>
        </p:spPr>
        <p:txBody>
          <a:bodyPr/>
          <a:lstStyle/>
          <a:p>
            <a:r>
              <a:rPr lang="ru-RU" dirty="0" smtClean="0"/>
              <a:t>1)Ни один ребёнок не обладает терпением. Ни один нетерпеливый человек не может сидеть спокойно.</a:t>
            </a:r>
          </a:p>
          <a:p>
            <a:r>
              <a:rPr lang="ru-RU" dirty="0" smtClean="0"/>
              <a:t>2)Сахар сладкий. Соль несладкая.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            СДЕЛАЙТЕ ВЫВОД…</a:t>
            </a:r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автор учитель МОУ "СОШ №4" Спиридонова Н.Н.</a:t>
            </a:r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714348" y="4429132"/>
            <a:ext cx="7358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Ни один ребёнок не может сидеть спокойно.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57224" y="5000636"/>
            <a:ext cx="7215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Сахар -  не соль. Соль - не сахар.</a:t>
            </a:r>
            <a:endParaRPr lang="ru-RU" sz="2800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Логические задачи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3211523"/>
          </a:xfr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ru-RU" dirty="0" smtClean="0"/>
              <a:t>1) Как с помощью 1 спички, лежащей на столе, построить треугольник?</a:t>
            </a:r>
          </a:p>
          <a:p>
            <a:r>
              <a:rPr lang="ru-RU" dirty="0" smtClean="0"/>
              <a:t>2)Двое детей подошли к реке. У берега всего одна лодка и плыть на ней можно только одному. Как ребятам переправиться?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642910" y="6215082"/>
            <a:ext cx="4212264" cy="274320"/>
          </a:xfrm>
        </p:spPr>
        <p:txBody>
          <a:bodyPr/>
          <a:lstStyle/>
          <a:p>
            <a:r>
              <a:rPr lang="ru-RU" dirty="0" smtClean="0"/>
              <a:t>автор учитель МОУ "СОШ №4" Спиридонова Н.Н.</a:t>
            </a:r>
            <a:endParaRPr lang="ru-RU" dirty="0"/>
          </a:p>
        </p:txBody>
      </p:sp>
      <p:pic>
        <p:nvPicPr>
          <p:cNvPr id="7" name="Picture 2" descr="D:\Домбай 2011 г Лариса\2011г. 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4214818"/>
            <a:ext cx="3188248" cy="2391186"/>
          </a:xfrm>
          <a:prstGeom prst="round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Эмоции и чувства</a:t>
            </a:r>
            <a:endParaRPr lang="ru-RU" b="1" dirty="0"/>
          </a:p>
        </p:txBody>
      </p:sp>
      <p:pic>
        <p:nvPicPr>
          <p:cNvPr id="5" name="Содержимое 4" descr="1647483-c8b644f62c6c2eab[1]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1500173"/>
            <a:ext cx="7358114" cy="4905409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автор учитель МОУ "СОШ №4" Спиридонова Н.Н.</a:t>
            </a:r>
            <a:endParaRPr lang="ru-RU"/>
          </a:p>
        </p:txBody>
      </p:sp>
      <p:pic>
        <p:nvPicPr>
          <p:cNvPr id="6" name="Рисунок 5" descr="1670245-b937acd96a11898d[1]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1500174"/>
            <a:ext cx="7510713" cy="4857784"/>
          </a:xfrm>
          <a:prstGeom prst="rect">
            <a:avLst/>
          </a:prstGeom>
        </p:spPr>
      </p:pic>
      <p:pic>
        <p:nvPicPr>
          <p:cNvPr id="7" name="Рисунок 6" descr="1648001-5f98f36b87dc1129[1]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48" y="1428736"/>
            <a:ext cx="4500594" cy="4982324"/>
          </a:xfrm>
          <a:prstGeom prst="rect">
            <a:avLst/>
          </a:prstGeom>
        </p:spPr>
      </p:pic>
      <p:pic>
        <p:nvPicPr>
          <p:cNvPr id="8" name="Рисунок 7" descr="1671223-70b4abfe51b45a81[1]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314" y="1428736"/>
            <a:ext cx="3929090" cy="5000660"/>
          </a:xfrm>
          <a:prstGeom prst="rect">
            <a:avLst/>
          </a:prstGeom>
        </p:spPr>
      </p:pic>
      <p:pic>
        <p:nvPicPr>
          <p:cNvPr id="9" name="Рисунок 8" descr="1651514-0799d0ccbfb86f24[1]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472" y="1357298"/>
            <a:ext cx="8072494" cy="5115679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автор учитель МОУ "СОШ №4" Спиридонова Н.Н.</a:t>
            </a:r>
            <a:endParaRPr lang="ru-RU"/>
          </a:p>
        </p:txBody>
      </p:sp>
      <p:pic>
        <p:nvPicPr>
          <p:cNvPr id="7" name="Содержимое 6" descr="1661904-fd6f4c3df91871fd[1]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285728"/>
            <a:ext cx="7929618" cy="6072231"/>
          </a:xfrm>
          <a:prstGeom prst="round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101</TotalTime>
  <Words>318</Words>
  <Application>Microsoft Office PowerPoint</Application>
  <PresentationFormat>Экран (4:3)</PresentationFormat>
  <Paragraphs>59</Paragraphs>
  <Slides>10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Литейная</vt:lpstr>
      <vt:lpstr>Microsoft Clip Gallery</vt:lpstr>
      <vt:lpstr>Что человек чувствует, о чем размышляет.</vt:lpstr>
      <vt:lpstr>Нужда и потребность.           </vt:lpstr>
      <vt:lpstr>Слайд 3</vt:lpstr>
      <vt:lpstr>Виды потребностей</vt:lpstr>
      <vt:lpstr>Слайд 5</vt:lpstr>
      <vt:lpstr>С кем бы ты охотнее подружился?</vt:lpstr>
      <vt:lpstr>Логическая игра</vt:lpstr>
      <vt:lpstr>Логические задачи</vt:lpstr>
      <vt:lpstr>Эмоции и чувства</vt:lpstr>
      <vt:lpstr>Слайд 10</vt:lpstr>
    </vt:vector>
  </TitlesOfParts>
  <Company>СШ 4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человек чувствует, о чем размышляет.</dc:title>
  <dc:creator>Спиридонова Наталья Николаевна</dc:creator>
  <cp:lastModifiedBy>Спиридонова Наталья Николаевна</cp:lastModifiedBy>
  <cp:revision>11</cp:revision>
  <dcterms:created xsi:type="dcterms:W3CDTF">2011-07-19T07:54:41Z</dcterms:created>
  <dcterms:modified xsi:type="dcterms:W3CDTF">2011-07-19T09:35:48Z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453202</vt:lpwstr>
  </property>
  <property fmtid="{D5CDD505-2E9C-101B-9397-08002B2CF9AE}" name="NXPowerLiteSettings" pid="3">
    <vt:lpwstr>F6000400038000</vt:lpwstr>
  </property>
  <property fmtid="{D5CDD505-2E9C-101B-9397-08002B2CF9AE}" name="NXPowerLiteVersion" pid="4">
    <vt:lpwstr>D4.3.1</vt:lpwstr>
  </property>
</Properties>
</file>