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339" r:id="rId2"/>
    <p:sldId id="316" r:id="rId3"/>
    <p:sldId id="327" r:id="rId4"/>
    <p:sldId id="338" r:id="rId5"/>
    <p:sldId id="315" r:id="rId6"/>
    <p:sldId id="335" r:id="rId7"/>
    <p:sldId id="337" r:id="rId8"/>
    <p:sldId id="319" r:id="rId9"/>
    <p:sldId id="321" r:id="rId10"/>
    <p:sldId id="331" r:id="rId11"/>
    <p:sldId id="333" r:id="rId12"/>
    <p:sldId id="291" r:id="rId13"/>
    <p:sldId id="340" r:id="rId14"/>
    <p:sldId id="298" r:id="rId15"/>
    <p:sldId id="281" r:id="rId16"/>
    <p:sldId id="285" r:id="rId17"/>
    <p:sldId id="259" r:id="rId18"/>
    <p:sldId id="29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300" autoAdjust="0"/>
    <p:restoredTop sz="94660"/>
  </p:normalViewPr>
  <p:slideViewPr>
    <p:cSldViewPr>
      <p:cViewPr>
        <p:scale>
          <a:sx n="100" d="100"/>
          <a:sy n="100" d="100"/>
        </p:scale>
        <p:origin x="-7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C7C22-46F4-4F78-958B-6C2754F49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E77D3-221F-4F43-B317-5014CD51B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40B99-C8B6-4F61-A21F-F46CDAF8C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8851C-359B-4893-8C34-B97116074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61D8-86B5-4808-BC6D-25B13D633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B9F6B-9EA4-4BC9-AFA5-15560BDE8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8A0D5-5B64-4AA0-89D7-C442A89BF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2DC63-719F-4E64-8C4C-38AE66213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EABC1-905E-4D2E-98A0-154CF0DE8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020CB-616E-4211-9993-5A5A4BF274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23716-33D3-4C95-BF78-AC87EF532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9034-66CA-426F-9F8C-6B9C9B819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EC55F6C4-3B38-4B20-9E59-6A9032AFC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Ветвление в построчной записи алгоритма</a:t>
            </a: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2" name="Picture 7" descr="BD0491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3188"/>
            <a:ext cx="6180138" cy="54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70866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57375" y="0"/>
            <a:ext cx="6657975" cy="1143000"/>
          </a:xfrm>
        </p:spPr>
        <p:txBody>
          <a:bodyPr lIns="0" rIns="0" bIns="0" anchor="b"/>
          <a:lstStyle/>
          <a:p>
            <a:pPr eaLnBrk="1" hangingPunct="1"/>
            <a:r>
              <a:rPr lang="ru-RU" sz="3500" smtClean="0"/>
              <a:t>Диктант по клеткам</a:t>
            </a:r>
          </a:p>
        </p:txBody>
      </p:sp>
      <p:graphicFrame>
        <p:nvGraphicFramePr>
          <p:cNvPr id="49289" name="Group 137"/>
          <p:cNvGraphicFramePr>
            <a:graphicFrameLocks noGrp="1"/>
          </p:cNvGraphicFramePr>
          <p:nvPr>
            <p:ph idx="4294967295"/>
          </p:nvPr>
        </p:nvGraphicFramePr>
        <p:xfrm>
          <a:off x="4214813" y="1428750"/>
          <a:ext cx="4429125" cy="4283075"/>
        </p:xfrm>
        <a:graphic>
          <a:graphicData uri="http://schemas.openxmlformats.org/drawingml/2006/table">
            <a:tbl>
              <a:tblPr/>
              <a:tblGrid>
                <a:gridCol w="442912"/>
                <a:gridCol w="442913"/>
                <a:gridCol w="471487"/>
                <a:gridCol w="414338"/>
                <a:gridCol w="442912"/>
                <a:gridCol w="442913"/>
                <a:gridCol w="442912"/>
                <a:gridCol w="442913"/>
                <a:gridCol w="442912"/>
                <a:gridCol w="442913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cxnSp>
        <p:nvCxnSpPr>
          <p:cNvPr id="11" name="Прямая соединительная линия 10"/>
          <p:cNvCxnSpPr/>
          <p:nvPr/>
        </p:nvCxnSpPr>
        <p:spPr>
          <a:xfrm>
            <a:off x="5072063" y="4857750"/>
            <a:ext cx="500062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5358606" y="4644232"/>
            <a:ext cx="428625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72125" y="4429125"/>
            <a:ext cx="85725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6180137" y="4179888"/>
            <a:ext cx="500063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6001544" y="4429919"/>
            <a:ext cx="85725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429375" y="4857750"/>
            <a:ext cx="85725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7071518" y="5072857"/>
            <a:ext cx="43021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0800000">
            <a:off x="5072063" y="5286375"/>
            <a:ext cx="2214562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4894263" y="5037138"/>
            <a:ext cx="357187" cy="158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31" name="TextBox 36"/>
          <p:cNvSpPr txBox="1">
            <a:spLocks noChangeArrowheads="1"/>
          </p:cNvSpPr>
          <p:nvPr/>
        </p:nvSpPr>
        <p:spPr bwMode="auto">
          <a:xfrm>
            <a:off x="571500" y="2143125"/>
            <a:ext cx="28575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1 клетку вправо</a:t>
            </a:r>
          </a:p>
          <a:p>
            <a:r>
              <a:rPr lang="ru-RU">
                <a:latin typeface="Times New Roman" pitchFamily="18" charset="0"/>
              </a:rPr>
              <a:t>1 вверх</a:t>
            </a:r>
          </a:p>
          <a:p>
            <a:r>
              <a:rPr lang="ru-RU">
                <a:latin typeface="Times New Roman" pitchFamily="18" charset="0"/>
              </a:rPr>
              <a:t>2 вправо</a:t>
            </a:r>
          </a:p>
          <a:p>
            <a:r>
              <a:rPr lang="ru-RU">
                <a:latin typeface="Times New Roman" pitchFamily="18" charset="0"/>
              </a:rPr>
              <a:t>1 вверх</a:t>
            </a:r>
          </a:p>
          <a:p>
            <a:r>
              <a:rPr lang="ru-RU">
                <a:latin typeface="Times New Roman" pitchFamily="18" charset="0"/>
              </a:rPr>
              <a:t>2 вниз</a:t>
            </a:r>
          </a:p>
          <a:p>
            <a:r>
              <a:rPr lang="ru-RU">
                <a:latin typeface="Times New Roman" pitchFamily="18" charset="0"/>
              </a:rPr>
              <a:t>2 вправо</a:t>
            </a:r>
          </a:p>
          <a:p>
            <a:r>
              <a:rPr lang="ru-RU">
                <a:latin typeface="Times New Roman" pitchFamily="18" charset="0"/>
              </a:rPr>
              <a:t>1 вниз</a:t>
            </a:r>
          </a:p>
          <a:p>
            <a:r>
              <a:rPr lang="ru-RU">
                <a:latin typeface="Times New Roman" pitchFamily="18" charset="0"/>
              </a:rPr>
              <a:t>5 влево</a:t>
            </a:r>
          </a:p>
          <a:p>
            <a:r>
              <a:rPr lang="ru-RU">
                <a:latin typeface="Times New Roman" pitchFamily="18" charset="0"/>
              </a:rPr>
              <a:t>1 вверх.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7720013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03300"/>
            <a:ext cx="8153400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Прямоугольник 4"/>
          <p:cNvSpPr>
            <a:spLocks noChangeArrowheads="1"/>
          </p:cNvSpPr>
          <p:nvPr/>
        </p:nvSpPr>
        <p:spPr bwMode="auto">
          <a:xfrm>
            <a:off x="304800" y="228600"/>
            <a:ext cx="853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FF3300"/>
                </a:solidFill>
              </a:rPr>
              <a:t>Алгоритм </a:t>
            </a:r>
            <a:r>
              <a:rPr lang="ru-RU" sz="3200"/>
              <a:t>-- </a:t>
            </a:r>
            <a:r>
              <a:rPr lang="ru-RU" sz="3200" i="1">
                <a:solidFill>
                  <a:srgbClr val="0B5395"/>
                </a:solidFill>
              </a:rPr>
              <a:t>последовательность команд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95288" y="1628775"/>
            <a:ext cx="849788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tx2"/>
                </a:solidFill>
                <a:latin typeface="Times New Roman" pitchFamily="18" charset="0"/>
              </a:rPr>
              <a:t>Алгоритм можно описать следующими способами: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3200" b="1" i="1">
                <a:solidFill>
                  <a:srgbClr val="00B050"/>
                </a:solidFill>
                <a:latin typeface="Times New Roman" pitchFamily="18" charset="0"/>
              </a:rPr>
              <a:t>Формульный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3200" b="1" i="1">
                <a:solidFill>
                  <a:srgbClr val="00B050"/>
                </a:solidFill>
                <a:latin typeface="Times New Roman" pitchFamily="18" charset="0"/>
              </a:rPr>
              <a:t> Словесный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3200" b="1" i="1">
                <a:solidFill>
                  <a:srgbClr val="00B050"/>
                </a:solidFill>
                <a:latin typeface="Times New Roman" pitchFamily="18" charset="0"/>
              </a:rPr>
              <a:t> Табличный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3200" b="1" i="1">
                <a:solidFill>
                  <a:srgbClr val="00B050"/>
                </a:solidFill>
                <a:latin typeface="Times New Roman" pitchFamily="18" charset="0"/>
              </a:rPr>
              <a:t>Графический</a:t>
            </a:r>
            <a:r>
              <a:rPr lang="ru-RU" sz="3200" b="1">
                <a:solidFill>
                  <a:srgbClr val="00B050"/>
                </a:solidFill>
                <a:latin typeface="Times New Roman" pitchFamily="18" charset="0"/>
              </a:rPr>
              <a:t> - </a:t>
            </a:r>
            <a:r>
              <a:rPr lang="ru-RU" sz="3200" b="1" i="1">
                <a:solidFill>
                  <a:srgbClr val="00B050"/>
                </a:solidFill>
                <a:latin typeface="Times New Roman" pitchFamily="18" charset="0"/>
              </a:rPr>
              <a:t>с помощью блок- схем</a:t>
            </a:r>
            <a:r>
              <a:rPr lang="ru-RU" sz="3200" b="1" i="1">
                <a:solidFill>
                  <a:schemeClr val="tx2"/>
                </a:solidFill>
                <a:latin typeface="Times New Roman" pitchFamily="18" charset="0"/>
              </a:rPr>
              <a:t>.</a:t>
            </a:r>
            <a:r>
              <a:rPr lang="ru-RU" sz="3200" b="1">
                <a:solidFill>
                  <a:schemeClr val="tx2"/>
                </a:solidFill>
                <a:latin typeface="Times New Roman" pitchFamily="18" charset="0"/>
              </a:rPr>
              <a:t> </a:t>
            </a:r>
            <a:br>
              <a:rPr lang="ru-RU" sz="3200" b="1">
                <a:solidFill>
                  <a:schemeClr val="tx2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chemeClr val="tx2"/>
                </a:solidFill>
                <a:latin typeface="Times New Roman" pitchFamily="18" charset="0"/>
              </a:rPr>
              <a:t>На уроках информатики, обычно, используется этот способ.</a:t>
            </a:r>
          </a:p>
        </p:txBody>
      </p:sp>
      <p:sp>
        <p:nvSpPr>
          <p:cNvPr id="7171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827088" y="0"/>
            <a:ext cx="7924800" cy="13668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Способы представления алгоритмов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4"/>
          <p:cNvGrpSpPr>
            <a:grpSpLocks/>
          </p:cNvGrpSpPr>
          <p:nvPr/>
        </p:nvGrpSpPr>
        <p:grpSpPr bwMode="auto">
          <a:xfrm>
            <a:off x="323850" y="762000"/>
            <a:ext cx="8820150" cy="5102225"/>
            <a:chOff x="204" y="480"/>
            <a:chExt cx="5556" cy="3214"/>
          </a:xfrm>
        </p:grpSpPr>
        <p:sp>
          <p:nvSpPr>
            <p:cNvPr id="8205" name="WordArt 5" descr="90%"/>
            <p:cNvSpPr>
              <a:spLocks noChangeArrowheads="1" noChangeShapeType="1" noTextEdit="1"/>
            </p:cNvSpPr>
            <p:nvPr/>
          </p:nvSpPr>
          <p:spPr bwMode="auto">
            <a:xfrm>
              <a:off x="204" y="480"/>
              <a:ext cx="5556" cy="59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66"/>
                    </a:solidFill>
                    <a:round/>
                    <a:headEnd/>
                    <a:tailEnd/>
                  </a:ln>
                  <a:pattFill prst="pct90">
                    <a:fgClr>
                      <a:srgbClr val="333399"/>
                    </a:fgClr>
                    <a:bgClr>
                      <a:srgbClr val="FF3300"/>
                    </a:bgClr>
                  </a:pattFill>
                  <a:latin typeface="Arial"/>
                  <a:cs typeface="Arial"/>
                </a:rPr>
                <a:t>Линейные алгоритмы</a:t>
              </a:r>
            </a:p>
          </p:txBody>
        </p:sp>
        <p:sp>
          <p:nvSpPr>
            <p:cNvPr id="8206" name="Text Box 6"/>
            <p:cNvSpPr txBox="1">
              <a:spLocks noChangeArrowheads="1"/>
            </p:cNvSpPr>
            <p:nvPr/>
          </p:nvSpPr>
          <p:spPr bwMode="auto">
            <a:xfrm>
              <a:off x="384" y="720"/>
              <a:ext cx="2544" cy="679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 i="1">
                  <a:solidFill>
                    <a:srgbClr val="FF0066"/>
                  </a:solidFill>
                  <a:latin typeface="Times New Roman" pitchFamily="18" charset="0"/>
                </a:rPr>
                <a:t>Линейные алгоритмы</a:t>
              </a:r>
              <a:r>
                <a:rPr lang="ru-RU" sz="2000" b="1">
                  <a:solidFill>
                    <a:srgbClr val="FF0000"/>
                  </a:solidFill>
                  <a:latin typeface="Times New Roman" pitchFamily="18" charset="0"/>
                </a:rPr>
                <a:t> </a:t>
              </a:r>
              <a:r>
                <a:rPr lang="ru-RU" sz="2000" b="1">
                  <a:solidFill>
                    <a:srgbClr val="003366"/>
                  </a:solidFill>
                  <a:latin typeface="Times New Roman" pitchFamily="18" charset="0"/>
                </a:rPr>
                <a:t>состоят из команд, которые выполняются последовательно</a:t>
              </a:r>
              <a:r>
                <a:rPr lang="ru-RU" sz="2400" b="1">
                  <a:solidFill>
                    <a:srgbClr val="003366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8207" name="Text Box 7"/>
            <p:cNvSpPr txBox="1">
              <a:spLocks noChangeArrowheads="1"/>
            </p:cNvSpPr>
            <p:nvPr/>
          </p:nvSpPr>
          <p:spPr bwMode="auto">
            <a:xfrm>
              <a:off x="2496" y="2880"/>
              <a:ext cx="3024" cy="814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>
                  <a:solidFill>
                    <a:srgbClr val="000099"/>
                  </a:solidFill>
                </a:rPr>
                <a:t>В</a:t>
              </a:r>
              <a: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  <a:t>се действия   выполняются одно за другим.</a:t>
              </a:r>
              <a:b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  <a:t>Они </a:t>
              </a:r>
              <a:r>
                <a:rPr lang="ru-RU" b="1" i="1">
                  <a:solidFill>
                    <a:srgbClr val="000099"/>
                  </a:solidFill>
                  <a:latin typeface="Times New Roman" pitchFamily="18" charset="0"/>
                </a:rPr>
                <a:t>как бы выстраиваются в одну линию</a:t>
              </a:r>
              <a: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  <a:t>.   </a:t>
              </a:r>
              <a:b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ru-RU" b="1">
                  <a:solidFill>
                    <a:srgbClr val="000099"/>
                  </a:solidFill>
                  <a:latin typeface="Times New Roman" pitchFamily="18" charset="0"/>
                </a:rPr>
                <a:t>Отсюда  и  название  </a:t>
              </a:r>
              <a:r>
                <a:rPr lang="ru-RU" b="1">
                  <a:solidFill>
                    <a:srgbClr val="FF0000"/>
                  </a:solidFill>
                  <a:latin typeface="Times New Roman" pitchFamily="18" charset="0"/>
                </a:rPr>
                <a:t>–  линейный</a:t>
              </a:r>
              <a:r>
                <a:rPr lang="ru-RU" sz="2400" b="1">
                  <a:solidFill>
                    <a:srgbClr val="000099"/>
                  </a:solidFill>
                  <a:latin typeface="Times New Roman" pitchFamily="18" charset="0"/>
                </a:rPr>
                <a:t>.</a:t>
              </a:r>
            </a:p>
          </p:txBody>
        </p:sp>
        <p:pic>
          <p:nvPicPr>
            <p:cNvPr id="8208" name="Picture 8" descr="stupeni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47" y="957"/>
              <a:ext cx="1785" cy="1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990601" y="2895600"/>
            <a:ext cx="22098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Линейный</a:t>
            </a:r>
          </a:p>
          <a:p>
            <a:pPr algn="ctr">
              <a:defRPr/>
            </a:pP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Comic Sans MS"/>
            </a:endParaRPr>
          </a:p>
          <a:p>
            <a:pPr algn="ctr">
              <a:defRPr/>
            </a:pP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Comic Sans MS"/>
            </a:endParaRPr>
          </a:p>
          <a:p>
            <a:pPr algn="ctr">
              <a:defRPr/>
            </a:pP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Comic Sans MS"/>
            </a:endParaRPr>
          </a:p>
          <a:p>
            <a:pPr algn="ctr">
              <a:defRPr/>
            </a:pP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Comic Sans MS"/>
            </a:endParaRPr>
          </a:p>
          <a:p>
            <a:pPr algn="ctr">
              <a:defRPr/>
            </a:pP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8196" name="Прямоугольник 9"/>
          <p:cNvSpPr>
            <a:spLocks noChangeArrowheads="1"/>
          </p:cNvSpPr>
          <p:nvPr/>
        </p:nvSpPr>
        <p:spPr bwMode="auto">
          <a:xfrm>
            <a:off x="1219200" y="3124200"/>
            <a:ext cx="1905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  <a:p>
            <a:pPr algn="ctr"/>
            <a:r>
              <a:rPr lang="ru-RU">
                <a:solidFill>
                  <a:srgbClr val="0033CC"/>
                </a:solidFill>
                <a:latin typeface="Comic Sans MS" pitchFamily="66" charset="0"/>
              </a:rPr>
              <a:t>Начало</a:t>
            </a:r>
          </a:p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</p:txBody>
      </p:sp>
      <p:sp>
        <p:nvSpPr>
          <p:cNvPr id="8197" name="Прямоугольник 11"/>
          <p:cNvSpPr>
            <a:spLocks noChangeArrowheads="1"/>
          </p:cNvSpPr>
          <p:nvPr/>
        </p:nvSpPr>
        <p:spPr bwMode="auto">
          <a:xfrm>
            <a:off x="990600" y="3581400"/>
            <a:ext cx="2438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</p:txBody>
      </p:sp>
      <p:sp>
        <p:nvSpPr>
          <p:cNvPr id="8198" name="Прямоугольник 12"/>
          <p:cNvSpPr>
            <a:spLocks noChangeArrowheads="1"/>
          </p:cNvSpPr>
          <p:nvPr/>
        </p:nvSpPr>
        <p:spPr bwMode="auto">
          <a:xfrm>
            <a:off x="1143000" y="41148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33CC"/>
                </a:solidFill>
                <a:latin typeface="Comic Sans MS" pitchFamily="66" charset="0"/>
              </a:rPr>
              <a:t>Действие</a:t>
            </a:r>
          </a:p>
          <a:p>
            <a:pPr algn="ctr"/>
            <a:endParaRPr lang="ru-RU">
              <a:solidFill>
                <a:srgbClr val="0033CC"/>
              </a:solidFill>
              <a:latin typeface="Comic Sans MS" pitchFamily="66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133600" y="3276600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133600" y="3886200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2133600" y="4495800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2" name="Прямоугольник 18"/>
          <p:cNvSpPr>
            <a:spLocks noChangeArrowheads="1"/>
          </p:cNvSpPr>
          <p:nvPr/>
        </p:nvSpPr>
        <p:spPr bwMode="auto">
          <a:xfrm>
            <a:off x="1219200" y="4724400"/>
            <a:ext cx="190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33CC"/>
                </a:solidFill>
                <a:latin typeface="Comic Sans MS" pitchFamily="66" charset="0"/>
              </a:rPr>
              <a:t>Действие</a:t>
            </a:r>
          </a:p>
        </p:txBody>
      </p:sp>
      <p:sp>
        <p:nvSpPr>
          <p:cNvPr id="8203" name="Прямоугольник 19"/>
          <p:cNvSpPr>
            <a:spLocks noChangeArrowheads="1"/>
          </p:cNvSpPr>
          <p:nvPr/>
        </p:nvSpPr>
        <p:spPr bwMode="auto">
          <a:xfrm>
            <a:off x="1447800" y="5486400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33CC"/>
                </a:solidFill>
                <a:latin typeface="Comic Sans MS" pitchFamily="66" charset="0"/>
              </a:rPr>
              <a:t>конец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2133600" y="5181600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313" y="857250"/>
            <a:ext cx="60721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</a:rPr>
              <a:t>              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Раскрась рисунок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 rot="20514904">
            <a:off x="923925" y="1430338"/>
            <a:ext cx="1571625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араллелограмм 5">
            <a:hlinkClick r:id="rId3" action="ppaction://hlinksldjump"/>
          </p:cNvPr>
          <p:cNvSpPr/>
          <p:nvPr/>
        </p:nvSpPr>
        <p:spPr>
          <a:xfrm>
            <a:off x="6572250" y="1500188"/>
            <a:ext cx="1501775" cy="1057275"/>
          </a:xfrm>
          <a:prstGeom prst="parallelogram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Блок-схема: ручное управление 6">
            <a:hlinkClick r:id="rId4" action="ppaction://hlinksldjump"/>
          </p:cNvPr>
          <p:cNvSpPr/>
          <p:nvPr/>
        </p:nvSpPr>
        <p:spPr>
          <a:xfrm>
            <a:off x="1571625" y="5143500"/>
            <a:ext cx="1714500" cy="1214438"/>
          </a:xfrm>
          <a:prstGeom prst="flowChartManualOpe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>
            <a:off x="7286625" y="3000375"/>
            <a:ext cx="1485900" cy="1285875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4000500" y="5286375"/>
            <a:ext cx="1571625" cy="1071563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авильный пятиугольник 9"/>
          <p:cNvSpPr/>
          <p:nvPr/>
        </p:nvSpPr>
        <p:spPr>
          <a:xfrm>
            <a:off x="571500" y="3357563"/>
            <a:ext cx="1428750" cy="1285875"/>
          </a:xfrm>
          <a:prstGeom prst="pent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Шестиугольник 10"/>
          <p:cNvSpPr/>
          <p:nvPr/>
        </p:nvSpPr>
        <p:spPr>
          <a:xfrm rot="20384947">
            <a:off x="6442075" y="4913313"/>
            <a:ext cx="1774825" cy="1214437"/>
          </a:xfrm>
          <a:prstGeom prst="hexagon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3000375" y="2357438"/>
            <a:ext cx="33575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Начало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Возьми цветные карандаши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Найди четырехугольники 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Раскрась найденные фигуры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Убери карандаши.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Конец.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313" y="857250"/>
            <a:ext cx="60721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</a:rPr>
              <a:t>              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Раскрась рисунок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 rot="20514904">
            <a:off x="923925" y="1430338"/>
            <a:ext cx="1571625" cy="1143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араллелограмм 5">
            <a:hlinkClick r:id="rId3" action="ppaction://hlinksldjump"/>
          </p:cNvPr>
          <p:cNvSpPr/>
          <p:nvPr/>
        </p:nvSpPr>
        <p:spPr>
          <a:xfrm>
            <a:off x="6572250" y="1428750"/>
            <a:ext cx="1501775" cy="1057275"/>
          </a:xfrm>
          <a:prstGeom prst="parallelogram">
            <a:avLst/>
          </a:prstGeom>
          <a:solidFill>
            <a:srgbClr val="4DE0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Блок-схема: ручное управление 6">
            <a:hlinkClick r:id="rId4" action="ppaction://hlinksldjump"/>
          </p:cNvPr>
          <p:cNvSpPr/>
          <p:nvPr/>
        </p:nvSpPr>
        <p:spPr>
          <a:xfrm>
            <a:off x="1571625" y="5143500"/>
            <a:ext cx="1714500" cy="1214438"/>
          </a:xfrm>
          <a:prstGeom prst="flowChartManualOperation">
            <a:avLst/>
          </a:prstGeom>
          <a:solidFill>
            <a:srgbClr val="10F8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>
            <a:off x="7286625" y="3000375"/>
            <a:ext cx="1485900" cy="1285875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4000500" y="5286375"/>
            <a:ext cx="1571625" cy="1071563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авильный пятиугольник 9"/>
          <p:cNvSpPr/>
          <p:nvPr/>
        </p:nvSpPr>
        <p:spPr>
          <a:xfrm>
            <a:off x="571500" y="3357563"/>
            <a:ext cx="1428750" cy="1285875"/>
          </a:xfrm>
          <a:prstGeom prst="pent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Шестиугольник 10"/>
          <p:cNvSpPr/>
          <p:nvPr/>
        </p:nvSpPr>
        <p:spPr>
          <a:xfrm rot="20384947">
            <a:off x="6442075" y="4913313"/>
            <a:ext cx="1774825" cy="1214437"/>
          </a:xfrm>
          <a:prstGeom prst="hexagon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0" name="TextBox 11"/>
          <p:cNvSpPr txBox="1">
            <a:spLocks noChangeArrowheads="1"/>
          </p:cNvSpPr>
          <p:nvPr/>
        </p:nvSpPr>
        <p:spPr bwMode="auto">
          <a:xfrm>
            <a:off x="3000375" y="2357438"/>
            <a:ext cx="33575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Начало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Возьми цветные карандаши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Найди четырехугольники 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Раскрась найденные фигуры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Убери карандаши.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Конец.</a:t>
            </a:r>
          </a:p>
        </p:txBody>
      </p:sp>
      <p:sp>
        <p:nvSpPr>
          <p:cNvPr id="10251" name="TextBox 12"/>
          <p:cNvSpPr txBox="1">
            <a:spLocks noChangeArrowheads="1"/>
          </p:cNvSpPr>
          <p:nvPr/>
        </p:nvSpPr>
        <p:spPr bwMode="auto">
          <a:xfrm>
            <a:off x="8072438" y="6215063"/>
            <a:ext cx="892175" cy="376237"/>
          </a:xfrm>
          <a:prstGeom prst="rect">
            <a:avLst/>
          </a:prstGeom>
          <a:solidFill>
            <a:srgbClr val="4DE0FD"/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7D"/>
                </a:solidFill>
              </a:rPr>
              <a:t> </a:t>
            </a:r>
            <a:r>
              <a:rPr lang="ru-RU"/>
              <a:t>       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4"/>
          <p:cNvGrpSpPr>
            <a:grpSpLocks/>
          </p:cNvGrpSpPr>
          <p:nvPr/>
        </p:nvGrpSpPr>
        <p:grpSpPr bwMode="auto">
          <a:xfrm>
            <a:off x="152400" y="304800"/>
            <a:ext cx="3810000" cy="4724400"/>
            <a:chOff x="624" y="144"/>
            <a:chExt cx="3625" cy="3811"/>
          </a:xfrm>
        </p:grpSpPr>
        <p:sp>
          <p:nvSpPr>
            <p:cNvPr id="1127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795" y="144"/>
              <a:ext cx="1227" cy="2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7727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Comic Sans MS"/>
                </a:rPr>
                <a:t>Ветвление</a:t>
              </a:r>
            </a:p>
          </p:txBody>
        </p:sp>
        <p:sp>
          <p:nvSpPr>
            <p:cNvPr id="11272" name="AutoShape 6"/>
            <p:cNvSpPr>
              <a:spLocks noChangeArrowheads="1"/>
            </p:cNvSpPr>
            <p:nvPr/>
          </p:nvSpPr>
          <p:spPr bwMode="auto">
            <a:xfrm>
              <a:off x="1962" y="672"/>
              <a:ext cx="1062" cy="240"/>
            </a:xfrm>
            <a:prstGeom prst="flowChartTermina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>
                  <a:solidFill>
                    <a:srgbClr val="0033CC"/>
                  </a:solidFill>
                  <a:latin typeface="Comic Sans MS" pitchFamily="66" charset="0"/>
                </a:rPr>
                <a:t>начало</a:t>
              </a:r>
            </a:p>
          </p:txBody>
        </p:sp>
        <p:sp>
          <p:nvSpPr>
            <p:cNvPr id="11273" name="AutoShape 7"/>
            <p:cNvSpPr>
              <a:spLocks noChangeArrowheads="1"/>
            </p:cNvSpPr>
            <p:nvPr/>
          </p:nvSpPr>
          <p:spPr bwMode="auto">
            <a:xfrm>
              <a:off x="2464" y="1066"/>
              <a:ext cx="144" cy="240"/>
            </a:xfrm>
            <a:prstGeom prst="downArrow">
              <a:avLst>
                <a:gd name="adj1" fmla="val 50000"/>
                <a:gd name="adj2" fmla="val 43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74" name="AutoShape 8"/>
            <p:cNvSpPr>
              <a:spLocks noChangeArrowheads="1"/>
            </p:cNvSpPr>
            <p:nvPr/>
          </p:nvSpPr>
          <p:spPr bwMode="auto">
            <a:xfrm>
              <a:off x="1684" y="1411"/>
              <a:ext cx="1617" cy="230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>
                  <a:solidFill>
                    <a:srgbClr val="0033CC"/>
                  </a:solidFill>
                  <a:latin typeface="Comic Sans MS" pitchFamily="66" charset="0"/>
                </a:rPr>
                <a:t>действие</a:t>
              </a:r>
            </a:p>
          </p:txBody>
        </p:sp>
        <p:sp>
          <p:nvSpPr>
            <p:cNvPr id="11275" name="AutoShape 9"/>
            <p:cNvSpPr>
              <a:spLocks noChangeArrowheads="1"/>
            </p:cNvSpPr>
            <p:nvPr/>
          </p:nvSpPr>
          <p:spPr bwMode="auto">
            <a:xfrm>
              <a:off x="2408" y="3715"/>
              <a:ext cx="240" cy="2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76" name="AutoShape 10"/>
            <p:cNvSpPr>
              <a:spLocks noChangeArrowheads="1"/>
            </p:cNvSpPr>
            <p:nvPr/>
          </p:nvSpPr>
          <p:spPr bwMode="auto">
            <a:xfrm>
              <a:off x="2018" y="2102"/>
              <a:ext cx="1150" cy="518"/>
            </a:xfrm>
            <a:prstGeom prst="flowChartDecision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solidFill>
                    <a:srgbClr val="0033CC"/>
                  </a:solidFill>
                  <a:latin typeface="Comic Sans MS" pitchFamily="66" charset="0"/>
                </a:rPr>
                <a:t>условие</a:t>
              </a:r>
            </a:p>
          </p:txBody>
        </p:sp>
        <p:sp>
          <p:nvSpPr>
            <p:cNvPr id="11277" name="AutoShape 11"/>
            <p:cNvSpPr>
              <a:spLocks noChangeArrowheads="1"/>
            </p:cNvSpPr>
            <p:nvPr/>
          </p:nvSpPr>
          <p:spPr bwMode="auto">
            <a:xfrm rot="10800000">
              <a:off x="1296" y="2544"/>
              <a:ext cx="611" cy="2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29 h 21600"/>
                <a:gd name="T20" fmla="*/ 18524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8" name="AutoShape 12"/>
            <p:cNvSpPr>
              <a:spLocks noChangeArrowheads="1"/>
            </p:cNvSpPr>
            <p:nvPr/>
          </p:nvSpPr>
          <p:spPr bwMode="auto">
            <a:xfrm rot="10800000" flipH="1">
              <a:off x="3468" y="2448"/>
              <a:ext cx="44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9" name="AutoShape 13"/>
            <p:cNvSpPr>
              <a:spLocks noChangeArrowheads="1"/>
            </p:cNvSpPr>
            <p:nvPr/>
          </p:nvSpPr>
          <p:spPr bwMode="auto">
            <a:xfrm>
              <a:off x="624" y="2928"/>
              <a:ext cx="1338" cy="211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>
                  <a:solidFill>
                    <a:srgbClr val="0033CC"/>
                  </a:solidFill>
                  <a:latin typeface="Comic Sans MS" pitchFamily="66" charset="0"/>
                </a:rPr>
                <a:t>действие</a:t>
              </a:r>
            </a:p>
          </p:txBody>
        </p:sp>
        <p:sp>
          <p:nvSpPr>
            <p:cNvPr id="11280" name="AutoShape 14"/>
            <p:cNvSpPr>
              <a:spLocks noChangeArrowheads="1"/>
            </p:cNvSpPr>
            <p:nvPr/>
          </p:nvSpPr>
          <p:spPr bwMode="auto">
            <a:xfrm>
              <a:off x="2966" y="2976"/>
              <a:ext cx="1283" cy="221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>
                  <a:solidFill>
                    <a:srgbClr val="0033CC"/>
                  </a:solidFill>
                  <a:latin typeface="Comic Sans MS" pitchFamily="66" charset="0"/>
                </a:rPr>
                <a:t>действие</a:t>
              </a:r>
            </a:p>
          </p:txBody>
        </p:sp>
        <p:sp>
          <p:nvSpPr>
            <p:cNvPr id="11281" name="Text Box 15"/>
            <p:cNvSpPr txBox="1">
              <a:spLocks noChangeArrowheads="1"/>
            </p:cNvSpPr>
            <p:nvPr/>
          </p:nvSpPr>
          <p:spPr bwMode="auto">
            <a:xfrm>
              <a:off x="1132" y="2160"/>
              <a:ext cx="942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>
                  <a:latin typeface="Comic Sans MS" pitchFamily="66" charset="0"/>
                </a:rPr>
                <a:t>ДА</a:t>
              </a:r>
            </a:p>
          </p:txBody>
        </p:sp>
        <p:sp>
          <p:nvSpPr>
            <p:cNvPr id="11282" name="Text Box 16"/>
            <p:cNvSpPr txBox="1">
              <a:spLocks noChangeArrowheads="1"/>
            </p:cNvSpPr>
            <p:nvPr/>
          </p:nvSpPr>
          <p:spPr bwMode="auto">
            <a:xfrm>
              <a:off x="3504" y="2218"/>
              <a:ext cx="624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latin typeface="Comic Sans MS" pitchFamily="66" charset="0"/>
                </a:rPr>
                <a:t>Нет</a:t>
              </a:r>
            </a:p>
          </p:txBody>
        </p:sp>
        <p:sp>
          <p:nvSpPr>
            <p:cNvPr id="11283" name="Rectangle 17"/>
            <p:cNvSpPr>
              <a:spLocks noChangeArrowheads="1"/>
            </p:cNvSpPr>
            <p:nvPr/>
          </p:nvSpPr>
          <p:spPr bwMode="auto">
            <a:xfrm>
              <a:off x="1488" y="3312"/>
              <a:ext cx="19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84" name="Rectangle 18"/>
            <p:cNvSpPr>
              <a:spLocks noChangeArrowheads="1"/>
            </p:cNvSpPr>
            <p:nvPr/>
          </p:nvSpPr>
          <p:spPr bwMode="auto">
            <a:xfrm>
              <a:off x="3792" y="3360"/>
              <a:ext cx="19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85" name="Rectangle 19"/>
            <p:cNvSpPr>
              <a:spLocks noChangeArrowheads="1"/>
            </p:cNvSpPr>
            <p:nvPr/>
          </p:nvSpPr>
          <p:spPr bwMode="auto">
            <a:xfrm>
              <a:off x="1488" y="3552"/>
              <a:ext cx="2496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86" name="AutoShape 20"/>
            <p:cNvSpPr>
              <a:spLocks noChangeArrowheads="1"/>
            </p:cNvSpPr>
            <p:nvPr/>
          </p:nvSpPr>
          <p:spPr bwMode="auto">
            <a:xfrm>
              <a:off x="2520" y="1814"/>
              <a:ext cx="144" cy="240"/>
            </a:xfrm>
            <a:prstGeom prst="downArrow">
              <a:avLst>
                <a:gd name="adj1" fmla="val 50000"/>
                <a:gd name="adj2" fmla="val 4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  <p:sp>
          <p:nvSpPr>
            <p:cNvPr id="11287" name="Rectangle 21"/>
            <p:cNvSpPr>
              <a:spLocks noChangeArrowheads="1"/>
            </p:cNvSpPr>
            <p:nvPr/>
          </p:nvSpPr>
          <p:spPr bwMode="auto">
            <a:xfrm>
              <a:off x="1488" y="3552"/>
              <a:ext cx="2496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Verdana" pitchFamily="34" charset="0"/>
              </a:endParaRPr>
            </a:p>
          </p:txBody>
        </p:sp>
      </p:grpSp>
      <p:sp>
        <p:nvSpPr>
          <p:cNvPr id="67606" name="AutoShape 22"/>
          <p:cNvSpPr>
            <a:spLocks noChangeArrowheads="1"/>
          </p:cNvSpPr>
          <p:nvPr/>
        </p:nvSpPr>
        <p:spPr bwMode="auto">
          <a:xfrm>
            <a:off x="838200" y="5410200"/>
            <a:ext cx="2590800" cy="3810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Font typeface="Arial" pitchFamily="34" charset="0"/>
              <a:buChar char="•"/>
            </a:pPr>
            <a:r>
              <a:rPr lang="ru-RU" sz="2800">
                <a:solidFill>
                  <a:srgbClr val="0033CC"/>
                </a:solidFill>
                <a:latin typeface="Comic Sans MS" pitchFamily="66" charset="0"/>
              </a:rPr>
              <a:t>конец</a:t>
            </a:r>
          </a:p>
        </p:txBody>
      </p:sp>
      <p:pic>
        <p:nvPicPr>
          <p:cNvPr id="23" name="Picture 6" descr="J01781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812925"/>
            <a:ext cx="3276600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3810000" y="152400"/>
            <a:ext cx="4724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pattFill prst="pct90">
                  <a:fgClr>
                    <a:srgbClr val="000099"/>
                  </a:fgClr>
                  <a:bgClr>
                    <a:srgbClr val="FFFFFF"/>
                  </a:bgClr>
                </a:patt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Циклические алгоритмы</a:t>
            </a:r>
          </a:p>
        </p:txBody>
      </p:sp>
      <p:sp>
        <p:nvSpPr>
          <p:cNvPr id="11270" name="Прямоугольник 24"/>
          <p:cNvSpPr>
            <a:spLocks noChangeArrowheads="1"/>
          </p:cNvSpPr>
          <p:nvPr/>
        </p:nvSpPr>
        <p:spPr bwMode="auto">
          <a:xfrm>
            <a:off x="3124200" y="762000"/>
            <a:ext cx="5715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</a:rPr>
              <a:t>Циклический алгоритм</a:t>
            </a:r>
            <a:r>
              <a:rPr lang="ru-RU">
                <a:latin typeface="Times New Roman" pitchFamily="18" charset="0"/>
              </a:rPr>
              <a:t> </a:t>
            </a:r>
            <a:r>
              <a:rPr lang="ru-RU" b="1">
                <a:solidFill>
                  <a:srgbClr val="000099"/>
                </a:solidFill>
                <a:latin typeface="Times New Roman" pitchFamily="18" charset="0"/>
              </a:rPr>
              <a:t>предполагает наличие действий, выполняющихся многократно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r>
              <a:rPr lang="ru-RU" sz="2000" b="1" smtClean="0"/>
              <a:t>ЕСЛИ ласточки летают низко, ТО будет дождь, </a:t>
            </a:r>
          </a:p>
          <a:p>
            <a:pPr eaLnBrk="1" hangingPunct="1"/>
            <a:r>
              <a:rPr lang="ru-RU" sz="2000" b="1" smtClean="0"/>
              <a:t>ИНАЧЕ дождя не будет.</a:t>
            </a:r>
          </a:p>
          <a:p>
            <a:pPr eaLnBrk="1" hangingPunct="1"/>
            <a:endParaRPr lang="ru-RU" sz="2000" smtClean="0"/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2624138" y="152400"/>
            <a:ext cx="38973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66"/>
                </a:solidFill>
              </a:rPr>
              <a:t>ЕСЛИ </a:t>
            </a:r>
            <a:r>
              <a:rPr lang="en-US">
                <a:solidFill>
                  <a:srgbClr val="000066"/>
                </a:solidFill>
              </a:rPr>
              <a:t>&lt;</a:t>
            </a:r>
            <a:r>
              <a:rPr lang="ru-RU">
                <a:solidFill>
                  <a:srgbClr val="000066"/>
                </a:solidFill>
              </a:rPr>
              <a:t>условие</a:t>
            </a:r>
            <a:r>
              <a:rPr lang="en-US">
                <a:solidFill>
                  <a:srgbClr val="000066"/>
                </a:solidFill>
              </a:rPr>
              <a:t>&gt;</a:t>
            </a:r>
            <a:r>
              <a:rPr lang="ru-RU">
                <a:solidFill>
                  <a:srgbClr val="000066"/>
                </a:solidFill>
              </a:rPr>
              <a:t> ТО </a:t>
            </a:r>
            <a:r>
              <a:rPr lang="en-US">
                <a:solidFill>
                  <a:srgbClr val="000066"/>
                </a:solidFill>
              </a:rPr>
              <a:t>&lt;</a:t>
            </a:r>
            <a:r>
              <a:rPr lang="ru-RU">
                <a:solidFill>
                  <a:srgbClr val="000066"/>
                </a:solidFill>
              </a:rPr>
              <a:t>действие 1</a:t>
            </a:r>
            <a:r>
              <a:rPr lang="en-US">
                <a:solidFill>
                  <a:srgbClr val="000066"/>
                </a:solidFill>
              </a:rPr>
              <a:t>&gt;</a:t>
            </a:r>
            <a:r>
              <a:rPr lang="ru-RU">
                <a:solidFill>
                  <a:srgbClr val="000066"/>
                </a:solidFill>
              </a:rPr>
              <a:t/>
            </a:r>
            <a:br>
              <a:rPr lang="ru-RU">
                <a:solidFill>
                  <a:srgbClr val="000066"/>
                </a:solidFill>
              </a:rPr>
            </a:br>
            <a:r>
              <a:rPr lang="ru-RU">
                <a:solidFill>
                  <a:srgbClr val="000066"/>
                </a:solidFill>
              </a:rPr>
              <a:t>         ИНАЧЕ </a:t>
            </a:r>
            <a:r>
              <a:rPr lang="en-US">
                <a:solidFill>
                  <a:srgbClr val="000066"/>
                </a:solidFill>
              </a:rPr>
              <a:t>&lt;</a:t>
            </a:r>
            <a:r>
              <a:rPr lang="ru-RU">
                <a:solidFill>
                  <a:srgbClr val="000066"/>
                </a:solidFill>
              </a:rPr>
              <a:t>действие 2</a:t>
            </a:r>
            <a:r>
              <a:rPr lang="en-US">
                <a:solidFill>
                  <a:srgbClr val="000066"/>
                </a:solidFill>
              </a:rPr>
              <a:t>&gt;</a:t>
            </a:r>
            <a:r>
              <a:rPr lang="ru-RU">
                <a:solidFill>
                  <a:srgbClr val="000066"/>
                </a:solidFill>
              </a:rPr>
              <a:t/>
            </a:r>
            <a:br>
              <a:rPr lang="ru-RU">
                <a:solidFill>
                  <a:srgbClr val="000066"/>
                </a:solidFill>
              </a:rPr>
            </a:br>
            <a:endParaRPr lang="ru-RU">
              <a:solidFill>
                <a:srgbClr val="000066"/>
              </a:solidFill>
            </a:endParaRPr>
          </a:p>
        </p:txBody>
      </p:sp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371600"/>
            <a:ext cx="335280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381000" y="1905000"/>
            <a:ext cx="68580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/>
          </a:p>
          <a:p>
            <a:endParaRPr lang="ru-RU" b="1"/>
          </a:p>
          <a:p>
            <a:endParaRPr lang="ru-RU" b="1"/>
          </a:p>
          <a:p>
            <a:endParaRPr lang="ru-RU" b="1"/>
          </a:p>
          <a:p>
            <a:endParaRPr lang="ru-RU" b="1"/>
          </a:p>
          <a:p>
            <a:endParaRPr lang="ru-RU" b="1"/>
          </a:p>
          <a:p>
            <a:r>
              <a:rPr lang="ru-RU" b="1"/>
              <a:t>ЕСЛИ назвался груздем, ТО полезай в кузов, </a:t>
            </a:r>
            <a:r>
              <a:rPr lang="ru-RU" sz="2800" b="1"/>
              <a:t>иначе….</a:t>
            </a:r>
          </a:p>
        </p:txBody>
      </p:sp>
      <p:pic>
        <p:nvPicPr>
          <p:cNvPr id="1229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962400"/>
            <a:ext cx="297180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381000" y="6019800"/>
            <a:ext cx="675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ЕСЛИ пошел дождь, ТО надо открыть зонт, </a:t>
            </a:r>
            <a:r>
              <a:rPr lang="ru-RU" sz="2400" b="1"/>
              <a:t>иначе…</a:t>
            </a:r>
            <a:endParaRPr lang="ru-RU" b="1"/>
          </a:p>
        </p:txBody>
      </p:sp>
      <p:pic>
        <p:nvPicPr>
          <p:cNvPr id="1229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9088" y="4267200"/>
            <a:ext cx="2235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Если налево пойдёшь –то………………...........................</a:t>
            </a:r>
            <a:br>
              <a:rPr lang="ru-RU" sz="2400" smtClean="0"/>
            </a:br>
            <a:r>
              <a:rPr lang="ru-RU" sz="2400" smtClean="0"/>
              <a:t>Если ……………………………………………………………</a:t>
            </a:r>
            <a:br>
              <a:rPr lang="ru-RU" sz="2400" smtClean="0"/>
            </a:br>
            <a:r>
              <a:rPr lang="ru-RU" sz="2400" smtClean="0"/>
              <a:t>Если…………………………………………………………….</a:t>
            </a:r>
          </a:p>
        </p:txBody>
      </p:sp>
      <p:pic>
        <p:nvPicPr>
          <p:cNvPr id="13315" name="Picture 3" descr="Распутье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47800"/>
            <a:ext cx="9040813" cy="5410200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/>
          <a:lstStyle/>
          <a:p>
            <a:r>
              <a:rPr lang="ru-RU" smtClean="0"/>
              <a:t>Помыть посуду</a:t>
            </a:r>
          </a:p>
        </p:txBody>
      </p:sp>
      <p:pic>
        <p:nvPicPr>
          <p:cNvPr id="14339" name="Picture 2" descr="http://www.crazypapa.ru/wp-content/uploads/mit_posud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857250"/>
            <a:ext cx="56388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60400" y="381000"/>
            <a:ext cx="7874000" cy="59055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228600"/>
            <a:ext cx="7924800" cy="5943600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Задание:</a:t>
            </a:r>
            <a:r>
              <a:rPr lang="ru-RU" sz="2400" smtClean="0"/>
              <a:t> Прочитайте отрывок из стихотворения Джани Родари «Чем пахнут ремесла?». Перефразируйте информацию о профессиях с помощью ключевых слов: ЕСЛИ – ТО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У каждого дела запах особый: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булочной пахнет тестом и сдобой.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Мимо столярной идешь мастерской –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Стружкою пахнет и свежей доской.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Пахнет маляр скипидаром и краской.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Пахнет стекольщик оконной замазкой.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Куртка шофера пахнет бензином.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Блуза рабочего – маслом машинным…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 anchorCtr="1"/>
          <a:lstStyle/>
          <a:p>
            <a:pPr eaLnBrk="1" hangingPunct="1"/>
            <a:r>
              <a:rPr lang="ru-RU" sz="2400" b="1" smtClean="0"/>
              <a:t>Домашнее задание: с.7 №7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066800"/>
            <a:ext cx="5638800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057400" y="5867400"/>
            <a:ext cx="480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    </a:t>
            </a:r>
            <a:r>
              <a:rPr lang="ru-RU" sz="3200" b="1"/>
              <a:t>Спасибо за урок!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267</Words>
  <Application>Microsoft Office PowerPoint</Application>
  <PresentationFormat>Экран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Comic Sans MS</vt:lpstr>
      <vt:lpstr>Verdana</vt:lpstr>
      <vt:lpstr>Оформление по умолчанию</vt:lpstr>
      <vt:lpstr>Ветвление в построчной записи алгоритма</vt:lpstr>
      <vt:lpstr>Слайд 2</vt:lpstr>
      <vt:lpstr>Диктант по клеткам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Если налево пойдёшь –то………………........................... Если …………………………………………………………… Если…………………………………………………………….</vt:lpstr>
      <vt:lpstr>Помыть посуду</vt:lpstr>
      <vt:lpstr>Слайд 14</vt:lpstr>
      <vt:lpstr>Слайд 15</vt:lpstr>
      <vt:lpstr>Слайд 16</vt:lpstr>
      <vt:lpstr>Задание: Прочитайте отрывок из стихотворения Джани Родари «Чем пахнут ремесла?». Перефразируйте информацию о профессиях с помощью ключевых слов: ЕСЛИ – ТО</vt:lpstr>
      <vt:lpstr>Домашнее задание: с.7 №7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60</cp:revision>
  <cp:lastPrinted>1601-01-01T00:00:00Z</cp:lastPrinted>
  <dcterms:created xsi:type="dcterms:W3CDTF">1601-01-01T00:00:00Z</dcterms:created>
  <dcterms:modified xsi:type="dcterms:W3CDTF">2015-04-09T11:53:27Z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