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5"/>
  </p:notesMasterIdLst>
  <p:sldIdLst>
    <p:sldId id="256" r:id="rId2"/>
    <p:sldId id="260" r:id="rId3"/>
    <p:sldId id="280" r:id="rId4"/>
    <p:sldId id="281" r:id="rId5"/>
    <p:sldId id="262" r:id="rId6"/>
    <p:sldId id="282" r:id="rId7"/>
    <p:sldId id="283" r:id="rId8"/>
    <p:sldId id="258" r:id="rId9"/>
    <p:sldId id="284" r:id="rId10"/>
    <p:sldId id="257" r:id="rId11"/>
    <p:sldId id="285" r:id="rId12"/>
    <p:sldId id="267" r:id="rId13"/>
    <p:sldId id="286" r:id="rId14"/>
    <p:sldId id="287" r:id="rId15"/>
    <p:sldId id="277" r:id="rId16"/>
    <p:sldId id="288" r:id="rId17"/>
    <p:sldId id="261" r:id="rId18"/>
    <p:sldId id="289" r:id="rId19"/>
    <p:sldId id="264" r:id="rId20"/>
    <p:sldId id="259" r:id="rId21"/>
    <p:sldId id="266" r:id="rId22"/>
    <p:sldId id="290" r:id="rId23"/>
    <p:sldId id="278" r:id="rId24"/>
    <p:sldId id="291" r:id="rId25"/>
    <p:sldId id="263" r:id="rId26"/>
    <p:sldId id="268" r:id="rId27"/>
    <p:sldId id="269" r:id="rId28"/>
    <p:sldId id="270" r:id="rId29"/>
    <p:sldId id="271" r:id="rId30"/>
    <p:sldId id="272" r:id="rId31"/>
    <p:sldId id="273" r:id="rId32"/>
    <p:sldId id="292" r:id="rId33"/>
    <p:sldId id="279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D7E1240-F1CD-414E-B03C-FB1D4D14F807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8118F8-3FF2-4931-8065-DA78D2BF0E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FC6CF0F-7F2A-4D92-8962-8C27E46FC528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542 h 1906"/>
                <a:gd name="T4" fmla="*/ 5794 w 5740"/>
                <a:gd name="T5" fmla="*/ 1542 h 1906"/>
                <a:gd name="T6" fmla="*/ 5794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13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C25DD-3D46-401B-AC22-2A9976B730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729CC-65D1-4583-80AC-B4373701C3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15FC3-394E-48DB-B4E5-782439470E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19F6E-14D8-4B86-8E60-37FA155008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124D0-FCA1-4C9D-A24D-D165776BED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FA749-9E53-4F05-BD6E-8280A8DA4D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506D1-F175-452E-82FD-041F7BC91F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2257E-15F4-40BF-A1C8-6F47F661CC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E9427-EE7B-40F4-AB67-C112C9E61A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B70AB-88C1-495D-90A1-A50B87FB37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64D91-0ACD-4A7D-99BA-67176F8E6E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9EE50-2D13-4D2F-AE38-798496F0A6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AEBC0-D251-4544-97AE-B52FF250A0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2D8F5FF-AB69-401E-944D-A0B3EA2CA0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4102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03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4107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542 h 1906"/>
                <a:gd name="T4" fmla="*/ 5794 w 5740"/>
                <a:gd name="T5" fmla="*/ 1542 h 1906"/>
                <a:gd name="T6" fmla="*/ 5794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10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4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08050"/>
            <a:ext cx="7772400" cy="2160588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Правила перспективы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388" y="260350"/>
            <a:ext cx="8964612" cy="6264275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ru-RU" sz="2000" dirty="0"/>
              <a:t>Муниципальное общеобразовательное учреждение </a:t>
            </a:r>
          </a:p>
          <a:p>
            <a:pPr eaLnBrk="1" hangingPunct="1">
              <a:defRPr/>
            </a:pPr>
            <a:r>
              <a:rPr lang="ru-RU" sz="2000" dirty="0"/>
              <a:t>средняя общеобразовательная школа №6</a:t>
            </a:r>
          </a:p>
          <a:p>
            <a:pPr eaLnBrk="1" hangingPunct="1">
              <a:defRPr/>
            </a:pPr>
            <a:r>
              <a:rPr lang="ru-RU" sz="2000" dirty="0" err="1"/>
              <a:t>г.Зарайска</a:t>
            </a:r>
            <a:r>
              <a:rPr lang="ru-RU" sz="2000" dirty="0"/>
              <a:t> Московской </a:t>
            </a:r>
            <a:r>
              <a:rPr lang="ru-RU" sz="2000" dirty="0" smtClean="0"/>
              <a:t>области</a:t>
            </a:r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/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/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/>
          </a:p>
          <a:p>
            <a:pPr eaLnBrk="1" hangingPunct="1">
              <a:defRPr/>
            </a:pPr>
            <a:r>
              <a:rPr lang="ru-RU" dirty="0" smtClean="0"/>
              <a:t>Урок изобразительного искусства в 5 классе</a:t>
            </a:r>
          </a:p>
          <a:p>
            <a:pPr eaLnBrk="1" hangingPunct="1">
              <a:defRPr/>
            </a:pPr>
            <a:r>
              <a:rPr lang="ru-RU" dirty="0" smtClean="0"/>
              <a:t>Учитель: </a:t>
            </a:r>
            <a:r>
              <a:rPr lang="ru-RU" dirty="0" err="1" smtClean="0"/>
              <a:t>Шигарева</a:t>
            </a:r>
            <a:r>
              <a:rPr lang="ru-RU" dirty="0" smtClean="0"/>
              <a:t> Татьяна Николаевна</a:t>
            </a:r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1800" dirty="0" err="1" smtClean="0"/>
              <a:t>И.И.Шишкин</a:t>
            </a:r>
            <a:r>
              <a:rPr lang="ru-RU" sz="1800" dirty="0" smtClean="0"/>
              <a:t> «Дождь в дубовом лесу»</a:t>
            </a:r>
          </a:p>
        </p:txBody>
      </p:sp>
      <p:pic>
        <p:nvPicPr>
          <p:cNvPr id="4099" name="Picture 6" descr="18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30275" y="1600200"/>
            <a:ext cx="7281863" cy="45259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Как художнику удалось показать, что один человек ушел далеко вперед, а двое немного отстали?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Современные компьютерные технологии позволяют внести изменения в работу художника. Давайте попробуем скопировать дальнюю фигуру и поместить ее на передний план. Размеры мы, конечно, увеличим</a:t>
            </a:r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 dirty="0" err="1" smtClean="0"/>
              <a:t>И.И.Шишкин</a:t>
            </a:r>
            <a:r>
              <a:rPr lang="ru-RU" sz="2000" dirty="0" smtClean="0"/>
              <a:t> «Дождь в дубовом лесу»</a:t>
            </a:r>
          </a:p>
        </p:txBody>
      </p:sp>
      <p:pic>
        <p:nvPicPr>
          <p:cNvPr id="7171" name="Picture 4" descr="181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30275" y="1600200"/>
            <a:ext cx="7281863" cy="4525963"/>
          </a:xfrm>
          <a:noFill/>
        </p:spPr>
      </p:pic>
      <p:sp>
        <p:nvSpPr>
          <p:cNvPr id="2" name="Стрелка вправо 1"/>
          <p:cNvSpPr/>
          <p:nvPr/>
        </p:nvSpPr>
        <p:spPr>
          <a:xfrm>
            <a:off x="1476375" y="4724400"/>
            <a:ext cx="1079500" cy="5762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Вам нравится результат нашей работы? Почему?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Давайте сделаем вывод! При изображении предмета на заднем и переднем планах мы, конечно, изменяем размер предмета, а как изменяется цветовая гамма? Свет и тень? Мелкие детали?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 smtClean="0"/>
              <a:t>А.Шильдер «Овраг»</a:t>
            </a:r>
          </a:p>
        </p:txBody>
      </p:sp>
      <p:pic>
        <p:nvPicPr>
          <p:cNvPr id="10243" name="Picture 5" descr="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01788" y="1600200"/>
            <a:ext cx="594042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Вспомните стихи об осени</a:t>
            </a:r>
          </a:p>
          <a:p>
            <a:pPr eaLnBrk="1" hangingPunct="1">
              <a:defRPr/>
            </a:pPr>
            <a:r>
              <a:rPr lang="ru-RU" dirty="0" smtClean="0"/>
              <a:t>Как поэты описывают листву деревьев осенью?</a:t>
            </a:r>
          </a:p>
          <a:p>
            <a:pPr eaLnBrk="1" hangingPunct="1">
              <a:defRPr/>
            </a:pPr>
            <a:r>
              <a:rPr lang="ru-RU" dirty="0" smtClean="0"/>
              <a:t>Какие краски, по вашему мнению, должен использовать художник, чтобы передать красоту осенней листвы?</a:t>
            </a:r>
          </a:p>
          <a:p>
            <a:pPr eaLnBrk="1" hangingPunct="1">
              <a:defRPr/>
            </a:pPr>
            <a:r>
              <a:rPr lang="ru-RU" dirty="0" smtClean="0"/>
              <a:t>А нужно ли использовать голубые, фиолетовые цвета?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7" name="Rectangle 13"/>
          <p:cNvSpPr>
            <a:spLocks noGrp="1" noRot="1" noChangeArrowheads="1"/>
          </p:cNvSpPr>
          <p:nvPr>
            <p:ph type="title" sz="quarter"/>
          </p:nvPr>
        </p:nvSpPr>
        <p:spPr>
          <a:xfrm>
            <a:off x="0" y="0"/>
            <a:ext cx="7380288" cy="11938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/>
              <a:t>Посмотрите, какие краски использовал художник. Почему он не ограничил свою палитру только теплыми, «золотыми» цветами?</a:t>
            </a:r>
          </a:p>
        </p:txBody>
      </p:sp>
      <p:pic>
        <p:nvPicPr>
          <p:cNvPr id="12291" name="Picture 5" descr="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96975"/>
            <a:ext cx="7235825" cy="5513388"/>
          </a:xfrm>
        </p:spPr>
      </p:pic>
      <p:pic>
        <p:nvPicPr>
          <p:cNvPr id="6150" name="Picture 6" descr="71"/>
          <p:cNvPicPr>
            <a:picLocks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7366000" y="5257800"/>
            <a:ext cx="1778000" cy="1600200"/>
          </a:xfrm>
          <a:noFill/>
        </p:spPr>
      </p:pic>
      <p:pic>
        <p:nvPicPr>
          <p:cNvPr id="6153" name="Picture 9" descr="72"/>
          <p:cNvPicPr>
            <a:picLocks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7380288" y="3429000"/>
            <a:ext cx="1763712" cy="1565275"/>
          </a:xfrm>
          <a:noFill/>
        </p:spPr>
      </p:pic>
      <p:pic>
        <p:nvPicPr>
          <p:cNvPr id="6156" name="Picture 12" descr="73"/>
          <p:cNvPicPr>
            <a:picLocks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7380288" y="1484313"/>
            <a:ext cx="1763712" cy="1649412"/>
          </a:xfrm>
          <a:noFill/>
        </p:spPr>
      </p:pic>
      <p:pic>
        <p:nvPicPr>
          <p:cNvPr id="6159" name="Picture 15" descr="7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80288" y="0"/>
            <a:ext cx="1763712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0" name="Line 16"/>
          <p:cNvSpPr>
            <a:spLocks noChangeShapeType="1"/>
          </p:cNvSpPr>
          <p:nvPr/>
        </p:nvSpPr>
        <p:spPr bwMode="auto">
          <a:xfrm flipH="1" flipV="1">
            <a:off x="6300788" y="5084763"/>
            <a:ext cx="1079500" cy="5048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auto">
          <a:xfrm flipH="1" flipV="1">
            <a:off x="1547813" y="3500438"/>
            <a:ext cx="5903912" cy="8651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62" name="Line 18"/>
          <p:cNvSpPr>
            <a:spLocks noChangeShapeType="1"/>
          </p:cNvSpPr>
          <p:nvPr/>
        </p:nvSpPr>
        <p:spPr bwMode="auto">
          <a:xfrm flipH="1">
            <a:off x="2339975" y="2636838"/>
            <a:ext cx="5040313" cy="3603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63" name="Line 19"/>
          <p:cNvSpPr>
            <a:spLocks noChangeShapeType="1"/>
          </p:cNvSpPr>
          <p:nvPr/>
        </p:nvSpPr>
        <p:spPr bwMode="auto">
          <a:xfrm flipH="1">
            <a:off x="4932363" y="981075"/>
            <a:ext cx="2447925" cy="13684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0" grpId="0" animBg="1"/>
      <p:bldP spid="6161" grpId="0" animBg="1"/>
      <p:bldP spid="6162" grpId="0" animBg="1"/>
      <p:bldP spid="616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Давайте проведем еще один эксперимент.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18488" cy="452596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На следующей картине художник изобразил сражение русского и шведского флота. Попробуем разобраться, чьи корабли находятся вдали. Рассмотрите флаги кораблей. Чтобы было удобнее, я их увеличила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 smtClean="0"/>
              <a:t>А.П.Боголюбов «Первое сражение русского корабельного флота под командой Н.А.Сенявина около острова Эзель со шведским флотом»</a:t>
            </a:r>
            <a:r>
              <a:rPr lang="ru-RU" sz="4000" smtClean="0"/>
              <a:t> </a:t>
            </a:r>
          </a:p>
        </p:txBody>
      </p:sp>
      <p:pic>
        <p:nvPicPr>
          <p:cNvPr id="14339" name="Picture 4" descr="23"/>
          <p:cNvPicPr>
            <a:picLocks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328738"/>
            <a:ext cx="8075613" cy="5256212"/>
          </a:xfrm>
          <a:noFill/>
        </p:spPr>
      </p:pic>
      <p:pic>
        <p:nvPicPr>
          <p:cNvPr id="30727" name="Picture 7" descr="231"/>
          <p:cNvPicPr>
            <a:picLocks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116013" y="2205038"/>
            <a:ext cx="3332162" cy="35385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875087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Почему даже при увеличении нам не удается это сделать?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А сейчас более трудное задание!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565400"/>
            <a:ext cx="7570788" cy="356076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Я покажу три фрагмента одной картины. Попробуйте догадаться,  какой из них находится на переднем плане, какой на среднем, а какой на дальнем. Объясните свою точку зрения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5" name="Rectangle 11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6453188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pic>
        <p:nvPicPr>
          <p:cNvPr id="17411" name="Picture 4" descr="143"/>
          <p:cNvPicPr>
            <a:picLocks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620713"/>
            <a:ext cx="4067175" cy="2859087"/>
          </a:xfrm>
          <a:noFill/>
        </p:spPr>
      </p:pic>
      <p:pic>
        <p:nvPicPr>
          <p:cNvPr id="17412" name="Picture 7" descr="142"/>
          <p:cNvPicPr>
            <a:picLocks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8313" y="4197350"/>
            <a:ext cx="4408487" cy="2660650"/>
          </a:xfrm>
          <a:noFill/>
        </p:spPr>
      </p:pic>
      <p:pic>
        <p:nvPicPr>
          <p:cNvPr id="17413" name="Picture 10" descr="121"/>
          <p:cNvPicPr>
            <a:picLocks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4716463" y="549275"/>
            <a:ext cx="4105275" cy="3070225"/>
          </a:xfrm>
          <a:noFill/>
        </p:spPr>
      </p:pic>
      <p:sp>
        <p:nvSpPr>
          <p:cNvPr id="17414" name="Text Box 13"/>
          <p:cNvSpPr txBox="1">
            <a:spLocks noChangeArrowheads="1"/>
          </p:cNvSpPr>
          <p:nvPr/>
        </p:nvSpPr>
        <p:spPr bwMode="auto">
          <a:xfrm>
            <a:off x="950913" y="55563"/>
            <a:ext cx="7921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/>
              <a:t>№3</a:t>
            </a:r>
          </a:p>
        </p:txBody>
      </p:sp>
      <p:sp>
        <p:nvSpPr>
          <p:cNvPr id="17415" name="Text Box 14"/>
          <p:cNvSpPr txBox="1">
            <a:spLocks noChangeArrowheads="1"/>
          </p:cNvSpPr>
          <p:nvPr/>
        </p:nvSpPr>
        <p:spPr bwMode="auto">
          <a:xfrm>
            <a:off x="4911725" y="5456238"/>
            <a:ext cx="792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/>
              <a:t>№1</a:t>
            </a:r>
          </a:p>
        </p:txBody>
      </p:sp>
      <p:sp>
        <p:nvSpPr>
          <p:cNvPr id="17416" name="Text Box 15"/>
          <p:cNvSpPr txBox="1">
            <a:spLocks noChangeArrowheads="1"/>
          </p:cNvSpPr>
          <p:nvPr/>
        </p:nvSpPr>
        <p:spPr bwMode="auto">
          <a:xfrm>
            <a:off x="6640513" y="-15875"/>
            <a:ext cx="7921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/>
              <a:t>№2</a:t>
            </a:r>
          </a:p>
        </p:txBody>
      </p:sp>
      <p:sp>
        <p:nvSpPr>
          <p:cNvPr id="17417" name="Text Box 16"/>
          <p:cNvSpPr txBox="1">
            <a:spLocks noChangeArrowheads="1"/>
          </p:cNvSpPr>
          <p:nvPr/>
        </p:nvSpPr>
        <p:spPr bwMode="auto">
          <a:xfrm>
            <a:off x="7143750" y="4494213"/>
            <a:ext cx="151765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9600"/>
              <a:t>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513"/>
            <a:ext cx="8229600" cy="295275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Проверим?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19459" name="Picture 4" descr="14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900113"/>
            <a:ext cx="8964613" cy="5810250"/>
          </a:xfrm>
          <a:noFill/>
        </p:spPr>
      </p:pic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0" y="1268413"/>
            <a:ext cx="900113" cy="647700"/>
          </a:xfrm>
          <a:prstGeom prst="rect">
            <a:avLst/>
          </a:prstGeom>
          <a:noFill/>
          <a:ln w="317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395288" y="2492375"/>
            <a:ext cx="1800225" cy="1223963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1979613" y="3933825"/>
            <a:ext cx="3240087" cy="2663825"/>
          </a:xfrm>
          <a:prstGeom prst="rect">
            <a:avLst/>
          </a:prstGeom>
          <a:noFill/>
          <a:ln w="317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950913" y="1352550"/>
            <a:ext cx="8667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№3</a:t>
            </a: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2247900" y="2792413"/>
            <a:ext cx="8366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№1</a:t>
            </a: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5272088" y="5168900"/>
            <a:ext cx="8667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№2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3" grpId="0" animBg="1"/>
      <p:bldP spid="19463" grpId="1" animBg="1"/>
      <p:bldP spid="19464" grpId="0" animBg="1"/>
      <p:bldP spid="19464" grpId="1" animBg="1"/>
      <p:bldP spid="19465" grpId="0" animBg="1"/>
      <p:bldP spid="19465" grpId="1" animBg="1"/>
      <p:bldP spid="19466" grpId="0"/>
      <p:bldP spid="19466" grpId="1"/>
      <p:bldP spid="19467" grpId="0"/>
      <p:bldP spid="19467" grpId="1"/>
      <p:bldP spid="19468" grpId="0"/>
      <p:bldP spid="19468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Повторим изученное!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Проанализируйте следующие картины,  объясните, как художнику удалось передать пространство? </a:t>
            </a:r>
          </a:p>
          <a:p>
            <a:pPr eaLnBrk="1" hangingPunct="1">
              <a:defRPr/>
            </a:pPr>
            <a:r>
              <a:rPr lang="ru-RU" smtClean="0"/>
              <a:t>Чем отличаются </a:t>
            </a:r>
            <a:r>
              <a:rPr lang="ru-RU" dirty="0" smtClean="0"/>
              <a:t>ближний и дальний планы?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 smtClean="0"/>
              <a:t>И.Н.Занковский «Дорога в Кахетии»</a:t>
            </a:r>
          </a:p>
        </p:txBody>
      </p:sp>
      <p:pic>
        <p:nvPicPr>
          <p:cNvPr id="21507" name="Picture 4" descr="22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236663"/>
            <a:ext cx="9144000" cy="52530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ru-RU" sz="2400" smtClean="0"/>
              <a:t>Борисов-Мусатов </a:t>
            </a:r>
            <a:br>
              <a:rPr lang="ru-RU" sz="2400" smtClean="0"/>
            </a:br>
            <a:r>
              <a:rPr lang="ru-RU" sz="2400" smtClean="0"/>
              <a:t>«Гармония»</a:t>
            </a:r>
          </a:p>
        </p:txBody>
      </p:sp>
      <p:pic>
        <p:nvPicPr>
          <p:cNvPr id="22531" name="Picture 7" descr="2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68925" y="28575"/>
            <a:ext cx="3775075" cy="68294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 dirty="0" err="1" smtClean="0"/>
              <a:t>А.Никулин</a:t>
            </a:r>
            <a:r>
              <a:rPr lang="ru-RU" sz="2000" dirty="0" smtClean="0"/>
              <a:t> «Голубой Алтай»</a:t>
            </a:r>
          </a:p>
        </p:txBody>
      </p:sp>
      <p:pic>
        <p:nvPicPr>
          <p:cNvPr id="23555" name="Picture 4" descr="34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77963" y="1600200"/>
            <a:ext cx="6186487" cy="45259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Передний и дальний планы отличаются только по цвету?</a:t>
            </a:r>
          </a:p>
          <a:p>
            <a:pPr eaLnBrk="1" hangingPunct="1">
              <a:defRPr/>
            </a:pPr>
            <a:r>
              <a:rPr lang="ru-RU" dirty="0" smtClean="0"/>
              <a:t>А что если мы сделаем изображение черно-белым? Может быть тогда различие между планами исчезнет?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 dirty="0" err="1" smtClean="0"/>
              <a:t>А.Никулин</a:t>
            </a:r>
            <a:r>
              <a:rPr lang="ru-RU" sz="2000" dirty="0" smtClean="0"/>
              <a:t> «Голубой Алтай»</a:t>
            </a:r>
          </a:p>
        </p:txBody>
      </p:sp>
      <p:pic>
        <p:nvPicPr>
          <p:cNvPr id="25603" name="Picture 4" descr="Копия 34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36700" y="1600200"/>
            <a:ext cx="6069013" cy="45259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5147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Какие еще отличия вы заметили?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 smtClean="0"/>
              <a:t>И.Левитан «Вечерний звон»</a:t>
            </a:r>
          </a:p>
        </p:txBody>
      </p:sp>
      <p:pic>
        <p:nvPicPr>
          <p:cNvPr id="27651" name="Picture 4" descr="33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9750" y="992188"/>
            <a:ext cx="7777163" cy="58658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 smtClean="0"/>
              <a:t>Василий Суриков «Утро стрелецкой казни»</a:t>
            </a:r>
          </a:p>
        </p:txBody>
      </p:sp>
      <p:pic>
        <p:nvPicPr>
          <p:cNvPr id="28675" name="Picture 4" descr="6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95388"/>
            <a:ext cx="9144000" cy="53371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 smtClean="0"/>
              <a:t>Иван Крамской «Неизвестная»</a:t>
            </a:r>
          </a:p>
        </p:txBody>
      </p:sp>
      <p:pic>
        <p:nvPicPr>
          <p:cNvPr id="29699" name="Picture 4" descr="8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851025" y="1600200"/>
            <a:ext cx="5440363" cy="45259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 smtClean="0"/>
              <a:t>Федор Васильев «Перед дождем»</a:t>
            </a:r>
          </a:p>
        </p:txBody>
      </p:sp>
      <p:pic>
        <p:nvPicPr>
          <p:cNvPr id="30723" name="Picture 4" descr="2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43038" y="1600200"/>
            <a:ext cx="6256337" cy="45259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 smtClean="0"/>
              <a:t>Федор Васильев «Барки у берега»</a:t>
            </a:r>
          </a:p>
        </p:txBody>
      </p:sp>
      <p:pic>
        <p:nvPicPr>
          <p:cNvPr id="31747" name="Picture 4" descr="3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39913" y="1600200"/>
            <a:ext cx="5462587" cy="45259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1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 smtClean="0"/>
              <a:t>И.Айвазовский «Корабль у берега»</a:t>
            </a:r>
          </a:p>
        </p:txBody>
      </p:sp>
      <p:pic>
        <p:nvPicPr>
          <p:cNvPr id="32771" name="Picture 4" descr="24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25613" y="1600200"/>
            <a:ext cx="5691187" cy="45259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 smtClean="0"/>
              <a:t>Исаак Левитан «Тихая обитель»</a:t>
            </a:r>
          </a:p>
        </p:txBody>
      </p:sp>
      <p:pic>
        <p:nvPicPr>
          <p:cNvPr id="33795" name="Picture 4" descr="31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857375" y="1600200"/>
            <a:ext cx="5429250" cy="45259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Подведем итоги!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Как же мы можем передать пространство, глубину, плановость в пейзаже?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 smtClean="0"/>
              <a:t>Без воздуха нет пейзажа, сколько березок или елей ни сажай, что ни придумывай, если воздух не напишешь, - значит, пейзаж - дрянь           </a:t>
            </a:r>
          </a:p>
          <a:p>
            <a:pPr algn="r" eaLnBrk="1" hangingPunct="1">
              <a:defRPr/>
            </a:pPr>
            <a:r>
              <a:rPr lang="ru-RU" sz="3600" b="1" smtClean="0"/>
              <a:t>Александр Саврасов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392</TotalTime>
  <Words>457</Words>
  <Application>Microsoft Office PowerPoint</Application>
  <PresentationFormat>Экран (4:3)</PresentationFormat>
  <Paragraphs>61</Paragraphs>
  <Slides>33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Garamond</vt:lpstr>
      <vt:lpstr>Arial</vt:lpstr>
      <vt:lpstr>Wingdings</vt:lpstr>
      <vt:lpstr>Calibri</vt:lpstr>
      <vt:lpstr>Течение</vt:lpstr>
      <vt:lpstr>  Правила перспективы</vt:lpstr>
      <vt:lpstr>И.И.Шишкин «Дождь в дубовом лесу»</vt:lpstr>
      <vt:lpstr>Слайд 3</vt:lpstr>
      <vt:lpstr>Слайд 4</vt:lpstr>
      <vt:lpstr>И.И.Шишкин «Дождь в дубовом лесу»</vt:lpstr>
      <vt:lpstr>Слайд 6</vt:lpstr>
      <vt:lpstr>Слайд 7</vt:lpstr>
      <vt:lpstr>А.Шильдер «Овраг»</vt:lpstr>
      <vt:lpstr>Слайд 9</vt:lpstr>
      <vt:lpstr>Посмотрите, какие краски использовал художник. Почему он не ограничил свою палитру только теплыми, «золотыми» цветами?</vt:lpstr>
      <vt:lpstr>Давайте проведем еще один эксперимент. </vt:lpstr>
      <vt:lpstr>А.П.Боголюбов «Первое сражение русского корабельного флота под командой Н.А.Сенявина около острова Эзель со шведским флотом» </vt:lpstr>
      <vt:lpstr>Почему даже при увеличении нам не удается это сделать?</vt:lpstr>
      <vt:lpstr>А сейчас более трудное задание!</vt:lpstr>
      <vt:lpstr>   </vt:lpstr>
      <vt:lpstr>Проверим?</vt:lpstr>
      <vt:lpstr>Слайд 17</vt:lpstr>
      <vt:lpstr>Повторим изученное!</vt:lpstr>
      <vt:lpstr>И.Н.Занковский «Дорога в Кахетии»</vt:lpstr>
      <vt:lpstr>Борисов-Мусатов  «Гармония»</vt:lpstr>
      <vt:lpstr>А.Никулин «Голубой Алтай»</vt:lpstr>
      <vt:lpstr>Слайд 22</vt:lpstr>
      <vt:lpstr>А.Никулин «Голубой Алтай»</vt:lpstr>
      <vt:lpstr>Какие еще отличия вы заметили?</vt:lpstr>
      <vt:lpstr>И.Левитан «Вечерний звон»</vt:lpstr>
      <vt:lpstr>Василий Суриков «Утро стрелецкой казни»</vt:lpstr>
      <vt:lpstr>Иван Крамской «Неизвестная»</vt:lpstr>
      <vt:lpstr>Федор Васильев «Перед дождем»</vt:lpstr>
      <vt:lpstr>Федор Васильев «Барки у берега»</vt:lpstr>
      <vt:lpstr>И.Айвазовский «Корабль у берега»</vt:lpstr>
      <vt:lpstr>Исаак Левитан «Тихая обитель»</vt:lpstr>
      <vt:lpstr>Подведем итоги!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перспективы</dc:title>
  <dc:creator>1</dc:creator>
  <cp:lastModifiedBy>Антон</cp:lastModifiedBy>
  <cp:revision>13</cp:revision>
  <dcterms:created xsi:type="dcterms:W3CDTF">2008-04-05T18:08:38Z</dcterms:created>
  <dcterms:modified xsi:type="dcterms:W3CDTF">2015-04-09T08:24:02Z</dcterms:modified>
</cp:coreProperties>
</file>