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58" r:id="rId5"/>
    <p:sldId id="257" r:id="rId6"/>
    <p:sldId id="259" r:id="rId7"/>
    <p:sldId id="260" r:id="rId8"/>
    <p:sldId id="274" r:id="rId9"/>
    <p:sldId id="261" r:id="rId10"/>
    <p:sldId id="275" r:id="rId11"/>
    <p:sldId id="271" r:id="rId12"/>
    <p:sldId id="262" r:id="rId13"/>
    <p:sldId id="276" r:id="rId14"/>
    <p:sldId id="263" r:id="rId15"/>
    <p:sldId id="277" r:id="rId16"/>
    <p:sldId id="264" r:id="rId17"/>
    <p:sldId id="286" r:id="rId18"/>
    <p:sldId id="278" r:id="rId19"/>
    <p:sldId id="284" r:id="rId20"/>
    <p:sldId id="266" r:id="rId21"/>
    <p:sldId id="280" r:id="rId22"/>
    <p:sldId id="267" r:id="rId23"/>
    <p:sldId id="283" r:id="rId24"/>
    <p:sldId id="288" r:id="rId25"/>
    <p:sldId id="268" r:id="rId26"/>
    <p:sldId id="282" r:id="rId27"/>
    <p:sldId id="287" r:id="rId28"/>
    <p:sldId id="269" r:id="rId29"/>
    <p:sldId id="281" r:id="rId30"/>
    <p:sldId id="285" r:id="rId31"/>
    <p:sldId id="270" r:id="rId3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1212D0"/>
    <a:srgbClr val="FFFF66"/>
    <a:srgbClr val="FFFFFF"/>
    <a:srgbClr val="FFFF99"/>
    <a:srgbClr val="FF33CC"/>
    <a:srgbClr val="29EB29"/>
    <a:srgbClr val="6633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7" d="100"/>
          <a:sy n="107" d="100"/>
        </p:scale>
        <p:origin x="-8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594311A5-E6BB-4904-9644-32A2AE51D1C6}" type="datetimeFigureOut">
              <a:rPr lang="ru-RU"/>
              <a:pPr>
                <a:defRPr/>
              </a:pPr>
              <a:t>14.02.2012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68C27ED-D325-443A-A0B5-BD77B6E48358}" type="slidenum">
              <a:rPr lang="ru-RU"/>
              <a:pPr>
                <a:defRPr/>
              </a:pPr>
              <a:t>‹#›</a:t>
            </a:fld>
            <a:endParaRPr lang="ru-RU"/>
          </a:p>
        </p:txBody>
      </p:sp>
    </p:spTree>
  </p:cSld>
  <p:clrMapOvr>
    <a:masterClrMapping/>
  </p:clrMapOvr>
  <p:transition>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D57ECEE-B408-48E6-9945-7B0F1127FF07}" type="datetimeFigureOut">
              <a:rPr lang="ru-RU"/>
              <a:pPr>
                <a:defRPr/>
              </a:pPr>
              <a:t>14.02.2012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B132F62-0E58-4B39-8DD7-DAFEFB304B73}" type="slidenum">
              <a:rPr lang="ru-RU"/>
              <a:pPr>
                <a:defRPr/>
              </a:pPr>
              <a:t>‹#›</a:t>
            </a:fld>
            <a:endParaRPr lang="ru-RU"/>
          </a:p>
        </p:txBody>
      </p:sp>
    </p:spTree>
  </p:cSld>
  <p:clrMapOvr>
    <a:masterClrMapping/>
  </p:clrMapOvr>
  <p:transition>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410A162-1DDC-4D09-87CE-022B07E0284E}" type="datetimeFigureOut">
              <a:rPr lang="ru-RU"/>
              <a:pPr>
                <a:defRPr/>
              </a:pPr>
              <a:t>14.02.2012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90583C2-5AE3-430F-B6C0-CE323A28FDA5}" type="slidenum">
              <a:rPr lang="ru-RU"/>
              <a:pPr>
                <a:defRPr/>
              </a:pPr>
              <a:t>‹#›</a:t>
            </a:fld>
            <a:endParaRPr lang="ru-RU"/>
          </a:p>
        </p:txBody>
      </p:sp>
    </p:spTree>
  </p:cSld>
  <p:clrMapOvr>
    <a:masterClrMapping/>
  </p:clrMapOvr>
  <p:transition>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6BFE80F5-3EA8-4615-8FEC-BE8D8C9D25FC}" type="datetimeFigureOut">
              <a:rPr lang="ru-RU"/>
              <a:pPr>
                <a:defRPr/>
              </a:pPr>
              <a:t>14.02.2012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B7473D6-182E-4B26-B474-1D1021F3B40B}" type="slidenum">
              <a:rPr lang="ru-RU"/>
              <a:pPr>
                <a:defRPr/>
              </a:pPr>
              <a:t>‹#›</a:t>
            </a:fld>
            <a:endParaRPr lang="ru-RU"/>
          </a:p>
        </p:txBody>
      </p:sp>
    </p:spTree>
  </p:cSld>
  <p:clrMapOvr>
    <a:masterClrMapping/>
  </p:clrMapOvr>
  <p:transition>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1042F17-658C-484F-B5BE-66D1C4D183AA}" type="datetimeFigureOut">
              <a:rPr lang="ru-RU"/>
              <a:pPr>
                <a:defRPr/>
              </a:pPr>
              <a:t>14.02.2012</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A2208B82-CCB9-4A05-9FC5-D7C499A46494}" type="slidenum">
              <a:rPr lang="ru-RU"/>
              <a:pPr>
                <a:defRPr/>
              </a:pPr>
              <a:t>‹#›</a:t>
            </a:fld>
            <a:endParaRPr lang="ru-RU"/>
          </a:p>
        </p:txBody>
      </p:sp>
    </p:spTree>
  </p:cSld>
  <p:clrMapOvr>
    <a:masterClrMapping/>
  </p:clrMapOvr>
  <p:transition>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5E91B81-0B16-4592-97BA-49B9111A0684}" type="datetimeFigureOut">
              <a:rPr lang="ru-RU"/>
              <a:pPr>
                <a:defRPr/>
              </a:pPr>
              <a:t>14.02.2012</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680B3E95-80E6-4029-BFD4-B00FD9CFA8C8}" type="slidenum">
              <a:rPr lang="ru-RU"/>
              <a:pPr>
                <a:defRPr/>
              </a:pPr>
              <a:t>‹#›</a:t>
            </a:fld>
            <a:endParaRPr lang="ru-RU"/>
          </a:p>
        </p:txBody>
      </p:sp>
    </p:spTree>
  </p:cSld>
  <p:clrMapOvr>
    <a:masterClrMapping/>
  </p:clrMapOvr>
  <p:transition>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2014EFE-D604-4D8E-BBB3-98CD6EA4BB3D}" type="datetimeFigureOut">
              <a:rPr lang="ru-RU"/>
              <a:pPr>
                <a:defRPr/>
              </a:pPr>
              <a:t>14.02.2012</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B4A0AEB2-18EB-48B6-8F2E-32A4E9A558C0}" type="slidenum">
              <a:rPr lang="ru-RU"/>
              <a:pPr>
                <a:defRPr/>
              </a:pPr>
              <a:t>‹#›</a:t>
            </a:fld>
            <a:endParaRPr lang="ru-RU"/>
          </a:p>
        </p:txBody>
      </p:sp>
    </p:spTree>
  </p:cSld>
  <p:clrMapOvr>
    <a:masterClrMapping/>
  </p:clrMapOvr>
  <p:transition>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6721402-F23C-4CD5-8A55-67BAC9021EC8}" type="datetimeFigureOut">
              <a:rPr lang="ru-RU"/>
              <a:pPr>
                <a:defRPr/>
              </a:pPr>
              <a:t>14.02.2012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079F154-F1CE-4A2A-A4B1-57A64911337B}" type="slidenum">
              <a:rPr lang="ru-RU"/>
              <a:pPr>
                <a:defRPr/>
              </a:pPr>
              <a:t>‹#›</a:t>
            </a:fld>
            <a:endParaRPr lang="ru-RU"/>
          </a:p>
        </p:txBody>
      </p:sp>
    </p:spTree>
  </p:cSld>
  <p:clrMapOvr>
    <a:masterClrMapping/>
  </p:clrMapOvr>
  <p:transition>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FFD6939-9F44-474D-877E-87AB4E5CA451}" type="datetimeFigureOut">
              <a:rPr lang="ru-RU"/>
              <a:pPr>
                <a:defRPr/>
              </a:pPr>
              <a:t>14.02.2012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3070945-462A-4DD5-9A36-6F074BE702E3}" type="slidenum">
              <a:rPr lang="ru-RU"/>
              <a:pPr>
                <a:defRPr/>
              </a:pPr>
              <a:t>‹#›</a:t>
            </a:fld>
            <a:endParaRPr lang="ru-RU"/>
          </a:p>
        </p:txBody>
      </p:sp>
    </p:spTree>
  </p:cSld>
  <p:clrMapOvr>
    <a:masterClrMapping/>
  </p:clrMapOvr>
  <p:transition>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57CE800-A70B-41F2-882C-89386E22CD03}" type="datetimeFigureOut">
              <a:rPr lang="ru-RU"/>
              <a:pPr>
                <a:defRPr/>
              </a:pPr>
              <a:t>14.02.2012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926FA66-9ABB-46C6-9098-8D1E44FE135F}" type="slidenum">
              <a:rPr lang="ru-RU"/>
              <a:pPr>
                <a:defRPr/>
              </a:pPr>
              <a:t>‹#›</a:t>
            </a:fld>
            <a:endParaRPr lang="ru-RU"/>
          </a:p>
        </p:txBody>
      </p:sp>
    </p:spTree>
  </p:cSld>
  <p:clrMapOvr>
    <a:masterClrMapping/>
  </p:clrMapOvr>
  <p:transition>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D4F45F9-1C5A-4884-AE75-B4E4D0666EC8}" type="datetimeFigureOut">
              <a:rPr lang="ru-RU"/>
              <a:pPr>
                <a:defRPr/>
              </a:pPr>
              <a:t>14.02.2012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8BA4025-F4C7-4BCC-9AE0-6ECF90ECC046}" type="slidenum">
              <a:rPr lang="ru-RU"/>
              <a:pPr>
                <a:defRPr/>
              </a:pPr>
              <a:t>‹#›</a:t>
            </a:fld>
            <a:endParaRPr lang="ru-RU"/>
          </a:p>
        </p:txBody>
      </p:sp>
    </p:spTree>
  </p:cSld>
  <p:clrMapOvr>
    <a:masterClrMapping/>
  </p:clrMapOvr>
  <p:transition>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3F504BA-3203-49F6-9A26-89D9D58D37F1}" type="datetimeFigureOut">
              <a:rPr lang="ru-RU"/>
              <a:pPr>
                <a:defRPr/>
              </a:pPr>
              <a:t>14.02.2012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DC0315-C40F-435B-9500-F235E2240D29}"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ircl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arget="../media/image13.jpeg" Type="http://schemas.openxmlformats.org/officeDocument/2006/relationships/image"/><Relationship Id="rId2" Target="../media/image12.jpeg" Type="http://schemas.openxmlformats.org/officeDocument/2006/relationships/image"/><Relationship Id="rId1" Target="../slideLayouts/slideLayout2.xml" Type="http://schemas.openxmlformats.org/officeDocument/2006/relationships/slideLayout"/><Relationship Id="rId4" Target="http://www.dazzle.ru/spec/bogi-3.shtml" TargetMode="External" Type="http://schemas.openxmlformats.org/officeDocument/2006/relationships/hyperlink"/></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arget="../media/image17.jpeg" Type="http://schemas.openxmlformats.org/officeDocument/2006/relationships/image"/><Relationship Id="rId2" Target="../media/image16.jpe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3" Target="../media/image19.jpeg" Type="http://schemas.openxmlformats.org/officeDocument/2006/relationships/image"/><Relationship Id="rId2" Target="../media/image18.jpeg" Type="http://schemas.openxmlformats.org/officeDocument/2006/relationships/image"/><Relationship Id="rId1" Target="../slideLayouts/slideLayout2.xml" Type="http://schemas.openxmlformats.org/officeDocument/2006/relationships/slideLayout"/></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arget="../media/image23.jpeg" Type="http://schemas.openxmlformats.org/officeDocument/2006/relationships/image"/><Relationship Id="rId2" Target="../media/image22.jpeg" Type="http://schemas.openxmlformats.org/officeDocument/2006/relationships/image"/><Relationship Id="rId1" Target="../slideLayouts/slideLayout2.xml" Type="http://schemas.openxmlformats.org/officeDocument/2006/relationships/slideLayout"/></Relationships>
</file>

<file path=ppt/slides/_rels/slide21.xml.rels><?xml version="1.0" encoding="UTF-8" standalone="yes" ?><Relationships xmlns="http://schemas.openxmlformats.org/package/2006/relationships"><Relationship Id="rId3" Target="../media/image25.png" Type="http://schemas.openxmlformats.org/officeDocument/2006/relationships/image"/><Relationship Id="rId2" Target="../media/image24.jpeg" Type="http://schemas.openxmlformats.org/officeDocument/2006/relationships/image"/><Relationship Id="rId1" Target="../slideLayouts/slideLayout2.xml" Type="http://schemas.openxmlformats.org/officeDocument/2006/relationships/slideLayout"/></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vuzlib.net/beta3/html/1/24143/24154/"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way-s.ru/viewtopic.php?f=93&amp;t=2370" TargetMode="External"/><Relationship Id="rId2" Type="http://schemas.openxmlformats.org/officeDocument/2006/relationships/hyperlink" Target="http://www.fillosoff.ru/eastern_philosophy/107-in-yan.html" TargetMode="External"/><Relationship Id="rId1" Type="http://schemas.openxmlformats.org/officeDocument/2006/relationships/slideLayout" Target="../slideLayouts/slideLayout2.xml"/><Relationship Id="rId6" Type="http://schemas.openxmlformats.org/officeDocument/2006/relationships/hyperlink" Target="http://www.modernlib.ru/books/radugin_a/hrestomatiya_po_filosofii_chast_2/read_4/" TargetMode="External"/><Relationship Id="rId5" Type="http://schemas.openxmlformats.org/officeDocument/2006/relationships/hyperlink" Target="http://society.polbu.ru/alekseev_philosophy/ch39_i.html" TargetMode="External"/><Relationship Id="rId4" Type="http://schemas.openxmlformats.org/officeDocument/2006/relationships/hyperlink" Target="http://bible.ucoz.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2">
            <a:lum bright="-10000" contrast="10000"/>
          </a:blip>
          <a:srcRect/>
          <a:stretch>
            <a:fillRect/>
          </a:stretch>
        </p:blipFill>
        <p:spPr bwMode="auto">
          <a:xfrm>
            <a:off x="0" y="0"/>
            <a:ext cx="9144000" cy="6858000"/>
          </a:xfrm>
          <a:prstGeom prst="rect">
            <a:avLst/>
          </a:prstGeom>
          <a:noFill/>
          <a:ln w="9525">
            <a:noFill/>
            <a:miter lim="800000"/>
            <a:headEnd/>
            <a:tailEnd/>
          </a:ln>
        </p:spPr>
      </p:pic>
      <p:sp>
        <p:nvSpPr>
          <p:cNvPr id="3" name="Подзаголовок 2"/>
          <p:cNvSpPr>
            <a:spLocks noGrp="1"/>
          </p:cNvSpPr>
          <p:nvPr>
            <p:ph type="subTitle" idx="1"/>
          </p:nvPr>
        </p:nvSpPr>
        <p:spPr>
          <a:xfrm>
            <a:off x="5508625" y="6092825"/>
            <a:ext cx="3635375" cy="765175"/>
          </a:xfrm>
        </p:spPr>
        <p:txBody>
          <a:bodyPr rtlCol="0">
            <a:normAutofit fontScale="55000" lnSpcReduction="20000"/>
          </a:bodyPr>
          <a:lstStyle/>
          <a:p>
            <a:pPr eaLnBrk="1" fontAlgn="auto" hangingPunct="1">
              <a:spcAft>
                <a:spcPts val="0"/>
              </a:spcAft>
              <a:buFont typeface="Arial" pitchFamily="34" charset="0"/>
              <a:buNone/>
              <a:defRPr/>
            </a:pPr>
            <a:r>
              <a:rPr lang="ru-RU" dirty="0" smtClean="0"/>
              <a:t>Выполнила студентка 31 группы Олейникова Ольга Валерьевна</a:t>
            </a:r>
          </a:p>
        </p:txBody>
      </p:sp>
      <p:sp>
        <p:nvSpPr>
          <p:cNvPr id="5" name="TextBox 4"/>
          <p:cNvSpPr txBox="1"/>
          <p:nvPr/>
        </p:nvSpPr>
        <p:spPr>
          <a:xfrm>
            <a:off x="2195736" y="1340768"/>
            <a:ext cx="5544616" cy="1569660"/>
          </a:xfrm>
          <a:prstGeom prst="rect">
            <a:avLst/>
          </a:prstGeom>
          <a:noFill/>
        </p:spPr>
        <p:txBody>
          <a:bodyPr>
            <a:prstTxWarp prst="textCanDown">
              <a:avLst/>
            </a:prstTxWarp>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defRPr/>
            </a:pPr>
            <a:r>
              <a:rPr lang="ru-RU"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75057" dist="38100" dir="5400000" sy="-20000" rotWithShape="0">
                    <a:prstClr val="black">
                      <a:alpha val="25000"/>
                    </a:prstClr>
                  </a:outerShdw>
                </a:effectLst>
              </a:rPr>
              <a:t>БЫТИЕ</a:t>
            </a:r>
          </a:p>
        </p:txBody>
      </p:sp>
    </p:spTree>
  </p:cSld>
  <p:clrMapOvr>
    <a:masterClrMapping/>
  </p:clrMapOvr>
  <p:transition>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нутый угол 2"/>
          <p:cNvSpPr/>
          <p:nvPr/>
        </p:nvSpPr>
        <p:spPr>
          <a:xfrm>
            <a:off x="539750" y="549275"/>
            <a:ext cx="8135938" cy="5903913"/>
          </a:xfrm>
          <a:prstGeom prst="foldedCorner">
            <a:avLst/>
          </a:prstGeom>
        </p:spPr>
        <p:style>
          <a:lnRef idx="3">
            <a:schemeClr val="lt1"/>
          </a:lnRef>
          <a:fillRef idx="1">
            <a:schemeClr val="accent5"/>
          </a:fillRef>
          <a:effectRef idx="1">
            <a:schemeClr val="accent5"/>
          </a:effectRef>
          <a:fontRef idx="minor">
            <a:schemeClr val="lt1"/>
          </a:fontRef>
        </p:style>
        <p:txBody>
          <a:bodyPr anchor="ctr"/>
          <a:lstStyle/>
          <a:p>
            <a:pPr algn="ctr">
              <a:defRPr/>
            </a:pPr>
            <a:endParaRPr lang="ru-RU" dirty="0"/>
          </a:p>
        </p:txBody>
      </p:sp>
      <p:sp>
        <p:nvSpPr>
          <p:cNvPr id="3075" name="Содержимое 2"/>
          <p:cNvSpPr>
            <a:spLocks noGrp="1"/>
          </p:cNvSpPr>
          <p:nvPr>
            <p:ph idx="1"/>
          </p:nvPr>
        </p:nvSpPr>
        <p:spPr>
          <a:xfrm>
            <a:off x="395288" y="765175"/>
            <a:ext cx="8229600" cy="4525963"/>
          </a:xfrm>
        </p:spPr>
        <p:txBody>
          <a:bodyPr/>
          <a:lstStyle/>
          <a:p>
            <a:pPr eaLnBrk="1" hangingPunct="1"/>
            <a:r>
              <a:rPr lang="ru-RU" smtClean="0"/>
              <a:t>Уже древние люди фиксировали в своей жизни факты появления, наличия и исчезновения отдельных вещей-явлений. Здесь особо выделялся опыт жизненного цикла: рождение – жизнь – смерть. На этой основе сложились обыденные представления о бытии и небытии, значения которых выражают слова-синонимы: бытие – существование – присутствие – есть; небытие – несуществование – отсутствие – нет.</a:t>
            </a:r>
          </a:p>
        </p:txBody>
      </p:sp>
    </p:spTree>
  </p:cSld>
  <p:clrMapOvr>
    <a:masterClrMapping/>
  </p:clrMapOvr>
  <p:transition>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Содержимое 2"/>
          <p:cNvSpPr>
            <a:spLocks noGrp="1"/>
          </p:cNvSpPr>
          <p:nvPr>
            <p:ph idx="1"/>
          </p:nvPr>
        </p:nvSpPr>
        <p:spPr>
          <a:xfrm>
            <a:off x="539750" y="333375"/>
            <a:ext cx="8229600" cy="4525963"/>
          </a:xfrm>
        </p:spPr>
        <p:txBody>
          <a:bodyPr/>
          <a:lstStyle/>
          <a:p>
            <a:pPr eaLnBrk="1" hangingPunct="1"/>
            <a:r>
              <a:rPr lang="ru-RU" sz="2000" smtClean="0">
                <a:solidFill>
                  <a:srgbClr val="FF0000"/>
                </a:solidFill>
              </a:rPr>
              <a:t>Бытие – это философская категория, в которой фиксируется убеждение человека в существовании окружающего его мира и его самого со своим сознанием.</a:t>
            </a:r>
          </a:p>
          <a:p>
            <a:pPr eaLnBrk="1" hangingPunct="1"/>
            <a:endParaRPr lang="ru-RU" sz="2000" smtClean="0">
              <a:solidFill>
                <a:srgbClr val="FF0000"/>
              </a:solidFill>
            </a:endParaRPr>
          </a:p>
          <a:p>
            <a:pPr eaLnBrk="1" hangingPunct="1"/>
            <a:r>
              <a:rPr lang="ru-RU" sz="2000" smtClean="0">
                <a:solidFill>
                  <a:srgbClr val="FFFF00"/>
                </a:solidFill>
              </a:rPr>
              <a:t>Бытие - объективная реальность, существующая вне и независимо от сознания человека (в философии) .(Ефремова Т.Ф.)</a:t>
            </a:r>
          </a:p>
          <a:p>
            <a:pPr eaLnBrk="1" hangingPunct="1"/>
            <a:endParaRPr lang="ru-RU" sz="2000" smtClean="0">
              <a:solidFill>
                <a:srgbClr val="FFFF00"/>
              </a:solidFill>
            </a:endParaRPr>
          </a:p>
          <a:p>
            <a:pPr eaLnBrk="1" hangingPunct="1"/>
            <a:r>
              <a:rPr lang="ru-RU" sz="2000" smtClean="0">
                <a:solidFill>
                  <a:srgbClr val="FF33CC"/>
                </a:solidFill>
              </a:rPr>
              <a:t>Бытие - объективная реальность, существующая независимо от нашего сознания; материя, природа.(Гуськова А.П., Сотин Б.В.)</a:t>
            </a:r>
          </a:p>
          <a:p>
            <a:pPr eaLnBrk="1" hangingPunct="1"/>
            <a:endParaRPr lang="ru-RU" sz="2000" smtClean="0">
              <a:solidFill>
                <a:srgbClr val="FF33CC"/>
              </a:solidFill>
            </a:endParaRPr>
          </a:p>
          <a:p>
            <a:pPr eaLnBrk="1" hangingPunct="1"/>
            <a:r>
              <a:rPr lang="ru-RU" sz="2000" smtClean="0">
                <a:solidFill>
                  <a:srgbClr val="00FF00"/>
                </a:solidFill>
              </a:rPr>
              <a:t>Бытие -  философская категория, обозначающая реальность, существующую объективно, независимо от сознания, воли и эмоций человека.(Большая Советская Энциклопедия)</a:t>
            </a:r>
          </a:p>
          <a:p>
            <a:pPr eaLnBrk="1" hangingPunct="1"/>
            <a:endParaRPr lang="ru-RU" sz="2000" smtClean="0">
              <a:solidFill>
                <a:srgbClr val="00FF00"/>
              </a:solidFill>
            </a:endParaRPr>
          </a:p>
          <a:p>
            <a:pPr eaLnBrk="1" hangingPunct="1"/>
            <a:r>
              <a:rPr lang="ru-RU" sz="2000" smtClean="0">
                <a:solidFill>
                  <a:srgbClr val="FFC000"/>
                </a:solidFill>
              </a:rPr>
              <a:t>Бытие – философская категория, обозначающая то, что неизменно, абсолютно и находится за границами наших чувственных восприятий. (В.П.Кохановский)</a:t>
            </a:r>
          </a:p>
          <a:p>
            <a:pPr eaLnBrk="1" hangingPunct="1"/>
            <a:endParaRPr lang="ru-RU" sz="2000" smtClean="0"/>
          </a:p>
        </p:txBody>
      </p:sp>
      <p:sp>
        <p:nvSpPr>
          <p:cNvPr id="4" name="Управляющая кнопка: настраиваемая 3">
            <a:hlinkClick r:id="rId2" action="ppaction://hlinksldjump" highlightClick="1"/>
          </p:cNvPr>
          <p:cNvSpPr/>
          <p:nvPr/>
        </p:nvSpPr>
        <p:spPr>
          <a:xfrm>
            <a:off x="539750" y="476250"/>
            <a:ext cx="215900" cy="21590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Содержимое 12" descr="Untitled-2 copy.jpg"/>
          <p:cNvPicPr>
            <a:picLocks noGrp="1" noChangeAspect="1"/>
          </p:cNvPicPr>
          <p:nvPr>
            <p:ph idx="1"/>
          </p:nvPr>
        </p:nvPicPr>
        <p:blipFill>
          <a:blip r:embed="rId2"/>
          <a:srcRect r="12"/>
          <a:stretch>
            <a:fillRect/>
          </a:stretch>
        </p:blipFill>
        <p:spPr>
          <a:xfrm>
            <a:off x="0" y="0"/>
            <a:ext cx="9144000" cy="6858000"/>
          </a:xfrm>
        </p:spPr>
      </p:pic>
      <p:sp>
        <p:nvSpPr>
          <p:cNvPr id="6" name="Управляющая кнопка: домой 5">
            <a:hlinkClick r:id="rId3" action="ppaction://hlinksldjump" highlightClick="1"/>
          </p:cNvPr>
          <p:cNvSpPr/>
          <p:nvPr/>
        </p:nvSpPr>
        <p:spPr>
          <a:xfrm>
            <a:off x="250825" y="6453188"/>
            <a:ext cx="288925" cy="28892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nvGrpSpPr>
          <p:cNvPr id="5124" name="Группа 14"/>
          <p:cNvGrpSpPr>
            <a:grpSpLocks/>
          </p:cNvGrpSpPr>
          <p:nvPr/>
        </p:nvGrpSpPr>
        <p:grpSpPr bwMode="auto">
          <a:xfrm>
            <a:off x="2339975" y="260350"/>
            <a:ext cx="4879975" cy="5689600"/>
            <a:chOff x="2699792" y="260648"/>
            <a:chExt cx="4608512" cy="5688632"/>
          </a:xfrm>
        </p:grpSpPr>
        <p:sp>
          <p:nvSpPr>
            <p:cNvPr id="4" name="Выноска-облако 3"/>
            <p:cNvSpPr/>
            <p:nvPr/>
          </p:nvSpPr>
          <p:spPr>
            <a:xfrm>
              <a:off x="5435815" y="3068458"/>
              <a:ext cx="1368761" cy="576164"/>
            </a:xfrm>
            <a:prstGeom prst="cloudCallout">
              <a:avLst>
                <a:gd name="adj1" fmla="val -54480"/>
                <a:gd name="adj2" fmla="val 11813"/>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ru-RU"/>
            </a:p>
          </p:txBody>
        </p:sp>
        <p:grpSp>
          <p:nvGrpSpPr>
            <p:cNvPr id="5126" name="Группа 13"/>
            <p:cNvGrpSpPr>
              <a:grpSpLocks/>
            </p:cNvGrpSpPr>
            <p:nvPr/>
          </p:nvGrpSpPr>
          <p:grpSpPr bwMode="auto">
            <a:xfrm>
              <a:off x="2699792" y="260648"/>
              <a:ext cx="4608512" cy="5688632"/>
              <a:chOff x="2699792" y="260648"/>
              <a:chExt cx="4608512" cy="5544616"/>
            </a:xfrm>
          </p:grpSpPr>
          <p:sp>
            <p:nvSpPr>
              <p:cNvPr id="5127" name="TextBox 4"/>
              <p:cNvSpPr txBox="1">
                <a:spLocks noChangeArrowheads="1"/>
              </p:cNvSpPr>
              <p:nvPr/>
            </p:nvSpPr>
            <p:spPr bwMode="auto">
              <a:xfrm rot="-293320">
                <a:off x="5520422" y="3070422"/>
                <a:ext cx="1355728" cy="329983"/>
              </a:xfrm>
              <a:prstGeom prst="rect">
                <a:avLst/>
              </a:prstGeom>
              <a:noFill/>
              <a:ln w="9525">
                <a:noFill/>
                <a:miter lim="800000"/>
                <a:headEnd/>
                <a:tailEnd/>
              </a:ln>
            </p:spPr>
            <p:txBody>
              <a:bodyPr>
                <a:spAutoFit/>
              </a:bodyPr>
              <a:lstStyle/>
              <a:p>
                <a:r>
                  <a:rPr lang="ru-RU" sz="1400">
                    <a:solidFill>
                      <a:srgbClr val="FF0000"/>
                    </a:solidFill>
                  </a:rPr>
                  <a:t>Я существую</a:t>
                </a:r>
                <a:r>
                  <a:rPr lang="ru-RU" sz="1600">
                    <a:solidFill>
                      <a:srgbClr val="FF0000"/>
                    </a:solidFill>
                  </a:rPr>
                  <a:t>!</a:t>
                </a:r>
              </a:p>
            </p:txBody>
          </p:sp>
          <p:sp>
            <p:nvSpPr>
              <p:cNvPr id="7" name="Прямоугольник 6"/>
              <p:cNvSpPr/>
              <p:nvPr/>
            </p:nvSpPr>
            <p:spPr>
              <a:xfrm>
                <a:off x="2699792" y="260648"/>
                <a:ext cx="216024" cy="5544616"/>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sp>
            <p:nvSpPr>
              <p:cNvPr id="8" name="Прямоугольник 7"/>
              <p:cNvSpPr/>
              <p:nvPr/>
            </p:nvSpPr>
            <p:spPr>
              <a:xfrm>
                <a:off x="2915816" y="260648"/>
                <a:ext cx="4392488" cy="216024"/>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sp>
            <p:nvSpPr>
              <p:cNvPr id="9" name="Прямоугольник 8"/>
              <p:cNvSpPr/>
              <p:nvPr/>
            </p:nvSpPr>
            <p:spPr>
              <a:xfrm>
                <a:off x="2915816" y="5589240"/>
                <a:ext cx="4392488" cy="216024"/>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sp>
            <p:nvSpPr>
              <p:cNvPr id="10" name="Прямоугольник 9"/>
              <p:cNvSpPr/>
              <p:nvPr/>
            </p:nvSpPr>
            <p:spPr>
              <a:xfrm>
                <a:off x="2915816" y="1124744"/>
                <a:ext cx="4392488" cy="216024"/>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sp>
            <p:nvSpPr>
              <p:cNvPr id="11" name="Прямоугольник 10"/>
              <p:cNvSpPr/>
              <p:nvPr/>
            </p:nvSpPr>
            <p:spPr>
              <a:xfrm>
                <a:off x="7092280" y="1124744"/>
                <a:ext cx="216024" cy="4680520"/>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grpSp>
      </p:grpSp>
    </p:spTree>
  </p:cSld>
  <p:clrMapOvr>
    <a:masterClrMapping/>
  </p:clrMapOvr>
  <p:transition>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1187450" y="1412875"/>
            <a:ext cx="1727200" cy="3887788"/>
          </a:xfrm>
        </p:spPr>
        <p:txBody>
          <a:bodyPr/>
          <a:lstStyle/>
          <a:p>
            <a:pPr eaLnBrk="1" hangingPunct="1"/>
            <a:r>
              <a:rPr lang="ru-RU" sz="48000" smtClean="0">
                <a:solidFill>
                  <a:srgbClr val="92D050"/>
                </a:solidFill>
                <a:latin typeface="Bookman Old Style" pitchFamily="18" charset="0"/>
              </a:rPr>
              <a:t>Б</a:t>
            </a:r>
          </a:p>
        </p:txBody>
      </p:sp>
      <p:sp>
        <p:nvSpPr>
          <p:cNvPr id="6147" name="Содержимое 2"/>
          <p:cNvSpPr>
            <a:spLocks noGrp="1"/>
          </p:cNvSpPr>
          <p:nvPr>
            <p:ph idx="1"/>
          </p:nvPr>
        </p:nvSpPr>
        <p:spPr>
          <a:xfrm>
            <a:off x="3563938" y="1916113"/>
            <a:ext cx="4259262" cy="2089150"/>
          </a:xfrm>
        </p:spPr>
        <p:txBody>
          <a:bodyPr/>
          <a:lstStyle/>
          <a:p>
            <a:pPr eaLnBrk="1" hangingPunct="1">
              <a:buFont typeface="Wingdings" pitchFamily="2" charset="2"/>
              <a:buChar char="Ø"/>
            </a:pPr>
            <a:r>
              <a:rPr lang="ru-RU" sz="3000" smtClean="0"/>
              <a:t>Действительность</a:t>
            </a:r>
          </a:p>
          <a:p>
            <a:pPr eaLnBrk="1" hangingPunct="1">
              <a:buFont typeface="Wingdings" pitchFamily="2" charset="2"/>
              <a:buChar char="Ø"/>
            </a:pPr>
            <a:r>
              <a:rPr lang="ru-RU" sz="3000" smtClean="0"/>
              <a:t>Реальность</a:t>
            </a:r>
          </a:p>
          <a:p>
            <a:pPr eaLnBrk="1" hangingPunct="1">
              <a:buFont typeface="Wingdings" pitchFamily="2" charset="2"/>
              <a:buChar char="Ø"/>
            </a:pPr>
            <a:r>
              <a:rPr lang="ru-RU" sz="3000" smtClean="0"/>
              <a:t>существование</a:t>
            </a:r>
          </a:p>
        </p:txBody>
      </p:sp>
      <p:sp>
        <p:nvSpPr>
          <p:cNvPr id="4" name="Правая фигурная скобка 3"/>
          <p:cNvSpPr/>
          <p:nvPr/>
        </p:nvSpPr>
        <p:spPr>
          <a:xfrm>
            <a:off x="6875463" y="1773238"/>
            <a:ext cx="433387" cy="1800225"/>
          </a:xfrm>
          <a:prstGeom prst="rightBrace">
            <a:avLst/>
          </a:pr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ru-RU" sz="2400" dirty="0"/>
          </a:p>
        </p:txBody>
      </p:sp>
      <p:sp>
        <p:nvSpPr>
          <p:cNvPr id="6149" name="TextBox 4"/>
          <p:cNvSpPr txBox="1">
            <a:spLocks noChangeArrowheads="1"/>
          </p:cNvSpPr>
          <p:nvPr/>
        </p:nvSpPr>
        <p:spPr bwMode="auto">
          <a:xfrm>
            <a:off x="7127875" y="2133600"/>
            <a:ext cx="2016125" cy="1322388"/>
          </a:xfrm>
          <a:prstGeom prst="rect">
            <a:avLst/>
          </a:prstGeom>
          <a:noFill/>
          <a:ln w="9525">
            <a:noFill/>
            <a:miter lim="800000"/>
            <a:headEnd/>
            <a:tailEnd/>
          </a:ln>
        </p:spPr>
        <p:txBody>
          <a:bodyPr>
            <a:spAutoFit/>
          </a:bodyPr>
          <a:lstStyle/>
          <a:p>
            <a:pPr algn="ctr"/>
            <a:r>
              <a:rPr lang="ru-RU" sz="2000">
                <a:latin typeface="Mistral" pitchFamily="66" charset="0"/>
              </a:rPr>
              <a:t>предельно общее понятие</a:t>
            </a:r>
          </a:p>
          <a:p>
            <a:pPr algn="ctr"/>
            <a:r>
              <a:rPr lang="ru-RU" sz="2000">
                <a:latin typeface="Mistral" pitchFamily="66" charset="0"/>
              </a:rPr>
              <a:t>О существовании, о сущем  вообще</a:t>
            </a:r>
          </a:p>
        </p:txBody>
      </p:sp>
      <p:sp>
        <p:nvSpPr>
          <p:cNvPr id="6150" name="TextBox 5"/>
          <p:cNvSpPr txBox="1">
            <a:spLocks noChangeArrowheads="1"/>
          </p:cNvSpPr>
          <p:nvPr/>
        </p:nvSpPr>
        <p:spPr bwMode="auto">
          <a:xfrm>
            <a:off x="3492500" y="3716338"/>
            <a:ext cx="5832475" cy="1108075"/>
          </a:xfrm>
          <a:prstGeom prst="rect">
            <a:avLst/>
          </a:prstGeom>
          <a:noFill/>
          <a:ln w="9525">
            <a:noFill/>
            <a:miter lim="800000"/>
            <a:headEnd/>
            <a:tailEnd/>
          </a:ln>
        </p:spPr>
        <p:txBody>
          <a:bodyPr>
            <a:spAutoFit/>
          </a:bodyPr>
          <a:lstStyle/>
          <a:p>
            <a:r>
              <a:rPr lang="ru-RU" sz="6600">
                <a:solidFill>
                  <a:srgbClr val="FF0000"/>
                </a:solidFill>
                <a:latin typeface="Monotype Corsiva" pitchFamily="66" charset="0"/>
              </a:rPr>
              <a:t>ВСЁ существует!</a:t>
            </a:r>
          </a:p>
        </p:txBody>
      </p:sp>
      <p:cxnSp>
        <p:nvCxnSpPr>
          <p:cNvPr id="8" name="Прямая соединительная линия 7"/>
          <p:cNvCxnSpPr/>
          <p:nvPr/>
        </p:nvCxnSpPr>
        <p:spPr>
          <a:xfrm flipV="1">
            <a:off x="1116013" y="3644900"/>
            <a:ext cx="2016125" cy="1439863"/>
          </a:xfrm>
          <a:prstGeom prst="line">
            <a:avLst/>
          </a:prstGeom>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rot="3218287">
            <a:off x="1704194" y="2982381"/>
            <a:ext cx="473757" cy="2365584"/>
          </a:xfrm>
          <a:prstGeom prst="rect">
            <a:avLst/>
          </a:prstGeom>
          <a:noFill/>
        </p:spPr>
        <p:txBody>
          <a:bodyPr vert="wordArtVert" lIns="108000" tIns="36000" rIns="108000">
            <a:spAutoFit/>
            <a:scene3d>
              <a:camera prst="orthographicFront">
                <a:rot lat="0" lon="0" rev="0"/>
              </a:camera>
              <a:lightRig rig="threePt" dir="t"/>
            </a:scene3d>
          </a:bodyPr>
          <a:lstStyle/>
          <a:p>
            <a:pPr fontAlgn="auto">
              <a:spcBef>
                <a:spcPts val="0"/>
              </a:spcBef>
              <a:spcAft>
                <a:spcPts val="0"/>
              </a:spcAft>
              <a:defRPr/>
            </a:pPr>
            <a:r>
              <a:rPr lang="ru-RU" sz="1400" dirty="0">
                <a:latin typeface="+mn-lt"/>
                <a:cs typeface="+mn-cs"/>
              </a:rPr>
              <a:t>природное</a:t>
            </a:r>
          </a:p>
        </p:txBody>
      </p:sp>
      <p:sp>
        <p:nvSpPr>
          <p:cNvPr id="11" name="TextBox 10"/>
          <p:cNvSpPr txBox="1"/>
          <p:nvPr/>
        </p:nvSpPr>
        <p:spPr>
          <a:xfrm rot="3249387">
            <a:off x="2117028" y="3402275"/>
            <a:ext cx="511294" cy="2283862"/>
          </a:xfrm>
          <a:prstGeom prst="rect">
            <a:avLst/>
          </a:prstGeom>
          <a:noFill/>
        </p:spPr>
        <p:txBody>
          <a:bodyPr vert="wordArtVert" lIns="0" tIns="0" rIns="0" bIns="0">
            <a:spAutoFit/>
            <a:scene3d>
              <a:camera prst="orthographicFront">
                <a:rot lat="2400000" lon="1200000" rev="0"/>
              </a:camera>
              <a:lightRig rig="threePt" dir="t"/>
            </a:scene3d>
            <a:flatTx/>
          </a:bodyPr>
          <a:lstStyle/>
          <a:p>
            <a:pPr fontAlgn="auto">
              <a:spcBef>
                <a:spcPts val="0"/>
              </a:spcBef>
              <a:spcAft>
                <a:spcPts val="0"/>
              </a:spcAft>
              <a:defRPr/>
            </a:pPr>
            <a:r>
              <a:rPr lang="ru-RU" sz="1400" dirty="0">
                <a:latin typeface="+mn-lt"/>
                <a:cs typeface="+mn-cs"/>
              </a:rPr>
              <a:t> духовное </a:t>
            </a:r>
          </a:p>
          <a:p>
            <a:pPr fontAlgn="auto">
              <a:spcBef>
                <a:spcPts val="0"/>
              </a:spcBef>
              <a:spcAft>
                <a:spcPts val="0"/>
              </a:spcAft>
              <a:defRPr/>
            </a:pPr>
            <a:r>
              <a:rPr lang="ru-RU" sz="1400" dirty="0">
                <a:latin typeface="+mn-lt"/>
                <a:cs typeface="+mn-cs"/>
              </a:rPr>
              <a:t>состояние</a:t>
            </a: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 calcmode="lin" valueType="num">
                                      <p:cBhvr>
                                        <p:cTn id="12" dur="1000" fill="hold"/>
                                        <p:tgtEl>
                                          <p:spTgt spid="6147">
                                            <p:txEl>
                                              <p:pRg st="0" end="0"/>
                                            </p:txEl>
                                          </p:spTgt>
                                        </p:tgtEl>
                                        <p:attrNameLst>
                                          <p:attrName>ppt_x</p:attrName>
                                        </p:attrNameLst>
                                      </p:cBhvr>
                                      <p:tavLst>
                                        <p:tav tm="0">
                                          <p:val>
                                            <p:strVal val="#ppt_x-.2"/>
                                          </p:val>
                                        </p:tav>
                                        <p:tav tm="100000">
                                          <p:val>
                                            <p:strVal val="#ppt_x"/>
                                          </p:val>
                                        </p:tav>
                                      </p:tavLst>
                                    </p:anim>
                                    <p:anim calcmode="lin" valueType="num">
                                      <p:cBhvr>
                                        <p:cTn id="13" dur="1000" fill="hold"/>
                                        <p:tgtEl>
                                          <p:spTgt spid="614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1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p:cTn id="19" dur="1000" fill="hold"/>
                                        <p:tgtEl>
                                          <p:spTgt spid="6147">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614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14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6147">
                                            <p:txEl>
                                              <p:pRg st="2" end="2"/>
                                            </p:txEl>
                                          </p:spTgt>
                                        </p:tgtEl>
                                        <p:attrNameLst>
                                          <p:attrName>style.visibility</p:attrName>
                                        </p:attrNameLst>
                                      </p:cBhvr>
                                      <p:to>
                                        <p:strVal val="visible"/>
                                      </p:to>
                                    </p:set>
                                    <p:anim calcmode="lin" valueType="num">
                                      <p:cBhvr>
                                        <p:cTn id="26" dur="1000" fill="hold"/>
                                        <p:tgtEl>
                                          <p:spTgt spid="6147">
                                            <p:txEl>
                                              <p:pRg st="2" end="2"/>
                                            </p:txEl>
                                          </p:spTgt>
                                        </p:tgtEl>
                                        <p:attrNameLst>
                                          <p:attrName>ppt_x</p:attrName>
                                        </p:attrNameLst>
                                      </p:cBhvr>
                                      <p:tavLst>
                                        <p:tav tm="0">
                                          <p:val>
                                            <p:strVal val="#ppt_x-.2"/>
                                          </p:val>
                                        </p:tav>
                                        <p:tav tm="100000">
                                          <p:val>
                                            <p:strVal val="#ppt_x"/>
                                          </p:val>
                                        </p:tav>
                                      </p:tavLst>
                                    </p:anim>
                                    <p:anim calcmode="lin" valueType="num">
                                      <p:cBhvr>
                                        <p:cTn id="27" dur="1000" fill="hold"/>
                                        <p:tgtEl>
                                          <p:spTgt spid="614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614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54" presetClass="entr" presetSubtype="0" accel="100000" fill="hold" grpId="0" nodeType="clickEffect">
                                  <p:stCondLst>
                                    <p:cond delay="0"/>
                                  </p:stCondLst>
                                  <p:childTnLst>
                                    <p:set>
                                      <p:cBhvr>
                                        <p:cTn id="39" dur="1" fill="hold">
                                          <p:stCondLst>
                                            <p:cond delay="0"/>
                                          </p:stCondLst>
                                        </p:cTn>
                                        <p:tgtEl>
                                          <p:spTgt spid="6149"/>
                                        </p:tgtEl>
                                        <p:attrNameLst>
                                          <p:attrName>style.visibility</p:attrName>
                                        </p:attrNameLst>
                                      </p:cBhvr>
                                      <p:to>
                                        <p:strVal val="visible"/>
                                      </p:to>
                                    </p:set>
                                    <p:anim calcmode="lin" valueType="num">
                                      <p:cBhvr>
                                        <p:cTn id="40" dur="500" fill="hold"/>
                                        <p:tgtEl>
                                          <p:spTgt spid="6149"/>
                                        </p:tgtEl>
                                        <p:attrNameLst>
                                          <p:attrName>ppt_w</p:attrName>
                                        </p:attrNameLst>
                                      </p:cBhvr>
                                      <p:tavLst>
                                        <p:tav tm="0">
                                          <p:val>
                                            <p:strVal val="#ppt_w*0.05"/>
                                          </p:val>
                                        </p:tav>
                                        <p:tav tm="100000">
                                          <p:val>
                                            <p:strVal val="#ppt_w"/>
                                          </p:val>
                                        </p:tav>
                                      </p:tavLst>
                                    </p:anim>
                                    <p:anim calcmode="lin" valueType="num">
                                      <p:cBhvr>
                                        <p:cTn id="41" dur="500" fill="hold"/>
                                        <p:tgtEl>
                                          <p:spTgt spid="6149"/>
                                        </p:tgtEl>
                                        <p:attrNameLst>
                                          <p:attrName>ppt_h</p:attrName>
                                        </p:attrNameLst>
                                      </p:cBhvr>
                                      <p:tavLst>
                                        <p:tav tm="0">
                                          <p:val>
                                            <p:strVal val="#ppt_h"/>
                                          </p:val>
                                        </p:tav>
                                        <p:tav tm="100000">
                                          <p:val>
                                            <p:strVal val="#ppt_h"/>
                                          </p:val>
                                        </p:tav>
                                      </p:tavLst>
                                    </p:anim>
                                    <p:anim calcmode="lin" valueType="num">
                                      <p:cBhvr>
                                        <p:cTn id="42" dur="500" fill="hold"/>
                                        <p:tgtEl>
                                          <p:spTgt spid="6149"/>
                                        </p:tgtEl>
                                        <p:attrNameLst>
                                          <p:attrName>ppt_x</p:attrName>
                                        </p:attrNameLst>
                                      </p:cBhvr>
                                      <p:tavLst>
                                        <p:tav tm="0">
                                          <p:val>
                                            <p:strVal val="#ppt_x-.2"/>
                                          </p:val>
                                        </p:tav>
                                        <p:tav tm="100000">
                                          <p:val>
                                            <p:strVal val="#ppt_x"/>
                                          </p:val>
                                        </p:tav>
                                      </p:tavLst>
                                    </p:anim>
                                    <p:anim calcmode="lin" valueType="num">
                                      <p:cBhvr>
                                        <p:cTn id="43" dur="500" fill="hold"/>
                                        <p:tgtEl>
                                          <p:spTgt spid="6149"/>
                                        </p:tgtEl>
                                        <p:attrNameLst>
                                          <p:attrName>ppt_y</p:attrName>
                                        </p:attrNameLst>
                                      </p:cBhvr>
                                      <p:tavLst>
                                        <p:tav tm="0">
                                          <p:val>
                                            <p:strVal val="#ppt_y"/>
                                          </p:val>
                                        </p:tav>
                                        <p:tav tm="100000">
                                          <p:val>
                                            <p:strVal val="#ppt_y"/>
                                          </p:val>
                                        </p:tav>
                                      </p:tavLst>
                                    </p:anim>
                                    <p:animEffect transition="in" filter="fade">
                                      <p:cBhvr>
                                        <p:cTn id="44" dur="500"/>
                                        <p:tgtEl>
                                          <p:spTgt spid="614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6150"/>
                                        </p:tgtEl>
                                        <p:attrNameLst>
                                          <p:attrName>style.visibility</p:attrName>
                                        </p:attrNameLst>
                                      </p:cBhvr>
                                      <p:to>
                                        <p:strVal val="visible"/>
                                      </p:to>
                                    </p:set>
                                    <p:anim calcmode="lin" valueType="num">
                                      <p:cBhvr>
                                        <p:cTn id="49" dur="500" fill="hold"/>
                                        <p:tgtEl>
                                          <p:spTgt spid="6150"/>
                                        </p:tgtEl>
                                        <p:attrNameLst>
                                          <p:attrName>ppt_w</p:attrName>
                                        </p:attrNameLst>
                                      </p:cBhvr>
                                      <p:tavLst>
                                        <p:tav tm="0">
                                          <p:val>
                                            <p:fltVal val="0"/>
                                          </p:val>
                                        </p:tav>
                                        <p:tav tm="100000">
                                          <p:val>
                                            <p:strVal val="#ppt_w"/>
                                          </p:val>
                                        </p:tav>
                                      </p:tavLst>
                                    </p:anim>
                                    <p:anim calcmode="lin" valueType="num">
                                      <p:cBhvr>
                                        <p:cTn id="50" dur="500" fill="hold"/>
                                        <p:tgtEl>
                                          <p:spTgt spid="6150"/>
                                        </p:tgtEl>
                                        <p:attrNameLst>
                                          <p:attrName>ppt_h</p:attrName>
                                        </p:attrNameLst>
                                      </p:cBhvr>
                                      <p:tavLst>
                                        <p:tav tm="0">
                                          <p:val>
                                            <p:fltVal val="0"/>
                                          </p:val>
                                        </p:tav>
                                        <p:tav tm="100000">
                                          <p:val>
                                            <p:strVal val="#ppt_h"/>
                                          </p:val>
                                        </p:tav>
                                      </p:tavLst>
                                    </p:anim>
                                    <p:animEffect transition="in" filter="fade">
                                      <p:cBhvr>
                                        <p:cTn id="51" dur="500"/>
                                        <p:tgtEl>
                                          <p:spTgt spid="615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0" fill="hold"/>
                                        <p:tgtEl>
                                          <p:spTgt spid="10"/>
                                        </p:tgtEl>
                                        <p:attrNameLst>
                                          <p:attrName>ppt_w</p:attrName>
                                        </p:attrNameLst>
                                      </p:cBhvr>
                                      <p:tavLst>
                                        <p:tav tm="0">
                                          <p:val>
                                            <p:strVal val="#ppt_w*0.70"/>
                                          </p:val>
                                        </p:tav>
                                        <p:tav tm="100000">
                                          <p:val>
                                            <p:strVal val="#ppt_w"/>
                                          </p:val>
                                        </p:tav>
                                      </p:tavLst>
                                    </p:anim>
                                    <p:anim calcmode="lin" valueType="num">
                                      <p:cBhvr>
                                        <p:cTn id="62" dur="1000" fill="hold"/>
                                        <p:tgtEl>
                                          <p:spTgt spid="10"/>
                                        </p:tgtEl>
                                        <p:attrNameLst>
                                          <p:attrName>ppt_h</p:attrName>
                                        </p:attrNameLst>
                                      </p:cBhvr>
                                      <p:tavLst>
                                        <p:tav tm="0">
                                          <p:val>
                                            <p:strVal val="#ppt_h"/>
                                          </p:val>
                                        </p:tav>
                                        <p:tav tm="100000">
                                          <p:val>
                                            <p:strVal val="#ppt_h"/>
                                          </p:val>
                                        </p:tav>
                                      </p:tavLst>
                                    </p:anim>
                                    <p:animEffect transition="in" filter="fade">
                                      <p:cBhvr>
                                        <p:cTn id="63" dur="1000"/>
                                        <p:tgtEl>
                                          <p:spTgt spid="10"/>
                                        </p:tgtEl>
                                      </p:cBhvr>
                                    </p:animEffect>
                                  </p:childTnLst>
                                </p:cTn>
                              </p:par>
                              <p:par>
                                <p:cTn id="64" presetID="55"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1000" fill="hold"/>
                                        <p:tgtEl>
                                          <p:spTgt spid="11"/>
                                        </p:tgtEl>
                                        <p:attrNameLst>
                                          <p:attrName>ppt_w</p:attrName>
                                        </p:attrNameLst>
                                      </p:cBhvr>
                                      <p:tavLst>
                                        <p:tav tm="0">
                                          <p:val>
                                            <p:strVal val="#ppt_w*0.70"/>
                                          </p:val>
                                        </p:tav>
                                        <p:tav tm="100000">
                                          <p:val>
                                            <p:strVal val="#ppt_w"/>
                                          </p:val>
                                        </p:tav>
                                      </p:tavLst>
                                    </p:anim>
                                    <p:anim calcmode="lin" valueType="num">
                                      <p:cBhvr>
                                        <p:cTn id="67" dur="1000" fill="hold"/>
                                        <p:tgtEl>
                                          <p:spTgt spid="11"/>
                                        </p:tgtEl>
                                        <p:attrNameLst>
                                          <p:attrName>ppt_h</p:attrName>
                                        </p:attrNameLst>
                                      </p:cBhvr>
                                      <p:tavLst>
                                        <p:tav tm="0">
                                          <p:val>
                                            <p:strVal val="#ppt_h"/>
                                          </p:val>
                                        </p:tav>
                                        <p:tav tm="100000">
                                          <p:val>
                                            <p:strVal val="#ppt_h"/>
                                          </p:val>
                                        </p:tav>
                                      </p:tavLst>
                                    </p:anim>
                                    <p:animEffect transition="in" filter="fade">
                                      <p:cBhvr>
                                        <p:cTn id="6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4" grpId="0" animBg="1"/>
      <p:bldP spid="6149" grpId="0"/>
      <p:bldP spid="61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Круглая лента лицом вниз 3"/>
          <p:cNvSpPr/>
          <p:nvPr/>
        </p:nvSpPr>
        <p:spPr>
          <a:xfrm>
            <a:off x="684213" y="2924175"/>
            <a:ext cx="7993062" cy="865188"/>
          </a:xfrm>
          <a:prstGeom prst="ellipseRibbon">
            <a:avLst>
              <a:gd name="adj1" fmla="val 34357"/>
              <a:gd name="adj2" fmla="val 50000"/>
              <a:gd name="adj3" fmla="val 12500"/>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7171" name="Заголовок 1"/>
          <p:cNvSpPr>
            <a:spLocks noGrp="1"/>
          </p:cNvSpPr>
          <p:nvPr>
            <p:ph type="title"/>
          </p:nvPr>
        </p:nvSpPr>
        <p:spPr>
          <a:xfrm>
            <a:off x="1763713" y="2852738"/>
            <a:ext cx="5761037" cy="1143000"/>
          </a:xfrm>
        </p:spPr>
        <p:txBody>
          <a:bodyPr/>
          <a:lstStyle/>
          <a:p>
            <a:pPr eaLnBrk="1" hangingPunct="1"/>
            <a:r>
              <a:rPr lang="ru-RU" smtClean="0">
                <a:latin typeface="Gabriola" pitchFamily="82" charset="0"/>
              </a:rPr>
              <a:t>История понятия</a:t>
            </a:r>
          </a:p>
        </p:txBody>
      </p:sp>
    </p:spTree>
  </p:cSld>
  <p:clrMapOvr>
    <a:masterClrMapping/>
  </p:clrMapOvr>
  <p:transition>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Круглая лента лицом вниз 5"/>
          <p:cNvSpPr/>
          <p:nvPr/>
        </p:nvSpPr>
        <p:spPr>
          <a:xfrm>
            <a:off x="468313" y="0"/>
            <a:ext cx="7991475" cy="720725"/>
          </a:xfrm>
          <a:prstGeom prst="ellipseRibbon">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8196" name="Заголовок 1"/>
          <p:cNvSpPr>
            <a:spLocks noGrp="1"/>
          </p:cNvSpPr>
          <p:nvPr>
            <p:ph type="title"/>
          </p:nvPr>
        </p:nvSpPr>
        <p:spPr>
          <a:xfrm>
            <a:off x="1403350" y="0"/>
            <a:ext cx="6048375" cy="765175"/>
          </a:xfrm>
        </p:spPr>
        <p:txBody>
          <a:bodyPr/>
          <a:lstStyle/>
          <a:p>
            <a:pPr eaLnBrk="1" hangingPunct="1"/>
            <a:r>
              <a:rPr lang="ru-RU" smtClean="0">
                <a:latin typeface="Gabriola" pitchFamily="82" charset="0"/>
              </a:rPr>
              <a:t>Древняя Индия</a:t>
            </a:r>
          </a:p>
        </p:txBody>
      </p:sp>
      <p:pic>
        <p:nvPicPr>
          <p:cNvPr id="8197" name="Picture 4"/>
          <p:cNvPicPr>
            <a:picLocks noGrp="1" noChangeAspect="1" noChangeArrowheads="1"/>
          </p:cNvPicPr>
          <p:nvPr>
            <p:ph idx="1"/>
          </p:nvPr>
        </p:nvPicPr>
        <p:blipFill>
          <a:blip r:embed="rId3"/>
          <a:srcRect/>
          <a:stretch>
            <a:fillRect/>
          </a:stretch>
        </p:blipFill>
        <p:spPr>
          <a:xfrm>
            <a:off x="5724525" y="620713"/>
            <a:ext cx="3419475" cy="5726112"/>
          </a:xfrm>
          <a:noFill/>
        </p:spPr>
      </p:pic>
      <p:sp>
        <p:nvSpPr>
          <p:cNvPr id="7" name="Содержимое 2"/>
          <p:cNvSpPr txBox="1">
            <a:spLocks/>
          </p:cNvSpPr>
          <p:nvPr/>
        </p:nvSpPr>
        <p:spPr bwMode="auto">
          <a:xfrm>
            <a:off x="827584" y="1412776"/>
            <a:ext cx="4834880" cy="4569371"/>
          </a:xfrm>
          <a:prstGeom prst="rect">
            <a:avLst/>
          </a:prstGeom>
          <a:noFill/>
          <a:ln w="9525">
            <a:noFill/>
            <a:miter lim="800000"/>
            <a:headEnd/>
            <a:tailEnd/>
          </a:ln>
        </p:spPr>
        <p:txBody>
          <a:bodyPr/>
          <a:lstStyle/>
          <a:p>
            <a:pPr marL="342900" indent="-342900" eaLnBrk="0" hangingPunct="0">
              <a:spcBef>
                <a:spcPct val="20000"/>
              </a:spcBef>
              <a:buFont typeface="Arial" charset="0"/>
              <a:buChar char="•"/>
              <a:defRPr/>
            </a:pPr>
            <a:r>
              <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Впервые понятие </a:t>
            </a:r>
            <a:r>
              <a:rPr lang="ru-RU" sz="3200" b="1" dirty="0">
                <a:ln w="17780" cmpd="sng">
                  <a:solidFill>
                    <a:srgbClr val="FFFFFF"/>
                  </a:solidFill>
                  <a:prstDash val="solid"/>
                  <a:miter lim="800000"/>
                </a:ln>
                <a:solidFill>
                  <a:srgbClr val="FF33CC"/>
                </a:solidFill>
                <a:effectLst>
                  <a:outerShdw blurRad="50800" algn="tl" rotWithShape="0">
                    <a:srgbClr val="000000"/>
                  </a:outerShdw>
                </a:effectLst>
                <a:latin typeface="+mn-lt"/>
                <a:cs typeface="+mn-cs"/>
              </a:rPr>
              <a:t>«бытие» (</a:t>
            </a:r>
            <a:r>
              <a:rPr lang="ru-RU" sz="3200" b="1" dirty="0" err="1">
                <a:ln w="17780" cmpd="sng">
                  <a:solidFill>
                    <a:srgbClr val="FFFFFF"/>
                  </a:solidFill>
                  <a:prstDash val="solid"/>
                  <a:miter lim="800000"/>
                </a:ln>
                <a:solidFill>
                  <a:srgbClr val="FF33CC"/>
                </a:solidFill>
                <a:effectLst>
                  <a:outerShdw blurRad="50800" algn="tl" rotWithShape="0">
                    <a:srgbClr val="000000"/>
                  </a:outerShdw>
                </a:effectLst>
                <a:latin typeface="+mn-lt"/>
                <a:cs typeface="+mn-cs"/>
              </a:rPr>
              <a:t>сат</a:t>
            </a:r>
            <a:r>
              <a:rPr lang="ru-RU" sz="3200" b="1" dirty="0">
                <a:ln w="17780" cmpd="sng">
                  <a:solidFill>
                    <a:srgbClr val="FFFFFF"/>
                  </a:solidFill>
                  <a:prstDash val="solid"/>
                  <a:miter lim="800000"/>
                </a:ln>
                <a:solidFill>
                  <a:srgbClr val="FF33CC"/>
                </a:solidFill>
                <a:effectLst>
                  <a:outerShdw blurRad="50800" algn="tl" rotWithShape="0">
                    <a:srgbClr val="000000"/>
                  </a:outerShdw>
                </a:effectLst>
                <a:latin typeface="+mn-lt"/>
                <a:cs typeface="+mn-cs"/>
              </a:rPr>
              <a:t>) </a:t>
            </a:r>
            <a:r>
              <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в сопоставлении с понятием </a:t>
            </a:r>
            <a:r>
              <a:rPr lang="ru-RU" sz="3200" b="1" dirty="0">
                <a:ln w="17780" cmpd="sng">
                  <a:solidFill>
                    <a:srgbClr val="FFFFFF"/>
                  </a:solidFill>
                  <a:prstDash val="solid"/>
                  <a:miter lim="800000"/>
                </a:ln>
                <a:solidFill>
                  <a:srgbClr val="00FF00"/>
                </a:solidFill>
                <a:effectLst>
                  <a:outerShdw blurRad="50800" algn="tl" rotWithShape="0">
                    <a:srgbClr val="000000"/>
                  </a:outerShdw>
                </a:effectLst>
                <a:latin typeface="+mn-lt"/>
                <a:cs typeface="+mn-cs"/>
              </a:rPr>
              <a:t>«небытие» (</a:t>
            </a:r>
            <a:r>
              <a:rPr lang="ru-RU" sz="3200" b="1" dirty="0" err="1">
                <a:ln w="17780" cmpd="sng">
                  <a:solidFill>
                    <a:srgbClr val="FFFFFF"/>
                  </a:solidFill>
                  <a:prstDash val="solid"/>
                  <a:miter lim="800000"/>
                </a:ln>
                <a:solidFill>
                  <a:srgbClr val="00FF00"/>
                </a:solidFill>
                <a:effectLst>
                  <a:outerShdw blurRad="50800" algn="tl" rotWithShape="0">
                    <a:srgbClr val="000000"/>
                  </a:outerShdw>
                </a:effectLst>
                <a:latin typeface="+mn-lt"/>
                <a:cs typeface="+mn-cs"/>
              </a:rPr>
              <a:t>асат</a:t>
            </a:r>
            <a:r>
              <a:rPr lang="ru-RU" sz="3200" b="1" dirty="0">
                <a:ln w="17780" cmpd="sng">
                  <a:solidFill>
                    <a:srgbClr val="FFFFFF"/>
                  </a:solidFill>
                  <a:prstDash val="solid"/>
                  <a:miter lim="800000"/>
                </a:ln>
                <a:solidFill>
                  <a:srgbClr val="00FF00"/>
                </a:solidFill>
                <a:effectLst>
                  <a:outerShdw blurRad="50800" algn="tl" rotWithShape="0">
                    <a:srgbClr val="000000"/>
                  </a:outerShdw>
                </a:effectLst>
                <a:latin typeface="+mn-lt"/>
                <a:cs typeface="+mn-cs"/>
              </a:rPr>
              <a:t>) </a:t>
            </a:r>
            <a:r>
              <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упоминается в древнеиндийском философском тракте «</a:t>
            </a:r>
            <a:r>
              <a:rPr lang="ru-RU" sz="32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Ригведа</a:t>
            </a:r>
            <a:r>
              <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a:t>
            </a:r>
          </a:p>
        </p:txBody>
      </p:sp>
    </p:spTree>
  </p:cSld>
  <p:clrMapOvr>
    <a:masterClrMapping/>
  </p:clrMapOvr>
  <p:transition>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04664"/>
            <a:ext cx="4968552" cy="6186309"/>
          </a:xfrm>
          <a:prstGeom prst="rect">
            <a:avLst/>
          </a:prstGeom>
        </p:spPr>
        <p:txBody>
          <a:bodyPr>
            <a:spAutoFit/>
          </a:bodyPr>
          <a:lstStyle/>
          <a:p>
            <a:pPr indent="269875">
              <a:defRPr/>
            </a:pPr>
            <a:r>
              <a:rPr lang="ru-RU" dirty="0" err="1">
                <a:effectLst>
                  <a:glow rad="228600">
                    <a:schemeClr val="accent1">
                      <a:satMod val="175000"/>
                      <a:alpha val="40000"/>
                    </a:schemeClr>
                  </a:glow>
                </a:effectLst>
              </a:rPr>
              <a:t>Ригведа</a:t>
            </a:r>
            <a:r>
              <a:rPr lang="ru-RU" dirty="0">
                <a:effectLst>
                  <a:glow rad="228600">
                    <a:schemeClr val="accent1">
                      <a:satMod val="175000"/>
                      <a:alpha val="40000"/>
                    </a:schemeClr>
                  </a:glow>
                </a:effectLst>
              </a:rPr>
              <a:t> состоит из 10522 </a:t>
            </a:r>
            <a:r>
              <a:rPr lang="ru-RU" dirty="0" err="1">
                <a:effectLst>
                  <a:glow rad="228600">
                    <a:schemeClr val="accent1">
                      <a:satMod val="175000"/>
                      <a:alpha val="40000"/>
                    </a:schemeClr>
                  </a:glow>
                </a:effectLst>
              </a:rPr>
              <a:t>шлок</a:t>
            </a:r>
            <a:r>
              <a:rPr lang="ru-RU" dirty="0">
                <a:effectLst>
                  <a:glow rad="228600">
                    <a:schemeClr val="accent1">
                      <a:satMod val="175000"/>
                      <a:alpha val="40000"/>
                    </a:schemeClr>
                  </a:glow>
                </a:effectLst>
              </a:rPr>
              <a:t> (стихов), каждая из которых написана в определённом стихотворном размере.</a:t>
            </a:r>
            <a:r>
              <a:rPr lang="ru-RU" dirty="0">
                <a:solidFill>
                  <a:srgbClr val="002060"/>
                </a:solidFill>
                <a:effectLst>
                  <a:glow rad="228600">
                    <a:schemeClr val="accent1">
                      <a:satMod val="175000"/>
                      <a:alpha val="40000"/>
                    </a:schemeClr>
                  </a:glow>
                </a:effectLst>
              </a:rPr>
              <a:t>. </a:t>
            </a:r>
            <a:r>
              <a:rPr lang="ru-RU" dirty="0">
                <a:effectLst>
                  <a:glow rad="228600">
                    <a:schemeClr val="accent1">
                      <a:satMod val="175000"/>
                      <a:alpha val="40000"/>
                    </a:schemeClr>
                  </a:glow>
                </a:effectLst>
              </a:rPr>
              <a:t>Эти 10522 </a:t>
            </a:r>
            <a:r>
              <a:rPr lang="ru-RU" dirty="0" err="1">
                <a:effectLst>
                  <a:glow rad="228600">
                    <a:schemeClr val="accent1">
                      <a:satMod val="175000"/>
                      <a:alpha val="40000"/>
                    </a:schemeClr>
                  </a:glow>
                </a:effectLst>
              </a:rPr>
              <a:t>стихов-мантр</a:t>
            </a:r>
            <a:r>
              <a:rPr lang="ru-RU" dirty="0">
                <a:effectLst>
                  <a:glow rad="228600">
                    <a:schemeClr val="accent1">
                      <a:satMod val="175000"/>
                      <a:alpha val="40000"/>
                    </a:schemeClr>
                  </a:glow>
                </a:effectLst>
              </a:rPr>
              <a:t> сгруппированы в 1028 </a:t>
            </a:r>
            <a:r>
              <a:rPr lang="ru-RU" dirty="0" err="1">
                <a:effectLst>
                  <a:glow rad="228600">
                    <a:schemeClr val="accent1">
                      <a:satMod val="175000"/>
                      <a:alpha val="40000"/>
                    </a:schemeClr>
                  </a:glow>
                </a:effectLst>
              </a:rPr>
              <a:t>сукт</a:t>
            </a:r>
            <a:r>
              <a:rPr lang="ru-RU" dirty="0">
                <a:effectLst>
                  <a:glow rad="228600">
                    <a:schemeClr val="accent1">
                      <a:satMod val="175000"/>
                      <a:alpha val="40000"/>
                    </a:schemeClr>
                  </a:glow>
                </a:effectLst>
              </a:rPr>
              <a:t> (гимнов), которые, в свою очередь, сгруппированы в 10 </a:t>
            </a:r>
            <a:r>
              <a:rPr lang="ru-RU" dirty="0" err="1">
                <a:effectLst>
                  <a:glow rad="228600">
                    <a:schemeClr val="accent1">
                      <a:satMod val="175000"/>
                      <a:alpha val="40000"/>
                    </a:schemeClr>
                  </a:glow>
                </a:effectLst>
              </a:rPr>
              <a:t>мандал</a:t>
            </a:r>
            <a:r>
              <a:rPr lang="ru-RU" dirty="0">
                <a:effectLst>
                  <a:glow rad="228600">
                    <a:schemeClr val="accent1">
                      <a:satMod val="175000"/>
                      <a:alpha val="40000"/>
                    </a:schemeClr>
                  </a:glow>
                </a:effectLst>
              </a:rPr>
              <a:t> (книг).</a:t>
            </a:r>
          </a:p>
          <a:p>
            <a:pPr indent="269875">
              <a:defRPr/>
            </a:pPr>
            <a:r>
              <a:rPr lang="ru-RU" dirty="0">
                <a:effectLst>
                  <a:glow rad="228600">
                    <a:schemeClr val="accent1">
                      <a:satMod val="175000"/>
                      <a:alpha val="40000"/>
                    </a:schemeClr>
                  </a:glow>
                </a:effectLst>
              </a:rPr>
              <a:t>Из гимнов «</a:t>
            </a:r>
            <a:r>
              <a:rPr lang="ru-RU" dirty="0" err="1">
                <a:effectLst>
                  <a:glow rad="228600">
                    <a:schemeClr val="accent1">
                      <a:satMod val="175000"/>
                      <a:alpha val="40000"/>
                    </a:schemeClr>
                  </a:glow>
                </a:effectLst>
              </a:rPr>
              <a:t>Ригведы</a:t>
            </a:r>
            <a:r>
              <a:rPr lang="ru-RU" dirty="0">
                <a:effectLst>
                  <a:glow rad="228600">
                    <a:schemeClr val="accent1">
                      <a:satMod val="175000"/>
                      <a:alpha val="40000"/>
                    </a:schemeClr>
                  </a:glow>
                </a:effectLst>
              </a:rPr>
              <a:t>», обращенных к богам, большая часть посвящена Индре, который почитается как воин и царь богов. С ним связан основной ведический миф — убиение </a:t>
            </a:r>
            <a:r>
              <a:rPr lang="ru-RU" dirty="0" err="1">
                <a:effectLst>
                  <a:glow rad="228600">
                    <a:schemeClr val="accent1">
                      <a:satMod val="175000"/>
                      <a:alpha val="40000"/>
                    </a:schemeClr>
                  </a:glow>
                </a:effectLst>
              </a:rPr>
              <a:t>Вритры</a:t>
            </a:r>
            <a:r>
              <a:rPr lang="ru-RU" dirty="0">
                <a:effectLst>
                  <a:glow rad="228600">
                    <a:schemeClr val="accent1">
                      <a:satMod val="175000"/>
                      <a:alpha val="40000"/>
                    </a:schemeClr>
                  </a:glow>
                </a:effectLst>
              </a:rPr>
              <a:t>, дракона, олицетворяющего безжизненный, инертный изначальный хаос. Убив </a:t>
            </a:r>
            <a:r>
              <a:rPr lang="ru-RU" dirty="0" err="1">
                <a:effectLst>
                  <a:glow rad="228600">
                    <a:schemeClr val="accent1">
                      <a:satMod val="175000"/>
                      <a:alpha val="40000"/>
                    </a:schemeClr>
                  </a:glow>
                </a:effectLst>
              </a:rPr>
              <a:t>Вритру</a:t>
            </a:r>
            <a:r>
              <a:rPr lang="ru-RU" dirty="0">
                <a:effectLst>
                  <a:glow rad="228600">
                    <a:schemeClr val="accent1">
                      <a:satMod val="175000"/>
                      <a:alpha val="40000"/>
                    </a:schemeClr>
                  </a:glow>
                </a:effectLst>
              </a:rPr>
              <a:t>, Индра расколол скалу, на которой тот лежал, и выпустил из нее солнце, воды рек, коров и прочие блага жизни. Его деяние имело космогоническое значение, так как сразу же были установлены трехчастная структура мира (небо, земля, атмосфера), мировая ось и мировой порядок (</a:t>
            </a:r>
            <a:r>
              <a:rPr lang="ru-RU" dirty="0" err="1">
                <a:effectLst>
                  <a:glow rad="228600">
                    <a:schemeClr val="accent1">
                      <a:satMod val="175000"/>
                      <a:alpha val="40000"/>
                    </a:schemeClr>
                  </a:glow>
                </a:effectLst>
              </a:rPr>
              <a:t>рита</a:t>
            </a:r>
            <a:r>
              <a:rPr lang="ru-RU" dirty="0">
                <a:effectLst>
                  <a:glow rad="228600">
                    <a:schemeClr val="accent1">
                      <a:satMod val="175000"/>
                      <a:alpha val="40000"/>
                    </a:schemeClr>
                  </a:glow>
                </a:effectLst>
              </a:rPr>
              <a:t>). </a:t>
            </a:r>
            <a:r>
              <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rPr>
              <a:t>Небытие</a:t>
            </a:r>
            <a:r>
              <a:rPr lang="ru-RU" dirty="0">
                <a:effectLst>
                  <a:glow rad="228600">
                    <a:schemeClr val="accent1">
                      <a:satMod val="175000"/>
                      <a:alpha val="40000"/>
                    </a:schemeClr>
                  </a:glow>
                </a:effectLst>
              </a:rPr>
              <a:t> </a:t>
            </a:r>
            <a:r>
              <a:rPr lang="ru-RU" dirty="0">
                <a:ln>
                  <a:solidFill>
                    <a:srgbClr val="FF0000"/>
                  </a:solidFill>
                </a:ln>
                <a:effectLst>
                  <a:glow rad="228600">
                    <a:schemeClr val="accent1">
                      <a:satMod val="175000"/>
                      <a:alpha val="40000"/>
                    </a:schemeClr>
                  </a:glow>
                </a:effectLst>
              </a:rPr>
              <a:t>(</a:t>
            </a:r>
            <a:r>
              <a:rPr lang="ru-RU" dirty="0" err="1">
                <a:ln>
                  <a:solidFill>
                    <a:srgbClr val="FF0000"/>
                  </a:solidFill>
                </a:ln>
                <a:effectLst>
                  <a:glow rad="228600">
                    <a:schemeClr val="accent1">
                      <a:satMod val="175000"/>
                      <a:alpha val="40000"/>
                    </a:schemeClr>
                  </a:glow>
                </a:effectLst>
              </a:rPr>
              <a:t>асат</a:t>
            </a:r>
            <a:r>
              <a:rPr lang="ru-RU" dirty="0">
                <a:ln>
                  <a:solidFill>
                    <a:srgbClr val="FF0000"/>
                  </a:solidFill>
                </a:ln>
                <a:effectLst>
                  <a:glow rad="228600">
                    <a:schemeClr val="accent1">
                      <a:satMod val="175000"/>
                      <a:alpha val="40000"/>
                    </a:schemeClr>
                  </a:glow>
                </a:effectLst>
              </a:rPr>
              <a:t>) </a:t>
            </a:r>
            <a:r>
              <a:rPr lang="ru-RU" dirty="0">
                <a:effectLst>
                  <a:glow rad="228600">
                    <a:schemeClr val="accent1">
                      <a:satMod val="175000"/>
                      <a:alpha val="40000"/>
                    </a:schemeClr>
                  </a:glow>
                </a:effectLst>
              </a:rPr>
              <a:t>и хаос стали </a:t>
            </a:r>
            <a:r>
              <a:rPr lang="ru-RU" dirty="0">
                <a:ln>
                  <a:solidFill>
                    <a:srgbClr val="00FF00"/>
                  </a:solidFill>
                </a:ln>
                <a:effectLst>
                  <a:glow rad="228600">
                    <a:schemeClr val="accent1">
                      <a:satMod val="175000"/>
                      <a:alpha val="40000"/>
                    </a:schemeClr>
                  </a:glow>
                </a:effectLst>
              </a:rPr>
              <a:t>бытием</a:t>
            </a:r>
            <a:r>
              <a:rPr lang="ru-RU" dirty="0">
                <a:effectLst>
                  <a:glow rad="228600">
                    <a:schemeClr val="accent1">
                      <a:satMod val="175000"/>
                      <a:alpha val="40000"/>
                    </a:schemeClr>
                  </a:glow>
                </a:effectLst>
              </a:rPr>
              <a:t> </a:t>
            </a:r>
            <a:r>
              <a:rPr lang="ru-RU" dirty="0">
                <a:ln>
                  <a:solidFill>
                    <a:srgbClr val="00FF00"/>
                  </a:solidFill>
                </a:ln>
                <a:effectLst>
                  <a:glow rad="228600">
                    <a:schemeClr val="accent1">
                      <a:satMod val="175000"/>
                      <a:alpha val="40000"/>
                    </a:schemeClr>
                  </a:glow>
                </a:effectLst>
              </a:rPr>
              <a:t>(</a:t>
            </a:r>
            <a:r>
              <a:rPr lang="ru-RU" dirty="0" err="1">
                <a:ln>
                  <a:solidFill>
                    <a:srgbClr val="00FF00"/>
                  </a:solidFill>
                </a:ln>
                <a:effectLst>
                  <a:glow rad="228600">
                    <a:schemeClr val="accent1">
                      <a:satMod val="175000"/>
                      <a:alpha val="40000"/>
                    </a:schemeClr>
                  </a:glow>
                </a:effectLst>
              </a:rPr>
              <a:t>сат</a:t>
            </a:r>
            <a:r>
              <a:rPr lang="ru-RU" dirty="0">
                <a:ln>
                  <a:solidFill>
                    <a:srgbClr val="00FF00"/>
                  </a:solidFill>
                </a:ln>
                <a:effectLst>
                  <a:glow rad="228600">
                    <a:schemeClr val="accent1">
                      <a:satMod val="175000"/>
                      <a:alpha val="40000"/>
                    </a:schemeClr>
                  </a:glow>
                </a:effectLst>
              </a:rPr>
              <a:t>) </a:t>
            </a:r>
            <a:r>
              <a:rPr lang="ru-RU" dirty="0">
                <a:effectLst>
                  <a:glow rad="228600">
                    <a:schemeClr val="accent1">
                      <a:satMod val="175000"/>
                      <a:alpha val="40000"/>
                    </a:schemeClr>
                  </a:glow>
                </a:effectLst>
              </a:rPr>
              <a:t>и структурой. </a:t>
            </a:r>
          </a:p>
        </p:txBody>
      </p:sp>
      <p:pic>
        <p:nvPicPr>
          <p:cNvPr id="9219" name="Picture 2"/>
          <p:cNvPicPr>
            <a:picLocks noChangeAspect="1" noChangeArrowheads="1"/>
          </p:cNvPicPr>
          <p:nvPr/>
        </p:nvPicPr>
        <p:blipFill>
          <a:blip r:embed="rId2"/>
          <a:srcRect/>
          <a:stretch>
            <a:fillRect/>
          </a:stretch>
        </p:blipFill>
        <p:spPr bwMode="auto">
          <a:xfrm>
            <a:off x="5508625" y="620713"/>
            <a:ext cx="3095625" cy="5640387"/>
          </a:xfrm>
          <a:prstGeom prst="rect">
            <a:avLst/>
          </a:prstGeom>
          <a:noFill/>
          <a:ln w="9525">
            <a:noFill/>
            <a:miter lim="800000"/>
            <a:headEnd/>
            <a:tailEnd/>
          </a:ln>
        </p:spPr>
      </p:pic>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p:cNvPicPr>
            <a:picLocks noChangeAspect="1" noChangeArrowheads="1"/>
          </p:cNvPicPr>
          <p:nvPr/>
        </p:nvPicPr>
        <p:blipFill>
          <a:blip r:embed="rId2"/>
          <a:srcRect r="34" b="-18"/>
          <a:stretch>
            <a:fillRect/>
          </a:stretch>
        </p:blipFill>
        <p:spPr bwMode="auto">
          <a:xfrm>
            <a:off x="0" y="-17463"/>
            <a:ext cx="9144000" cy="6875463"/>
          </a:xfrm>
          <a:prstGeom prst="rect">
            <a:avLst/>
          </a:prstGeom>
          <a:noFill/>
          <a:ln w="9525">
            <a:noFill/>
            <a:miter lim="800000"/>
            <a:headEnd/>
            <a:tailEnd/>
          </a:ln>
        </p:spPr>
      </p:pic>
      <p:sp>
        <p:nvSpPr>
          <p:cNvPr id="4" name="Круглая лента лицом вниз 3"/>
          <p:cNvSpPr/>
          <p:nvPr/>
        </p:nvSpPr>
        <p:spPr>
          <a:xfrm>
            <a:off x="395288" y="260350"/>
            <a:ext cx="7993062" cy="720725"/>
          </a:xfrm>
          <a:prstGeom prst="ellipseRibbon">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10244" name="Заголовок 1"/>
          <p:cNvSpPr>
            <a:spLocks noGrp="1"/>
          </p:cNvSpPr>
          <p:nvPr>
            <p:ph type="title"/>
          </p:nvPr>
        </p:nvSpPr>
        <p:spPr>
          <a:xfrm>
            <a:off x="900113" y="0"/>
            <a:ext cx="7127875" cy="1143000"/>
          </a:xfrm>
        </p:spPr>
        <p:txBody>
          <a:bodyPr/>
          <a:lstStyle/>
          <a:p>
            <a:pPr eaLnBrk="1" hangingPunct="1"/>
            <a:r>
              <a:rPr lang="ru-RU" smtClean="0">
                <a:latin typeface="Gabriola" pitchFamily="82" charset="0"/>
              </a:rPr>
              <a:t>Древний Китай</a:t>
            </a:r>
          </a:p>
        </p:txBody>
      </p:sp>
      <p:sp>
        <p:nvSpPr>
          <p:cNvPr id="21" name="TextBox 20"/>
          <p:cNvSpPr txBox="1"/>
          <p:nvPr/>
        </p:nvSpPr>
        <p:spPr>
          <a:xfrm>
            <a:off x="1043608" y="2060848"/>
            <a:ext cx="6840760" cy="1631216"/>
          </a:xfrm>
          <a:prstGeom prst="rect">
            <a:avLst/>
          </a:prstGeom>
          <a:noFill/>
        </p:spPr>
        <p:txBody>
          <a:bodyPr>
            <a:spAutoFit/>
          </a:bodyPr>
          <a:lstStyle/>
          <a:p>
            <a:pPr algn="ctr">
              <a:defRPr/>
            </a:pP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В древнекитайской философии сторонники учения об </a:t>
            </a:r>
            <a:r>
              <a:rPr lang="ru-RU"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инь</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и </a:t>
            </a:r>
            <a:r>
              <a:rPr lang="ru-RU" sz="2800" dirty="0" err="1">
                <a:ln w="18415" cmpd="sng">
                  <a:solidFill>
                    <a:schemeClr val="bg1"/>
                  </a:solidFill>
                  <a:prstDash val="solid"/>
                </a:ln>
                <a:solidFill>
                  <a:schemeClr val="bg1"/>
                </a:solidFill>
                <a:effectLst>
                  <a:outerShdw blurRad="63500" dir="3600000" algn="tl" rotWithShape="0">
                    <a:srgbClr val="000000">
                      <a:alpha val="70000"/>
                    </a:srgbClr>
                  </a:outerShdw>
                </a:effectLst>
              </a:rPr>
              <a:t>янь</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выдвинули положение о пяти первоэлементах мироздания: это – </a:t>
            </a:r>
            <a:r>
              <a:rPr lang="ru-RU" sz="2400" dirty="0">
                <a:ln w="18415" cmpd="sng">
                  <a:solidFill>
                    <a:schemeClr val="tx1">
                      <a:lumMod val="65000"/>
                    </a:schemeClr>
                  </a:solidFill>
                  <a:prstDash val="solid"/>
                </a:ln>
                <a:blipFill>
                  <a:blip r:embed="rId3"/>
                  <a:tile tx="0" ty="0" sx="100000" sy="100000" flip="none" algn="tl"/>
                </a:blipFill>
                <a:effectLst>
                  <a:outerShdw blurRad="63500" dir="3600000" algn="tl" rotWithShape="0">
                    <a:srgbClr val="000000">
                      <a:alpha val="70000"/>
                    </a:srgbClr>
                  </a:outerShdw>
                </a:effectLst>
              </a:rPr>
              <a:t>металл</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a:t>
            </a:r>
            <a:r>
              <a:rPr lang="ru-RU" sz="2400" dirty="0">
                <a:ln w="18415" cmpd="sng">
                  <a:solidFill>
                    <a:srgbClr val="00B050"/>
                  </a:solidFill>
                  <a:prstDash val="solid"/>
                </a:ln>
                <a:solidFill>
                  <a:srgbClr val="FFFFFF"/>
                </a:solidFill>
                <a:effectLst>
                  <a:outerShdw blurRad="63500" dir="3600000" algn="tl" rotWithShape="0">
                    <a:srgbClr val="000000">
                      <a:alpha val="70000"/>
                    </a:srgbClr>
                  </a:outerShdw>
                </a:effectLst>
              </a:rPr>
              <a:t>дерево</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a:t>
            </a:r>
            <a:r>
              <a:rPr lang="ru-RU" sz="2400" dirty="0">
                <a:ln w="18415" cmpd="sng">
                  <a:solidFill>
                    <a:srgbClr val="FF0000"/>
                  </a:solidFill>
                  <a:prstDash val="solid"/>
                </a:ln>
                <a:solidFill>
                  <a:srgbClr val="FFFFFF"/>
                </a:solidFill>
                <a:effectLst>
                  <a:outerShdw blurRad="63500" dir="3600000" algn="tl" rotWithShape="0">
                    <a:srgbClr val="000000">
                      <a:alpha val="70000"/>
                    </a:srgbClr>
                  </a:outerShdw>
                </a:effectLst>
              </a:rPr>
              <a:t>огонь</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a:t>
            </a:r>
            <a:r>
              <a:rPr lang="ru-RU" sz="2400" dirty="0">
                <a:ln w="18415" cmpd="sng">
                  <a:solidFill>
                    <a:schemeClr val="bg2">
                      <a:lumMod val="75000"/>
                    </a:schemeClr>
                  </a:solidFill>
                  <a:prstDash val="solid"/>
                </a:ln>
                <a:solidFill>
                  <a:srgbClr val="FFFFFF"/>
                </a:solidFill>
                <a:effectLst>
                  <a:outerShdw blurRad="63500" dir="3600000" algn="tl" rotWithShape="0">
                    <a:srgbClr val="000000">
                      <a:alpha val="70000"/>
                    </a:srgbClr>
                  </a:outerShdw>
                </a:effectLst>
              </a:rPr>
              <a:t>вода</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и </a:t>
            </a:r>
            <a:r>
              <a:rPr lang="ru-RU" sz="2400" dirty="0">
                <a:ln w="18415" cmpd="sng">
                  <a:solidFill>
                    <a:srgbClr val="663300"/>
                  </a:solidFill>
                  <a:prstDash val="solid"/>
                </a:ln>
                <a:solidFill>
                  <a:srgbClr val="FFFFFF"/>
                </a:solidFill>
                <a:effectLst>
                  <a:outerShdw blurRad="63500" dir="3600000" algn="tl" rotWithShape="0">
                    <a:srgbClr val="000000">
                      <a:alpha val="70000"/>
                    </a:srgbClr>
                  </a:outerShdw>
                </a:effectLst>
              </a:rPr>
              <a:t>земля</a:t>
            </a:r>
            <a:r>
              <a:rPr lang="ru-RU" sz="2400" dirty="0">
                <a:ln w="18415" cmpd="sng">
                  <a:solidFill>
                    <a:srgbClr val="FFFF00"/>
                  </a:solidFill>
                  <a:prstDash val="solid"/>
                </a:ln>
                <a:solidFill>
                  <a:srgbClr val="FFFFFF"/>
                </a:solidFill>
                <a:effectLst>
                  <a:outerShdw blurRad="63500" dir="3600000" algn="tl" rotWithShape="0">
                    <a:srgbClr val="000000">
                      <a:alpha val="70000"/>
                    </a:srgbClr>
                  </a:outerShdw>
                </a:effectLst>
              </a:rPr>
              <a:t>. </a:t>
            </a:r>
          </a:p>
        </p:txBody>
      </p:sp>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pSp>
        <p:nvGrpSpPr>
          <p:cNvPr id="11267" name="Содержимое 19"/>
          <p:cNvGrpSpPr>
            <a:grpSpLocks noGrp="1"/>
          </p:cNvGrpSpPr>
          <p:nvPr>
            <p:ph idx="1"/>
          </p:nvPr>
        </p:nvGrpSpPr>
        <p:grpSpPr bwMode="auto">
          <a:xfrm>
            <a:off x="684213" y="3429000"/>
            <a:ext cx="8002587" cy="2697163"/>
            <a:chOff x="1230353" y="3788717"/>
            <a:chExt cx="6646032" cy="2640012"/>
          </a:xfrm>
        </p:grpSpPr>
        <p:grpSp>
          <p:nvGrpSpPr>
            <p:cNvPr id="11269" name="Группа 12"/>
            <p:cNvGrpSpPr>
              <a:grpSpLocks/>
            </p:cNvGrpSpPr>
            <p:nvPr/>
          </p:nvGrpSpPr>
          <p:grpSpPr bwMode="auto">
            <a:xfrm>
              <a:off x="1230353" y="3788717"/>
              <a:ext cx="6646032" cy="2640012"/>
              <a:chOff x="1230973" y="3645024"/>
              <a:chExt cx="6646032" cy="2640012"/>
            </a:xfrm>
          </p:grpSpPr>
          <p:pic>
            <p:nvPicPr>
              <p:cNvPr id="11272" name="Picture 9" descr="C:\Users\1\Documents\экзамен по философии\88cc6d3b63297260-main copy.jpg"/>
              <p:cNvPicPr>
                <a:picLocks noChangeAspect="1" noChangeArrowheads="1"/>
              </p:cNvPicPr>
              <p:nvPr/>
            </p:nvPicPr>
            <p:blipFill>
              <a:blip r:embed="rId3"/>
              <a:srcRect/>
              <a:stretch>
                <a:fillRect/>
              </a:stretch>
            </p:blipFill>
            <p:spPr bwMode="auto">
              <a:xfrm>
                <a:off x="3131840" y="3645024"/>
                <a:ext cx="2735262" cy="2640012"/>
              </a:xfrm>
              <a:prstGeom prst="rect">
                <a:avLst/>
              </a:prstGeom>
              <a:noFill/>
              <a:ln w="9525">
                <a:noFill/>
                <a:miter lim="800000"/>
                <a:headEnd/>
                <a:tailEnd/>
              </a:ln>
            </p:spPr>
          </p:pic>
          <p:sp>
            <p:nvSpPr>
              <p:cNvPr id="25" name="Стрелка вправо 24"/>
              <p:cNvSpPr/>
              <p:nvPr/>
            </p:nvSpPr>
            <p:spPr>
              <a:xfrm rot="10800000">
                <a:off x="2195736" y="4941168"/>
                <a:ext cx="1152128" cy="216024"/>
              </a:xfrm>
              <a:prstGeom prst="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ru-RU"/>
              </a:p>
            </p:txBody>
          </p:sp>
          <p:sp>
            <p:nvSpPr>
              <p:cNvPr id="26" name="Стрелка вправо 25"/>
              <p:cNvSpPr/>
              <p:nvPr/>
            </p:nvSpPr>
            <p:spPr>
              <a:xfrm>
                <a:off x="5580112" y="4941168"/>
                <a:ext cx="1152128" cy="216024"/>
              </a:xfrm>
              <a:prstGeom prst="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ru-RU"/>
              </a:p>
            </p:txBody>
          </p:sp>
          <p:sp>
            <p:nvSpPr>
              <p:cNvPr id="27" name="TextBox 26"/>
              <p:cNvSpPr txBox="1"/>
              <p:nvPr/>
            </p:nvSpPr>
            <p:spPr>
              <a:xfrm>
                <a:off x="1230973" y="4701650"/>
                <a:ext cx="924195" cy="633976"/>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defRPr/>
                </a:pPr>
                <a:r>
                  <a:rPr lang="ru-RU" dirty="0"/>
                  <a:t>ИНЬ</a:t>
                </a:r>
              </a:p>
              <a:p>
                <a:pPr algn="ctr">
                  <a:defRPr/>
                </a:pPr>
                <a:r>
                  <a:rPr lang="ru-RU" dirty="0"/>
                  <a:t>НЕБЫТИЕ</a:t>
                </a:r>
              </a:p>
            </p:txBody>
          </p:sp>
          <p:sp>
            <p:nvSpPr>
              <p:cNvPr id="28" name="TextBox 27"/>
              <p:cNvSpPr txBox="1"/>
              <p:nvPr/>
            </p:nvSpPr>
            <p:spPr>
              <a:xfrm>
                <a:off x="6732638" y="4701650"/>
                <a:ext cx="1144367" cy="633976"/>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dirty="0"/>
                  <a:t>ЯН</a:t>
                </a:r>
              </a:p>
              <a:p>
                <a:pPr algn="ctr">
                  <a:defRPr/>
                </a:pPr>
                <a:r>
                  <a:rPr lang="ru-RU" dirty="0"/>
                  <a:t>БЫТИЕ</a:t>
                </a:r>
              </a:p>
            </p:txBody>
          </p:sp>
        </p:grpSp>
        <p:sp>
          <p:nvSpPr>
            <p:cNvPr id="22" name="Выгнутая вниз стрелка 21"/>
            <p:cNvSpPr/>
            <p:nvPr/>
          </p:nvSpPr>
          <p:spPr>
            <a:xfrm>
              <a:off x="3491401" y="5877108"/>
              <a:ext cx="2017145" cy="503451"/>
            </a:xfrm>
            <a:prstGeom prst="curvedUpArrow">
              <a:avLst>
                <a:gd name="adj1" fmla="val 19088"/>
                <a:gd name="adj2" fmla="val 48814"/>
                <a:gd name="adj3" fmla="val 22277"/>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ru-RU">
                <a:solidFill>
                  <a:schemeClr val="tx1"/>
                </a:solidFill>
              </a:endParaRPr>
            </a:p>
          </p:txBody>
        </p:sp>
        <p:sp>
          <p:nvSpPr>
            <p:cNvPr id="23" name="Выгнутая вниз стрелка 22"/>
            <p:cNvSpPr/>
            <p:nvPr/>
          </p:nvSpPr>
          <p:spPr>
            <a:xfrm rot="10800000">
              <a:off x="3420208" y="3861749"/>
              <a:ext cx="2015827" cy="501897"/>
            </a:xfrm>
            <a:prstGeom prst="curvedUpArrow">
              <a:avLst>
                <a:gd name="adj1" fmla="val 19088"/>
                <a:gd name="adj2" fmla="val 48814"/>
                <a:gd name="adj3" fmla="val 22277"/>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ru-RU">
                <a:solidFill>
                  <a:schemeClr val="tx1"/>
                </a:solidFill>
              </a:endParaRPr>
            </a:p>
          </p:txBody>
        </p:sp>
      </p:grpSp>
      <p:sp>
        <p:nvSpPr>
          <p:cNvPr id="32" name="Прямоугольник 31"/>
          <p:cNvSpPr/>
          <p:nvPr/>
        </p:nvSpPr>
        <p:spPr>
          <a:xfrm>
            <a:off x="179512" y="476672"/>
            <a:ext cx="8784976" cy="2308324"/>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Один из самых древних символов, который дошел до нашего времени — </a:t>
            </a:r>
            <a:r>
              <a:rPr lang="ru-RU" sz="2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монада</a:t>
            </a: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Этот символ говорит о взаимном проникновении двух противоборствующих явлений, которые никогда не пересекутся, не смешаются, не перейдут друг в друга, но они же не могут существовать отдельно. В каждом явлении есть точка другого противоположного — символ зарождения </a:t>
            </a:r>
            <a:r>
              <a:rPr lang="ru-RU" sz="20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ян</a:t>
            </a: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внутри </a:t>
            </a:r>
            <a:r>
              <a:rPr lang="ru-RU" sz="20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инь</a:t>
            </a: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и наоборот</a:t>
            </a:r>
          </a:p>
        </p:txBody>
      </p:sp>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p:cNvPicPr>
            <a:picLocks noChangeAspect="1" noChangeArrowheads="1"/>
          </p:cNvPicPr>
          <p:nvPr/>
        </p:nvPicPr>
        <p:blipFill>
          <a:blip r:embed="rId2"/>
          <a:srcRect/>
          <a:stretch>
            <a:fillRect/>
          </a:stretch>
        </p:blipFill>
        <p:spPr bwMode="auto">
          <a:xfrm>
            <a:off x="0" y="3175"/>
            <a:ext cx="9144000" cy="6854825"/>
          </a:xfrm>
          <a:prstGeom prst="rect">
            <a:avLst/>
          </a:prstGeom>
          <a:noFill/>
          <a:ln w="9525">
            <a:noFill/>
            <a:miter lim="800000"/>
            <a:headEnd/>
            <a:tailEnd/>
          </a:ln>
        </p:spPr>
      </p:pic>
      <p:graphicFrame>
        <p:nvGraphicFramePr>
          <p:cNvPr id="4" name="Содержимое 3"/>
          <p:cNvGraphicFramePr>
            <a:graphicFrameLocks noGrp="1"/>
          </p:cNvGraphicFramePr>
          <p:nvPr>
            <p:ph idx="1"/>
          </p:nvPr>
        </p:nvGraphicFramePr>
        <p:xfrm>
          <a:off x="2771775" y="1557338"/>
          <a:ext cx="3744416" cy="4267200"/>
        </p:xfrm>
        <a:graphic>
          <a:graphicData uri="http://schemas.openxmlformats.org/drawingml/2006/table">
            <a:tbl>
              <a:tblPr firstRow="1" bandRow="1">
                <a:tableStyleId>{073A0DAA-6AF3-43AB-8588-CEC1D06C72B9}</a:tableStyleId>
              </a:tblPr>
              <a:tblGrid>
                <a:gridCol w="1872208"/>
                <a:gridCol w="1872208"/>
              </a:tblGrid>
              <a:tr h="288075">
                <a:tc>
                  <a:txBody>
                    <a:bodyPr/>
                    <a:lstStyle/>
                    <a:p>
                      <a:pPr algn="ctr"/>
                      <a:r>
                        <a:rPr lang="ru-RU" sz="1400" dirty="0" smtClean="0"/>
                        <a:t>ЯН</a:t>
                      </a:r>
                      <a:endParaRPr lang="ru-RU" sz="1400" dirty="0"/>
                    </a:p>
                  </a:txBody>
                  <a:tcPr>
                    <a:lnT w="12700" cap="flat" cmpd="sng" algn="ctr">
                      <a:solidFill>
                        <a:schemeClr val="tx1"/>
                      </a:solidFill>
                      <a:prstDash val="solid"/>
                      <a:round/>
                      <a:headEnd type="none" w="med" len="med"/>
                      <a:tailEnd type="none" w="med" len="med"/>
                    </a:lnT>
                  </a:tcPr>
                </a:tc>
                <a:tc>
                  <a:txBody>
                    <a:bodyPr/>
                    <a:lstStyle/>
                    <a:p>
                      <a:pPr algn="ctr"/>
                      <a:r>
                        <a:rPr lang="ru-RU" sz="1400" dirty="0" smtClean="0"/>
                        <a:t>ИНЬ</a:t>
                      </a:r>
                      <a:endParaRPr lang="ru-RU" sz="1400" dirty="0"/>
                    </a:p>
                  </a:txBody>
                  <a:tcPr/>
                </a:tc>
              </a:tr>
              <a:tr h="288075">
                <a:tc>
                  <a:txBody>
                    <a:bodyPr/>
                    <a:lstStyle/>
                    <a:p>
                      <a:pPr algn="ctr"/>
                      <a:r>
                        <a:rPr lang="ru-RU" sz="1400" dirty="0" smtClean="0"/>
                        <a:t>небо</a:t>
                      </a:r>
                      <a:endParaRPr lang="ru-RU" sz="1400" dirty="0"/>
                    </a:p>
                  </a:txBody>
                  <a:tcPr/>
                </a:tc>
                <a:tc>
                  <a:txBody>
                    <a:bodyPr/>
                    <a:lstStyle/>
                    <a:p>
                      <a:pPr algn="ctr"/>
                      <a:r>
                        <a:rPr lang="ru-RU" sz="1400" dirty="0" smtClean="0"/>
                        <a:t> земля</a:t>
                      </a:r>
                      <a:endParaRPr lang="ru-RU" sz="1400" dirty="0"/>
                    </a:p>
                  </a:txBody>
                  <a:tcPr/>
                </a:tc>
              </a:tr>
              <a:tr h="288075">
                <a:tc>
                  <a:txBody>
                    <a:bodyPr/>
                    <a:lstStyle/>
                    <a:p>
                      <a:pPr algn="ctr"/>
                      <a:r>
                        <a:rPr lang="ru-RU" sz="1400" dirty="0" smtClean="0"/>
                        <a:t>светлое</a:t>
                      </a:r>
                      <a:endParaRPr lang="ru-RU" sz="1400" dirty="0"/>
                    </a:p>
                  </a:txBody>
                  <a:tcPr/>
                </a:tc>
                <a:tc>
                  <a:txBody>
                    <a:bodyPr/>
                    <a:lstStyle/>
                    <a:p>
                      <a:pPr algn="ctr"/>
                      <a:r>
                        <a:rPr lang="ru-RU" sz="1400" dirty="0" smtClean="0"/>
                        <a:t> темное</a:t>
                      </a:r>
                      <a:endParaRPr lang="ru-RU" sz="1400" dirty="0"/>
                    </a:p>
                  </a:txBody>
                  <a:tcPr/>
                </a:tc>
              </a:tr>
              <a:tr h="288075">
                <a:tc>
                  <a:txBody>
                    <a:bodyPr/>
                    <a:lstStyle/>
                    <a:p>
                      <a:pPr algn="ctr"/>
                      <a:r>
                        <a:rPr lang="ru-RU" sz="1400" dirty="0" smtClean="0"/>
                        <a:t>активное</a:t>
                      </a:r>
                      <a:endParaRPr lang="ru-RU" sz="1400" dirty="0"/>
                    </a:p>
                  </a:txBody>
                  <a:tcPr/>
                </a:tc>
                <a:tc>
                  <a:txBody>
                    <a:bodyPr/>
                    <a:lstStyle/>
                    <a:p>
                      <a:pPr algn="ctr"/>
                      <a:r>
                        <a:rPr lang="ru-RU" sz="1400" dirty="0" smtClean="0"/>
                        <a:t> пассивное</a:t>
                      </a:r>
                      <a:endParaRPr lang="ru-RU" sz="1400" dirty="0"/>
                    </a:p>
                  </a:txBody>
                  <a:tcPr/>
                </a:tc>
              </a:tr>
              <a:tr h="288075">
                <a:tc>
                  <a:txBody>
                    <a:bodyPr/>
                    <a:lstStyle/>
                    <a:p>
                      <a:pPr algn="ctr"/>
                      <a:r>
                        <a:rPr lang="ru-RU" sz="1400" dirty="0" smtClean="0"/>
                        <a:t>мужское</a:t>
                      </a:r>
                      <a:endParaRPr lang="ru-RU" sz="1400" dirty="0"/>
                    </a:p>
                  </a:txBody>
                  <a:tcPr/>
                </a:tc>
                <a:tc>
                  <a:txBody>
                    <a:bodyPr/>
                    <a:lstStyle/>
                    <a:p>
                      <a:pPr algn="ctr"/>
                      <a:r>
                        <a:rPr lang="ru-RU" sz="1400" dirty="0" smtClean="0"/>
                        <a:t> женское</a:t>
                      </a:r>
                      <a:endParaRPr lang="ru-RU" sz="1400" dirty="0"/>
                    </a:p>
                  </a:txBody>
                  <a:tcPr/>
                </a:tc>
              </a:tr>
              <a:tr h="288075">
                <a:tc>
                  <a:txBody>
                    <a:bodyPr/>
                    <a:lstStyle/>
                    <a:p>
                      <a:pPr algn="ctr"/>
                      <a:r>
                        <a:rPr lang="ru-RU" sz="1400" dirty="0" smtClean="0"/>
                        <a:t>левое</a:t>
                      </a:r>
                      <a:endParaRPr lang="ru-RU" sz="1400" dirty="0"/>
                    </a:p>
                  </a:txBody>
                  <a:tcPr/>
                </a:tc>
                <a:tc>
                  <a:txBody>
                    <a:bodyPr/>
                    <a:lstStyle/>
                    <a:p>
                      <a:pPr algn="ctr"/>
                      <a:r>
                        <a:rPr lang="ru-RU" sz="1400" dirty="0" smtClean="0"/>
                        <a:t> правое</a:t>
                      </a:r>
                      <a:endParaRPr lang="ru-RU" sz="1400" dirty="0"/>
                    </a:p>
                  </a:txBody>
                  <a:tcPr/>
                </a:tc>
              </a:tr>
              <a:tr h="288075">
                <a:tc>
                  <a:txBody>
                    <a:bodyPr/>
                    <a:lstStyle/>
                    <a:p>
                      <a:pPr algn="ctr"/>
                      <a:r>
                        <a:rPr lang="ru-RU" sz="1400" dirty="0" smtClean="0"/>
                        <a:t>твердое</a:t>
                      </a:r>
                      <a:endParaRPr lang="ru-RU" sz="1400" dirty="0"/>
                    </a:p>
                  </a:txBody>
                  <a:tcPr/>
                </a:tc>
                <a:tc>
                  <a:txBody>
                    <a:bodyPr/>
                    <a:lstStyle/>
                    <a:p>
                      <a:pPr algn="ctr"/>
                      <a:r>
                        <a:rPr lang="ru-RU" sz="1400" dirty="0" smtClean="0"/>
                        <a:t> мягкое</a:t>
                      </a:r>
                      <a:endParaRPr lang="ru-RU" sz="1400" dirty="0"/>
                    </a:p>
                  </a:txBody>
                  <a:tcPr/>
                </a:tc>
              </a:tr>
              <a:tr h="288075">
                <a:tc>
                  <a:txBody>
                    <a:bodyPr/>
                    <a:lstStyle/>
                    <a:p>
                      <a:pPr algn="ctr"/>
                      <a:r>
                        <a:rPr lang="ru-RU" sz="1400" dirty="0" smtClean="0"/>
                        <a:t>высокое</a:t>
                      </a:r>
                      <a:endParaRPr lang="ru-RU" sz="1400" dirty="0"/>
                    </a:p>
                  </a:txBody>
                  <a:tcPr/>
                </a:tc>
                <a:tc>
                  <a:txBody>
                    <a:bodyPr/>
                    <a:lstStyle/>
                    <a:p>
                      <a:pPr algn="ctr"/>
                      <a:r>
                        <a:rPr lang="ru-RU" sz="1400" dirty="0" smtClean="0"/>
                        <a:t>низкое</a:t>
                      </a:r>
                      <a:endParaRPr lang="ru-RU" sz="1400" dirty="0"/>
                    </a:p>
                  </a:txBody>
                  <a:tcPr/>
                </a:tc>
              </a:tr>
              <a:tr h="288075">
                <a:tc>
                  <a:txBody>
                    <a:bodyPr/>
                    <a:lstStyle/>
                    <a:p>
                      <a:pPr algn="ctr"/>
                      <a:r>
                        <a:rPr lang="ru-RU" sz="1400" dirty="0" smtClean="0"/>
                        <a:t>наполненное</a:t>
                      </a:r>
                      <a:endParaRPr lang="ru-RU" sz="1400" dirty="0"/>
                    </a:p>
                  </a:txBody>
                  <a:tcPr/>
                </a:tc>
                <a:tc>
                  <a:txBody>
                    <a:bodyPr/>
                    <a:lstStyle/>
                    <a:p>
                      <a:pPr algn="ctr"/>
                      <a:r>
                        <a:rPr lang="ru-RU" sz="1400" dirty="0" smtClean="0"/>
                        <a:t> пустое</a:t>
                      </a:r>
                      <a:endParaRPr lang="ru-RU" sz="1400" dirty="0"/>
                    </a:p>
                  </a:txBody>
                  <a:tcPr/>
                </a:tc>
              </a:tr>
              <a:tr h="288075">
                <a:tc>
                  <a:txBody>
                    <a:bodyPr/>
                    <a:lstStyle/>
                    <a:p>
                      <a:pPr algn="ctr"/>
                      <a:r>
                        <a:rPr lang="ru-RU" sz="1400" dirty="0" smtClean="0"/>
                        <a:t>центростремительное</a:t>
                      </a:r>
                      <a:endParaRPr lang="ru-RU" sz="1400" dirty="0"/>
                    </a:p>
                  </a:txBody>
                  <a:tcPr/>
                </a:tc>
                <a:tc>
                  <a:txBody>
                    <a:bodyPr/>
                    <a:lstStyle/>
                    <a:p>
                      <a:pPr algn="ctr"/>
                      <a:r>
                        <a:rPr lang="ru-RU" sz="1400" dirty="0" smtClean="0"/>
                        <a:t> центробежное</a:t>
                      </a:r>
                      <a:endParaRPr lang="ru-RU" sz="1400" dirty="0"/>
                    </a:p>
                  </a:txBody>
                  <a:tcPr/>
                </a:tc>
              </a:tr>
              <a:tr h="288075">
                <a:tc>
                  <a:txBody>
                    <a:bodyPr/>
                    <a:lstStyle/>
                    <a:p>
                      <a:pPr algn="ctr"/>
                      <a:r>
                        <a:rPr lang="ru-RU" sz="1400" dirty="0" smtClean="0"/>
                        <a:t>юг</a:t>
                      </a:r>
                      <a:endParaRPr lang="ru-RU" sz="1400" dirty="0"/>
                    </a:p>
                  </a:txBody>
                  <a:tcPr/>
                </a:tc>
                <a:tc>
                  <a:txBody>
                    <a:bodyPr/>
                    <a:lstStyle/>
                    <a:p>
                      <a:pPr algn="ctr"/>
                      <a:r>
                        <a:rPr lang="ru-RU" sz="1400" dirty="0" smtClean="0"/>
                        <a:t> север</a:t>
                      </a:r>
                      <a:endParaRPr lang="ru-RU" sz="1400" dirty="0"/>
                    </a:p>
                  </a:txBody>
                  <a:tcPr/>
                </a:tc>
              </a:tr>
              <a:tr h="288075">
                <a:tc>
                  <a:txBody>
                    <a:bodyPr/>
                    <a:lstStyle/>
                    <a:p>
                      <a:pPr algn="ctr"/>
                      <a:r>
                        <a:rPr lang="ru-RU" sz="1400" dirty="0" smtClean="0"/>
                        <a:t> солнце</a:t>
                      </a:r>
                      <a:endParaRPr lang="ru-RU" sz="1400" dirty="0"/>
                    </a:p>
                  </a:txBody>
                  <a:tcPr/>
                </a:tc>
                <a:tc>
                  <a:txBody>
                    <a:bodyPr/>
                    <a:lstStyle/>
                    <a:p>
                      <a:pPr algn="ctr"/>
                      <a:r>
                        <a:rPr lang="ru-RU" sz="1400" dirty="0" smtClean="0"/>
                        <a:t> луна</a:t>
                      </a:r>
                      <a:endParaRPr lang="ru-RU" sz="1400" dirty="0"/>
                    </a:p>
                  </a:txBody>
                  <a:tcPr/>
                </a:tc>
              </a:tr>
              <a:tr h="288075">
                <a:tc>
                  <a:txBody>
                    <a:bodyPr/>
                    <a:lstStyle/>
                    <a:p>
                      <a:pPr algn="ctr"/>
                      <a:r>
                        <a:rPr lang="ru-RU" sz="1400" dirty="0" smtClean="0"/>
                        <a:t> нечетные</a:t>
                      </a:r>
                      <a:r>
                        <a:rPr lang="ru-RU" sz="1400" baseline="0" dirty="0" smtClean="0"/>
                        <a:t> числа</a:t>
                      </a:r>
                      <a:endParaRPr lang="ru-RU" sz="1400" dirty="0"/>
                    </a:p>
                  </a:txBody>
                  <a:tcPr/>
                </a:tc>
                <a:tc>
                  <a:txBody>
                    <a:bodyPr/>
                    <a:lstStyle/>
                    <a:p>
                      <a:pPr algn="ctr"/>
                      <a:r>
                        <a:rPr lang="ru-RU" sz="1400" dirty="0" smtClean="0"/>
                        <a:t> четные числа</a:t>
                      </a:r>
                      <a:endParaRPr lang="ru-RU" sz="1400" dirty="0"/>
                    </a:p>
                  </a:txBody>
                  <a:tcPr/>
                </a:tc>
              </a:tr>
              <a:tr h="288075">
                <a:tc>
                  <a:txBody>
                    <a:bodyPr/>
                    <a:lstStyle/>
                    <a:p>
                      <a:pPr algn="ctr"/>
                      <a:r>
                        <a:rPr lang="ru-RU" sz="1400" dirty="0" smtClean="0"/>
                        <a:t> жизнь</a:t>
                      </a:r>
                      <a:endParaRPr lang="ru-RU" sz="1400" dirty="0"/>
                    </a:p>
                  </a:txBody>
                  <a:tcPr/>
                </a:tc>
                <a:tc>
                  <a:txBody>
                    <a:bodyPr/>
                    <a:lstStyle/>
                    <a:p>
                      <a:pPr algn="ctr"/>
                      <a:r>
                        <a:rPr lang="ru-RU" sz="1400" dirty="0" smtClean="0"/>
                        <a:t>смерть</a:t>
                      </a:r>
                      <a:endParaRPr lang="ru-RU" sz="1400" dirty="0"/>
                    </a:p>
                  </a:txBody>
                  <a:tcPr/>
                </a:tc>
              </a:tr>
            </a:tbl>
          </a:graphicData>
        </a:graphic>
      </p:graphicFrame>
      <p:sp>
        <p:nvSpPr>
          <p:cNvPr id="12339" name="TextBox 5"/>
          <p:cNvSpPr txBox="1">
            <a:spLocks noChangeArrowheads="1"/>
          </p:cNvSpPr>
          <p:nvPr/>
        </p:nvSpPr>
        <p:spPr bwMode="auto">
          <a:xfrm>
            <a:off x="611188" y="333375"/>
            <a:ext cx="8208962" cy="923925"/>
          </a:xfrm>
          <a:prstGeom prst="rect">
            <a:avLst/>
          </a:prstGeom>
          <a:noFill/>
          <a:ln w="9525">
            <a:noFill/>
            <a:miter lim="800000"/>
            <a:headEnd/>
            <a:tailEnd/>
          </a:ln>
        </p:spPr>
        <p:txBody>
          <a:bodyPr>
            <a:spAutoFit/>
          </a:bodyPr>
          <a:lstStyle/>
          <a:p>
            <a:r>
              <a:rPr lang="ru-RU"/>
              <a:t>Позднее представители даосизма утверждали, что в основе мира лежит материальная субстанция ци(вещество), а источник его движения – взаимно обусловленны противоположные силы:</a:t>
            </a: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339"/>
                                        </p:tgtEl>
                                        <p:attrNameLst>
                                          <p:attrName>style.visibility</p:attrName>
                                        </p:attrNameLst>
                                      </p:cBhvr>
                                      <p:to>
                                        <p:strVal val="visible"/>
                                      </p:to>
                                    </p:set>
                                    <p:animEffect transition="in" filter="fade">
                                      <p:cBhvr>
                                        <p:cTn id="7" dur="1000"/>
                                        <p:tgtEl>
                                          <p:spTgt spid="12339"/>
                                        </p:tgtEl>
                                      </p:cBhvr>
                                    </p:animEffect>
                                    <p:anim calcmode="lin" valueType="num">
                                      <p:cBhvr>
                                        <p:cTn id="8" dur="1000" fill="hold"/>
                                        <p:tgtEl>
                                          <p:spTgt spid="12339"/>
                                        </p:tgtEl>
                                        <p:attrNameLst>
                                          <p:attrName>ppt_x</p:attrName>
                                        </p:attrNameLst>
                                      </p:cBhvr>
                                      <p:tavLst>
                                        <p:tav tm="0">
                                          <p:val>
                                            <p:strVal val="#ppt_x"/>
                                          </p:val>
                                        </p:tav>
                                        <p:tav tm="100000">
                                          <p:val>
                                            <p:strVal val="#ppt_x"/>
                                          </p:val>
                                        </p:tav>
                                      </p:tavLst>
                                    </p:anim>
                                    <p:anim calcmode="lin" valueType="num">
                                      <p:cBhvr>
                                        <p:cTn id="9" dur="1000" fill="hold"/>
                                        <p:tgtEl>
                                          <p:spTgt spid="123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Круглая лента лицом вниз 3"/>
          <p:cNvSpPr/>
          <p:nvPr/>
        </p:nvSpPr>
        <p:spPr>
          <a:xfrm>
            <a:off x="611188" y="188913"/>
            <a:ext cx="7777162" cy="719137"/>
          </a:xfrm>
          <a:prstGeom prst="ellipseRibbon">
            <a:avLst>
              <a:gd name="adj1" fmla="val 25000"/>
              <a:gd name="adj2" fmla="val 47056"/>
              <a:gd name="adj3" fmla="val 12500"/>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13316" name="Заголовок 1"/>
          <p:cNvSpPr>
            <a:spLocks noGrp="1"/>
          </p:cNvSpPr>
          <p:nvPr>
            <p:ph type="title"/>
          </p:nvPr>
        </p:nvSpPr>
        <p:spPr>
          <a:xfrm>
            <a:off x="2195513" y="188913"/>
            <a:ext cx="4391025" cy="719137"/>
          </a:xfrm>
        </p:spPr>
        <p:txBody>
          <a:bodyPr/>
          <a:lstStyle/>
          <a:p>
            <a:pPr eaLnBrk="1" hangingPunct="1"/>
            <a:r>
              <a:rPr lang="ru-RU" smtClean="0">
                <a:latin typeface="Gabriola" pitchFamily="82" charset="0"/>
              </a:rPr>
              <a:t>Древние славяне</a:t>
            </a:r>
          </a:p>
        </p:txBody>
      </p:sp>
      <p:pic>
        <p:nvPicPr>
          <p:cNvPr id="13317" name="Picture 4"/>
          <p:cNvPicPr>
            <a:picLocks noGrp="1" noChangeAspect="1" noChangeArrowheads="1"/>
          </p:cNvPicPr>
          <p:nvPr>
            <p:ph idx="1"/>
          </p:nvPr>
        </p:nvPicPr>
        <p:blipFill>
          <a:blip r:embed="rId3"/>
          <a:srcRect/>
          <a:stretch>
            <a:fillRect/>
          </a:stretch>
        </p:blipFill>
        <p:spPr>
          <a:xfrm>
            <a:off x="5364163" y="1196975"/>
            <a:ext cx="3529012" cy="5462588"/>
          </a:xfrm>
          <a:noFill/>
        </p:spPr>
      </p:pic>
      <p:sp>
        <p:nvSpPr>
          <p:cNvPr id="6" name="TextBox 5"/>
          <p:cNvSpPr txBox="1"/>
          <p:nvPr/>
        </p:nvSpPr>
        <p:spPr>
          <a:xfrm>
            <a:off x="251520" y="1988840"/>
            <a:ext cx="4968552" cy="2585323"/>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ru-RU" b="1" cap="all" dirty="0" err="1">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Велесова</a:t>
            </a:r>
            <a:r>
              <a:rPr lang="ru-RU" b="1" cap="all" dirty="0">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 книга - это книга новгородских жрецов девятого века, посвященная богу богатства и мудрости древних славян </a:t>
            </a:r>
            <a:r>
              <a:rPr lang="ru-RU" b="1" cap="all" dirty="0">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hlinkClick r:id="rId4"/>
              </a:rPr>
              <a:t>Велесу</a:t>
            </a:r>
            <a:r>
              <a:rPr lang="ru-RU" b="1" cap="all" dirty="0">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a:t>
            </a:r>
          </a:p>
          <a:p>
            <a:pPr algn="ctr">
              <a:defRPr/>
            </a:pPr>
            <a:r>
              <a:rPr lang="ru-RU" b="1" cap="all" dirty="0">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В книге отражена история многих европейских и азиатских народов</a:t>
            </a:r>
          </a:p>
          <a:p>
            <a:pPr algn="ctr">
              <a:defRPr/>
            </a:pPr>
            <a:r>
              <a:rPr lang="ru-RU" b="1" cap="all" dirty="0" err="1">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Велесова</a:t>
            </a:r>
            <a:r>
              <a:rPr lang="ru-RU" b="1" cap="all" dirty="0">
                <a:ln w="0">
                  <a:solidFill>
                    <a:schemeClr val="bg1">
                      <a:lumMod val="95000"/>
                      <a:lumOff val="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 книга - сложный и объемный источник древних знаний. </a:t>
            </a:r>
          </a:p>
        </p:txBody>
      </p:sp>
    </p:spTree>
  </p:cSld>
  <p:clrMapOvr>
    <a:masterClrMapping/>
  </p:clrMapOvr>
  <p:transition>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Группа 15"/>
          <p:cNvGrpSpPr>
            <a:grpSpLocks/>
          </p:cNvGrpSpPr>
          <p:nvPr/>
        </p:nvGrpSpPr>
        <p:grpSpPr bwMode="auto">
          <a:xfrm>
            <a:off x="179388" y="2636838"/>
            <a:ext cx="8964612" cy="3765550"/>
            <a:chOff x="179388" y="1822830"/>
            <a:chExt cx="8964612" cy="3766014"/>
          </a:xfrm>
        </p:grpSpPr>
        <p:sp>
          <p:nvSpPr>
            <p:cNvPr id="4" name="Овал 3"/>
            <p:cNvSpPr/>
            <p:nvPr/>
          </p:nvSpPr>
          <p:spPr>
            <a:xfrm>
              <a:off x="1619250" y="2132430"/>
              <a:ext cx="5545138" cy="3456414"/>
            </a:xfrm>
            <a:prstGeom prst="ellipse">
              <a:avLst/>
            </a:prstGeom>
            <a:ln w="76200"/>
          </p:spPr>
          <p:style>
            <a:lnRef idx="2">
              <a:schemeClr val="dk1"/>
            </a:lnRef>
            <a:fillRef idx="1">
              <a:schemeClr val="lt1"/>
            </a:fillRef>
            <a:effectRef idx="0">
              <a:schemeClr val="dk1"/>
            </a:effectRef>
            <a:fontRef idx="minor">
              <a:schemeClr val="dk1"/>
            </a:fontRef>
          </p:style>
          <p:txBody>
            <a:bodyPr anchor="ctr"/>
            <a:lstStyle/>
            <a:p>
              <a:pPr algn="ctr">
                <a:defRPr/>
              </a:pPr>
              <a:endParaRPr lang="ru-RU"/>
            </a:p>
          </p:txBody>
        </p:sp>
        <p:cxnSp>
          <p:nvCxnSpPr>
            <p:cNvPr id="6" name="Прямая со стрелкой 5"/>
            <p:cNvCxnSpPr/>
            <p:nvPr/>
          </p:nvCxnSpPr>
          <p:spPr>
            <a:xfrm flipH="1">
              <a:off x="3924300" y="2132430"/>
              <a:ext cx="720725" cy="0"/>
            </a:xfrm>
            <a:prstGeom prst="straightConnector1">
              <a:avLst/>
            </a:prstGeom>
            <a:ln w="76200">
              <a:tailEnd type="arrow"/>
            </a:ln>
          </p:spPr>
          <p:style>
            <a:lnRef idx="2">
              <a:schemeClr val="dk1"/>
            </a:lnRef>
            <a:fillRef idx="0">
              <a:schemeClr val="dk1"/>
            </a:fillRef>
            <a:effectRef idx="1">
              <a:schemeClr val="dk1"/>
            </a:effectRef>
            <a:fontRef idx="minor">
              <a:schemeClr val="tx1"/>
            </a:fontRef>
          </p:style>
        </p:cxnSp>
        <p:sp>
          <p:nvSpPr>
            <p:cNvPr id="10" name="Овал 9"/>
            <p:cNvSpPr/>
            <p:nvPr/>
          </p:nvSpPr>
          <p:spPr>
            <a:xfrm>
              <a:off x="2339975" y="2924691"/>
              <a:ext cx="1944688" cy="18004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ЯВЬ</a:t>
              </a:r>
            </a:p>
          </p:txBody>
        </p:sp>
        <p:sp>
          <p:nvSpPr>
            <p:cNvPr id="11" name="Овал 10"/>
            <p:cNvSpPr/>
            <p:nvPr/>
          </p:nvSpPr>
          <p:spPr>
            <a:xfrm>
              <a:off x="4427538" y="2924691"/>
              <a:ext cx="1944687" cy="18004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НАВЬ</a:t>
              </a:r>
            </a:p>
          </p:txBody>
        </p:sp>
        <p:sp>
          <p:nvSpPr>
            <p:cNvPr id="14345" name="TextBox 11"/>
            <p:cNvSpPr txBox="1">
              <a:spLocks noChangeArrowheads="1"/>
            </p:cNvSpPr>
            <p:nvPr/>
          </p:nvSpPr>
          <p:spPr bwMode="auto">
            <a:xfrm rot="370728">
              <a:off x="4373125" y="1822830"/>
              <a:ext cx="949325" cy="369887"/>
            </a:xfrm>
            <a:prstGeom prst="rect">
              <a:avLst/>
            </a:prstGeom>
            <a:noFill/>
            <a:ln w="9525">
              <a:noFill/>
              <a:miter lim="800000"/>
              <a:headEnd/>
              <a:tailEnd/>
            </a:ln>
          </p:spPr>
          <p:txBody>
            <a:bodyPr wrap="none">
              <a:spAutoFit/>
            </a:bodyPr>
            <a:lstStyle/>
            <a:p>
              <a:r>
                <a:rPr lang="ru-RU"/>
                <a:t>ПРАВЬ</a:t>
              </a:r>
            </a:p>
          </p:txBody>
        </p:sp>
        <p:cxnSp>
          <p:nvCxnSpPr>
            <p:cNvPr id="14" name="Прямая со стрелкой 13"/>
            <p:cNvCxnSpPr/>
            <p:nvPr/>
          </p:nvCxnSpPr>
          <p:spPr>
            <a:xfrm>
              <a:off x="1403350" y="3789984"/>
              <a:ext cx="1296988" cy="0"/>
            </a:xfrm>
            <a:prstGeom prst="straightConnector1">
              <a:avLst/>
            </a:prstGeom>
            <a:ln w="571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6156325" y="3789984"/>
              <a:ext cx="1295400" cy="0"/>
            </a:xfrm>
            <a:prstGeom prst="straightConnector1">
              <a:avLst/>
            </a:prstGeom>
            <a:ln w="571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348" name="TextBox 17"/>
            <p:cNvSpPr txBox="1">
              <a:spLocks noChangeArrowheads="1"/>
            </p:cNvSpPr>
            <p:nvPr/>
          </p:nvSpPr>
          <p:spPr bwMode="auto">
            <a:xfrm>
              <a:off x="7373938" y="3429000"/>
              <a:ext cx="1770062" cy="646113"/>
            </a:xfrm>
            <a:prstGeom prst="rect">
              <a:avLst/>
            </a:prstGeom>
            <a:noFill/>
            <a:ln w="9525">
              <a:noFill/>
              <a:miter lim="800000"/>
              <a:headEnd/>
              <a:tailEnd/>
            </a:ln>
          </p:spPr>
          <p:txBody>
            <a:bodyPr wrap="none">
              <a:spAutoFit/>
            </a:bodyPr>
            <a:lstStyle/>
            <a:p>
              <a:pPr algn="ctr"/>
              <a:r>
                <a:rPr lang="ru-RU"/>
                <a:t>Небытие</a:t>
              </a:r>
            </a:p>
            <a:p>
              <a:pPr algn="ctr"/>
              <a:r>
                <a:rPr lang="ru-RU"/>
                <a:t>потусторонний</a:t>
              </a:r>
            </a:p>
          </p:txBody>
        </p:sp>
        <p:sp>
          <p:nvSpPr>
            <p:cNvPr id="14349" name="TextBox 23"/>
            <p:cNvSpPr txBox="1">
              <a:spLocks noChangeArrowheads="1"/>
            </p:cNvSpPr>
            <p:nvPr/>
          </p:nvSpPr>
          <p:spPr bwMode="auto">
            <a:xfrm>
              <a:off x="179388" y="3500438"/>
              <a:ext cx="1152525" cy="646112"/>
            </a:xfrm>
            <a:prstGeom prst="rect">
              <a:avLst/>
            </a:prstGeom>
            <a:noFill/>
            <a:ln w="9525">
              <a:noFill/>
              <a:miter lim="800000"/>
              <a:headEnd/>
              <a:tailEnd/>
            </a:ln>
          </p:spPr>
          <p:txBody>
            <a:bodyPr wrap="none">
              <a:spAutoFit/>
            </a:bodyPr>
            <a:lstStyle/>
            <a:p>
              <a:pPr algn="ctr"/>
              <a:r>
                <a:rPr lang="ru-RU"/>
                <a:t>Бытие </a:t>
              </a:r>
            </a:p>
            <a:p>
              <a:pPr algn="ctr"/>
              <a:r>
                <a:rPr lang="ru-RU"/>
                <a:t>видимый</a:t>
              </a:r>
            </a:p>
          </p:txBody>
        </p:sp>
      </p:grpSp>
      <p:sp>
        <p:nvSpPr>
          <p:cNvPr id="13" name="TextBox 12"/>
          <p:cNvSpPr txBox="1"/>
          <p:nvPr/>
        </p:nvSpPr>
        <p:spPr>
          <a:xfrm>
            <a:off x="179512" y="116632"/>
            <a:ext cx="6768752" cy="2585323"/>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ru-RU" b="1" dirty="0">
                <a:ln/>
                <a:solidFill>
                  <a:schemeClr val="accent3"/>
                </a:solidFill>
              </a:rPr>
              <a:t>В «</a:t>
            </a:r>
            <a:r>
              <a:rPr lang="ru-RU" b="1" dirty="0" err="1">
                <a:ln/>
                <a:solidFill>
                  <a:schemeClr val="accent3"/>
                </a:solidFill>
              </a:rPr>
              <a:t>Велесовой</a:t>
            </a:r>
            <a:r>
              <a:rPr lang="ru-RU" b="1" dirty="0">
                <a:ln/>
                <a:solidFill>
                  <a:schemeClr val="accent3"/>
                </a:solidFill>
              </a:rPr>
              <a:t> книге», бытие представлено тремя субстанциями. Это – Явь, т.е. мир видимый, материальный, или реальный мир, Навь – мир нематериальный, или потусторонний мир мертвецов, и Правь – истина и закон </a:t>
            </a:r>
            <a:r>
              <a:rPr lang="ru-RU" b="1" dirty="0" err="1">
                <a:ln/>
                <a:solidFill>
                  <a:schemeClr val="accent3"/>
                </a:solidFill>
              </a:rPr>
              <a:t>Сварога</a:t>
            </a:r>
            <a:r>
              <a:rPr lang="ru-RU" b="1" dirty="0">
                <a:ln/>
                <a:solidFill>
                  <a:schemeClr val="accent3"/>
                </a:solidFill>
              </a:rPr>
              <a:t>, которые управляют всем миром. После смерти человека его душа покидает Явь и попадает в Навь. Там она странствует до тех пор, пока не достигает </a:t>
            </a:r>
            <a:r>
              <a:rPr lang="ru-RU" b="1" dirty="0" err="1">
                <a:ln/>
                <a:solidFill>
                  <a:schemeClr val="accent3"/>
                </a:solidFill>
              </a:rPr>
              <a:t>Ирия</a:t>
            </a:r>
            <a:r>
              <a:rPr lang="ru-RU" b="1" dirty="0">
                <a:ln/>
                <a:solidFill>
                  <a:schemeClr val="accent3"/>
                </a:solidFill>
              </a:rPr>
              <a:t>, или Рая, где живут </a:t>
            </a:r>
            <a:r>
              <a:rPr lang="ru-RU" b="1" dirty="0" err="1">
                <a:ln/>
                <a:solidFill>
                  <a:schemeClr val="accent3"/>
                </a:solidFill>
              </a:rPr>
              <a:t>Сварог</a:t>
            </a:r>
            <a:r>
              <a:rPr lang="ru-RU" b="1" dirty="0">
                <a:ln/>
                <a:solidFill>
                  <a:schemeClr val="accent3"/>
                </a:solidFill>
              </a:rPr>
              <a:t>, </a:t>
            </a:r>
            <a:r>
              <a:rPr lang="ru-RU" b="1" dirty="0" err="1">
                <a:ln/>
                <a:solidFill>
                  <a:schemeClr val="accent3"/>
                </a:solidFill>
              </a:rPr>
              <a:t>сварожичи</a:t>
            </a:r>
            <a:r>
              <a:rPr lang="ru-RU" b="1" dirty="0">
                <a:ln/>
                <a:solidFill>
                  <a:schemeClr val="accent3"/>
                </a:solidFill>
              </a:rPr>
              <a:t> и предки руссов.</a:t>
            </a:r>
          </a:p>
        </p:txBody>
      </p:sp>
      <p:pic>
        <p:nvPicPr>
          <p:cNvPr id="14340" name="Picture 13"/>
          <p:cNvPicPr>
            <a:picLocks noChangeAspect="1" noChangeArrowheads="1"/>
          </p:cNvPicPr>
          <p:nvPr/>
        </p:nvPicPr>
        <p:blipFill>
          <a:blip r:embed="rId2"/>
          <a:srcRect/>
          <a:stretch>
            <a:fillRect/>
          </a:stretch>
        </p:blipFill>
        <p:spPr bwMode="auto">
          <a:xfrm>
            <a:off x="6875463" y="0"/>
            <a:ext cx="2268537" cy="3163888"/>
          </a:xfrm>
          <a:prstGeom prst="rect">
            <a:avLst/>
          </a:prstGeom>
          <a:noFill/>
          <a:ln w="9525">
            <a:noFill/>
            <a:miter lim="800000"/>
            <a:headEnd/>
            <a:tailEnd/>
          </a:ln>
        </p:spPr>
      </p:pic>
    </p:spTree>
  </p:cSld>
  <p:clrMapOvr>
    <a:masterClrMapping/>
  </p:clrMapOvr>
  <p:transition>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2"/>
          <a:srcRect b="-38"/>
          <a:stretch>
            <a:fillRect/>
          </a:stretch>
        </p:blipFill>
        <p:spPr bwMode="auto">
          <a:xfrm>
            <a:off x="0" y="0"/>
            <a:ext cx="9144000" cy="6858000"/>
          </a:xfrm>
          <a:prstGeom prst="rect">
            <a:avLst/>
          </a:prstGeom>
          <a:noFill/>
          <a:ln w="9525">
            <a:noFill/>
            <a:miter lim="800000"/>
            <a:headEnd/>
            <a:tailEnd/>
          </a:ln>
        </p:spPr>
      </p:pic>
      <p:sp>
        <p:nvSpPr>
          <p:cNvPr id="4" name="Круглая лента лицом вниз 3"/>
          <p:cNvSpPr/>
          <p:nvPr/>
        </p:nvSpPr>
        <p:spPr>
          <a:xfrm>
            <a:off x="395288" y="404813"/>
            <a:ext cx="8137525" cy="792162"/>
          </a:xfrm>
          <a:prstGeom prst="ellipseRibbon">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15364" name="Заголовок 1"/>
          <p:cNvSpPr>
            <a:spLocks noGrp="1"/>
          </p:cNvSpPr>
          <p:nvPr>
            <p:ph type="title"/>
          </p:nvPr>
        </p:nvSpPr>
        <p:spPr/>
        <p:txBody>
          <a:bodyPr/>
          <a:lstStyle/>
          <a:p>
            <a:pPr eaLnBrk="1" hangingPunct="1"/>
            <a:r>
              <a:rPr lang="ru-RU" smtClean="0">
                <a:latin typeface="Gabriola" pitchFamily="82" charset="0"/>
              </a:rPr>
              <a:t>Древняя Греция</a:t>
            </a:r>
          </a:p>
        </p:txBody>
      </p:sp>
      <p:sp>
        <p:nvSpPr>
          <p:cNvPr id="6" name="TextBox 5"/>
          <p:cNvSpPr txBox="1"/>
          <p:nvPr/>
        </p:nvSpPr>
        <p:spPr>
          <a:xfrm>
            <a:off x="1043608" y="1700808"/>
            <a:ext cx="7056784" cy="4154984"/>
          </a:xfrm>
          <a:prstGeom prst="rect">
            <a:avLst/>
          </a:prstGeom>
          <a:noFill/>
        </p:spPr>
        <p:txBody>
          <a:bodyPr>
            <a:spAutoFit/>
          </a:bodyPr>
          <a:lstStyle/>
          <a:p>
            <a:pPr algn="ctr">
              <a:defRPr/>
            </a:pPr>
            <a:r>
              <a:rPr lang="ru-RU" sz="2400" b="1" dirty="0">
                <a:ln w="10541" cmpd="sng">
                  <a:solidFill>
                    <a:srgbClr val="C00000"/>
                  </a:solidFill>
                  <a:prstDash val="solid"/>
                </a:ln>
                <a:solidFill>
                  <a:srgbClr val="002060"/>
                </a:solidFill>
              </a:rPr>
              <a:t>У древних греков термин «бытие» использовался в практике </a:t>
            </a:r>
            <a:r>
              <a:rPr lang="ru-RU" sz="2400" b="1" dirty="0" err="1">
                <a:ln w="10541" cmpd="sng">
                  <a:solidFill>
                    <a:srgbClr val="C00000"/>
                  </a:solidFill>
                  <a:prstDash val="solid"/>
                </a:ln>
                <a:solidFill>
                  <a:srgbClr val="002060"/>
                </a:solidFill>
              </a:rPr>
              <a:t>элейской</a:t>
            </a:r>
            <a:r>
              <a:rPr lang="ru-RU" sz="2400" b="1" dirty="0">
                <a:ln w="10541" cmpd="sng">
                  <a:solidFill>
                    <a:srgbClr val="C00000"/>
                  </a:solidFill>
                  <a:prstDash val="solid"/>
                </a:ln>
                <a:solidFill>
                  <a:srgbClr val="002060"/>
                </a:solidFill>
              </a:rPr>
              <a:t> школы. </a:t>
            </a:r>
            <a:r>
              <a:rPr lang="ru-RU" sz="2400" b="1" dirty="0" err="1">
                <a:ln w="10541" cmpd="sng">
                  <a:solidFill>
                    <a:srgbClr val="C00000"/>
                  </a:solidFill>
                  <a:prstDash val="solid"/>
                </a:ln>
                <a:solidFill>
                  <a:srgbClr val="002060"/>
                </a:solidFill>
              </a:rPr>
              <a:t>Парменид</a:t>
            </a:r>
            <a:r>
              <a:rPr lang="ru-RU" sz="2400" b="1" dirty="0">
                <a:ln w="10541" cmpd="sng">
                  <a:solidFill>
                    <a:srgbClr val="C00000"/>
                  </a:solidFill>
                  <a:prstDash val="solid"/>
                </a:ln>
                <a:solidFill>
                  <a:srgbClr val="002060"/>
                </a:solidFill>
              </a:rPr>
              <a:t> доказывал, что бытие непрерывно, однородно и неподвижно, оно не содержит в себе никакого небытия и воспринимается только мыслью. Этим самым </a:t>
            </a:r>
            <a:r>
              <a:rPr lang="ru-RU" sz="2400" b="1" dirty="0" err="1">
                <a:ln w="10541" cmpd="sng">
                  <a:solidFill>
                    <a:srgbClr val="C00000"/>
                  </a:solidFill>
                  <a:prstDash val="solid"/>
                </a:ln>
                <a:solidFill>
                  <a:srgbClr val="002060"/>
                </a:solidFill>
              </a:rPr>
              <a:t>Парменид</a:t>
            </a:r>
            <a:r>
              <a:rPr lang="ru-RU" sz="2400" b="1" dirty="0">
                <a:ln w="10541" cmpd="sng">
                  <a:solidFill>
                    <a:srgbClr val="C00000"/>
                  </a:solidFill>
                  <a:prstDash val="solid"/>
                </a:ln>
                <a:solidFill>
                  <a:srgbClr val="002060"/>
                </a:solidFill>
              </a:rPr>
              <a:t> подчеркивал постоянную текучесть чувственного мира, его неустойчивость и невозможность познания вечно ускользающих моментов бытия.</a:t>
            </a:r>
          </a:p>
          <a:p>
            <a:pPr algn="ctr">
              <a:defRPr/>
            </a:pPr>
            <a:endParaRPr lang="ru-RU" sz="2400" b="1" dirty="0">
              <a:ln w="10541" cmpd="sng">
                <a:solidFill>
                  <a:srgbClr val="C00000"/>
                </a:solidFill>
                <a:prstDash val="solid"/>
              </a:ln>
              <a:solidFill>
                <a:srgbClr val="002060"/>
              </a:solidFill>
            </a:endParaRPr>
          </a:p>
        </p:txBody>
      </p:sp>
    </p:spTree>
  </p:cSld>
  <p:clrMapOvr>
    <a:masterClrMapping/>
  </p:clrMapOvr>
  <p:transition>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Группа 6"/>
          <p:cNvGrpSpPr>
            <a:grpSpLocks/>
          </p:cNvGrpSpPr>
          <p:nvPr/>
        </p:nvGrpSpPr>
        <p:grpSpPr bwMode="auto">
          <a:xfrm>
            <a:off x="2484438" y="3213100"/>
            <a:ext cx="4248150" cy="1800225"/>
            <a:chOff x="2484438" y="3213100"/>
            <a:chExt cx="4248150" cy="1800225"/>
          </a:xfrm>
        </p:grpSpPr>
        <p:sp>
          <p:nvSpPr>
            <p:cNvPr id="4" name="Овал 3"/>
            <p:cNvSpPr/>
            <p:nvPr/>
          </p:nvSpPr>
          <p:spPr>
            <a:xfrm>
              <a:off x="2484438" y="3213100"/>
              <a:ext cx="2016125" cy="1800225"/>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ru-RU" dirty="0"/>
                <a:t>ТВЕРДОЕ ВЕЩЕСТВО</a:t>
              </a:r>
            </a:p>
            <a:p>
              <a:pPr algn="ctr">
                <a:defRPr/>
              </a:pPr>
              <a:r>
                <a:rPr lang="ru-RU" dirty="0"/>
                <a:t>(БЫТИЕ)</a:t>
              </a:r>
            </a:p>
          </p:txBody>
        </p:sp>
        <p:sp>
          <p:nvSpPr>
            <p:cNvPr id="5" name="Овал 4"/>
            <p:cNvSpPr/>
            <p:nvPr/>
          </p:nvSpPr>
          <p:spPr>
            <a:xfrm>
              <a:off x="4716463" y="3213100"/>
              <a:ext cx="2016125" cy="180022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ru-RU" dirty="0"/>
                <a:t>ПУСТОТА</a:t>
              </a:r>
            </a:p>
            <a:p>
              <a:pPr algn="ctr">
                <a:defRPr/>
              </a:pPr>
              <a:r>
                <a:rPr lang="ru-RU" dirty="0"/>
                <a:t>(НЕБЫТИЕ)</a:t>
              </a:r>
            </a:p>
          </p:txBody>
        </p:sp>
      </p:grpSp>
      <p:pic>
        <p:nvPicPr>
          <p:cNvPr id="16389" name="Picture 5"/>
          <p:cNvPicPr>
            <a:picLocks noChangeAspect="1" noChangeArrowheads="1"/>
          </p:cNvPicPr>
          <p:nvPr/>
        </p:nvPicPr>
        <p:blipFill>
          <a:blip r:embed="rId2" cstate="print"/>
          <a:srcRect/>
          <a:stretch>
            <a:fillRect/>
          </a:stretch>
        </p:blipFill>
        <p:spPr bwMode="auto">
          <a:xfrm>
            <a:off x="6804248" y="332656"/>
            <a:ext cx="2005980" cy="24765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HeroicExtremeLeftFacing"/>
            <a:lightRig rig="threePt" dir="t">
              <a:rot lat="0" lon="0" rev="2100000"/>
            </a:lightRig>
          </a:scene3d>
          <a:sp3d extrusionH="25400">
            <a:bevelT w="304800" h="152400" prst="hardEdge"/>
            <a:extrusionClr>
              <a:srgbClr val="000000"/>
            </a:extrusionClr>
          </a:sp3d>
        </p:spPr>
      </p:pic>
      <p:sp>
        <p:nvSpPr>
          <p:cNvPr id="16388" name="TextBox 6"/>
          <p:cNvSpPr txBox="1">
            <a:spLocks noChangeArrowheads="1"/>
          </p:cNvSpPr>
          <p:nvPr/>
        </p:nvSpPr>
        <p:spPr bwMode="auto">
          <a:xfrm>
            <a:off x="2411413" y="476250"/>
            <a:ext cx="4321175" cy="1754188"/>
          </a:xfrm>
          <a:prstGeom prst="rect">
            <a:avLst/>
          </a:prstGeom>
          <a:noFill/>
          <a:ln w="9525">
            <a:noFill/>
            <a:miter lim="800000"/>
            <a:headEnd/>
            <a:tailEnd/>
          </a:ln>
        </p:spPr>
        <p:txBody>
          <a:bodyPr>
            <a:spAutoFit/>
          </a:bodyPr>
          <a:lstStyle/>
          <a:p>
            <a:pPr algn="ctr"/>
            <a:r>
              <a:rPr lang="ru-RU"/>
              <a:t>Атомисты Левкипп и Демокрит фиксировали </a:t>
            </a:r>
            <a:r>
              <a:rPr lang="ru-RU">
                <a:solidFill>
                  <a:srgbClr val="FFFF00"/>
                </a:solidFill>
              </a:rPr>
              <a:t>бытие</a:t>
            </a:r>
            <a:r>
              <a:rPr lang="ru-RU"/>
              <a:t> как специфическую категорию для обозначения </a:t>
            </a:r>
            <a:r>
              <a:rPr lang="ru-RU">
                <a:solidFill>
                  <a:srgbClr val="FFFF00"/>
                </a:solidFill>
              </a:rPr>
              <a:t>твердого вещества </a:t>
            </a:r>
            <a:r>
              <a:rPr lang="ru-RU"/>
              <a:t>в его противопоставлении с </a:t>
            </a:r>
            <a:r>
              <a:rPr lang="ru-RU">
                <a:solidFill>
                  <a:srgbClr val="FF0000"/>
                </a:solidFill>
              </a:rPr>
              <a:t>небытием</a:t>
            </a:r>
            <a:r>
              <a:rPr lang="ru-RU"/>
              <a:t> (</a:t>
            </a:r>
            <a:r>
              <a:rPr lang="ru-RU">
                <a:solidFill>
                  <a:srgbClr val="FF0000"/>
                </a:solidFill>
              </a:rPr>
              <a:t>пустотой</a:t>
            </a:r>
            <a:r>
              <a:rPr lang="ru-RU"/>
              <a:t>).</a:t>
            </a:r>
          </a:p>
        </p:txBody>
      </p:sp>
      <p:pic>
        <p:nvPicPr>
          <p:cNvPr id="16390" name="Picture 6"/>
          <p:cNvPicPr>
            <a:picLocks noChangeAspect="1" noChangeArrowheads="1"/>
          </p:cNvPicPr>
          <p:nvPr/>
        </p:nvPicPr>
        <p:blipFill>
          <a:blip r:embed="rId3" cstate="print"/>
          <a:srcRect/>
          <a:stretch>
            <a:fillRect/>
          </a:stretch>
        </p:blipFill>
        <p:spPr bwMode="auto">
          <a:xfrm>
            <a:off x="467544" y="404664"/>
            <a:ext cx="2016224" cy="24482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ContrastingRightFacing"/>
            <a:lightRig rig="threePt" dir="t">
              <a:rot lat="0" lon="0" rev="2100000"/>
            </a:lightRig>
          </a:scene3d>
          <a:sp3d extrusionH="25400">
            <a:bevelT w="304800" h="152400" prst="hardEdge"/>
            <a:extrusionClr>
              <a:srgbClr val="000000"/>
            </a:extrusionClr>
          </a:sp3d>
        </p:spPr>
      </p:pic>
    </p:spTree>
  </p:cSld>
  <p:clrMapOvr>
    <a:masterClrMapping/>
  </p:clrMapOvr>
  <p:transition>
    <p:circle/>
  </p:transition>
  <p:timing>
    <p:tnLst>
      <p:par>
        <p:cTn id="1" dur="indefinite" restart="never" nodeType="tmRoot"/>
      </p:par>
    </p:tnLst>
  </p:timing>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17410" name="Picture 7"/>
          <p:cNvPicPr>
            <a:picLocks noChangeArrowheads="1"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Круглая лента лицом вниз 3"/>
          <p:cNvSpPr/>
          <p:nvPr/>
        </p:nvSpPr>
        <p:spPr>
          <a:xfrm>
            <a:off x="395288" y="0"/>
            <a:ext cx="8280400" cy="792163"/>
          </a:xfrm>
          <a:prstGeom prst="ellipseRibbon">
            <a:avLst>
              <a:gd fmla="val 25000" name="adj1"/>
              <a:gd fmla="val 39947" name="adj2"/>
              <a:gd fmla="val 10937" name="adj3"/>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dirty="0" lang="ru-RU">
              <a:solidFill>
                <a:srgbClr val="FF0000"/>
              </a:solidFill>
            </a:endParaRPr>
          </a:p>
        </p:txBody>
      </p:sp>
      <p:sp>
        <p:nvSpPr>
          <p:cNvPr id="17412" name="Заголовок 1"/>
          <p:cNvSpPr>
            <a:spLocks noGrp="1"/>
          </p:cNvSpPr>
          <p:nvPr>
            <p:ph type="title"/>
          </p:nvPr>
        </p:nvSpPr>
        <p:spPr>
          <a:xfrm>
            <a:off x="1403350" y="0"/>
            <a:ext cx="6048375" cy="792163"/>
          </a:xfrm>
        </p:spPr>
        <p:txBody>
          <a:bodyPr/>
          <a:lstStyle/>
          <a:p>
            <a:pPr eaLnBrk="1" hangingPunct="1"/>
            <a:r>
              <a:rPr lang="ru-RU" smtClean="0">
                <a:latin charset="0" pitchFamily="82" typeface="Gabriola"/>
              </a:rPr>
              <a:t>Средние века</a:t>
            </a:r>
          </a:p>
        </p:txBody>
      </p:sp>
      <p:pic>
        <p:nvPicPr>
          <p:cNvPr id="17413" name="Picture 6"/>
          <p:cNvPicPr>
            <a:picLocks noChangeArrowheads="1" noChangeAspect="1" noGrp="1"/>
          </p:cNvPicPr>
          <p:nvPr>
            <p:ph idx="1"/>
          </p:nvPr>
        </p:nvPicPr>
        <p:blipFill>
          <a:blip cstate="print" r:embed="rId3">
            <a:lum bright="-10000" contrast="20000"/>
          </a:blip>
          <a:srcRect r="6"/>
          <a:stretch>
            <a:fillRect/>
          </a:stretch>
        </p:blipFill>
        <p:spPr>
          <a:xfrm>
            <a:off x="179512" y="3501008"/>
            <a:ext cx="4752528" cy="3168352"/>
          </a:xfrm>
          <a:prstGeom prst="ellipse">
            <a:avLst/>
          </a:prstGeom>
          <a:ln cap="rnd" w="190500">
            <a:solidFill>
              <a:srgbClr val="C8C6BD"/>
            </a:solidFill>
          </a:ln>
          <a:effectLst>
            <a:outerShdw algn="bl" blurRad="127000" rotWithShape="0">
              <a:srgbClr val="000000"/>
            </a:outerShdw>
          </a:effectLst>
          <a:scene3d>
            <a:camera fov="5400000" prst="perspectiveFront"/>
            <a:lightRig dir="t" rig="threePt">
              <a:rot lat="0" lon="0" rev="19200000"/>
            </a:lightRig>
          </a:scene3d>
          <a:sp3d extrusionH="25400">
            <a:bevelT h="152400" prst="hardEdge" w="304800"/>
            <a:extrusionClr>
              <a:srgbClr val="000000"/>
            </a:extrusionClr>
          </a:sp3d>
        </p:spPr>
      </p:pic>
      <p:sp>
        <p:nvSpPr>
          <p:cNvPr id="17414" name="TextBox 7"/>
          <p:cNvSpPr txBox="1">
            <a:spLocks noChangeArrowheads="1"/>
          </p:cNvSpPr>
          <p:nvPr/>
        </p:nvSpPr>
        <p:spPr bwMode="auto">
          <a:xfrm>
            <a:off x="755650" y="1052513"/>
            <a:ext cx="7848600" cy="1754187"/>
          </a:xfrm>
          <a:prstGeom prst="rect">
            <a:avLst/>
          </a:prstGeom>
          <a:noFill/>
          <a:ln w="9525">
            <a:noFill/>
            <a:miter lim="800000"/>
            <a:headEnd/>
            <a:tailEnd/>
          </a:ln>
        </p:spPr>
        <p:txBody>
          <a:bodyPr>
            <a:spAutoFit/>
          </a:bodyPr>
          <a:lstStyle/>
          <a:p>
            <a:r>
              <a:rPr lang="ru-RU"/>
              <a:t>Слово «библия» - древнегреческого происхождения. На языке древних греков «библос» означало - «книги». В наше время мы называем этим словом одну определенную книгу, состоящую из нескольких десятков отдельных религиозных произведений. Внешне Библия представляет собой книгу, объемлющую свыше тысячи страниц. Она состоит из двух частей: Ветхий Завет и Новый Завет. </a:t>
            </a:r>
          </a:p>
        </p:txBody>
      </p:sp>
    </p:spTree>
  </p:cSld>
  <p:clrMapOvr>
    <a:masterClrMapping/>
  </p:clrMapOvr>
  <p:transition>
    <p:circle/>
  </p:transition>
  <p:timing>
    <p:tnLst>
      <p:par>
        <p:cTn dur="indefinite" id="1" nodeType="tmRoot" restart="never"/>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a:xfrm>
            <a:off x="0" y="0"/>
            <a:ext cx="9144000" cy="6858000"/>
          </a:xfrm>
          <a:noFill/>
        </p:spPr>
      </p:pic>
      <p:sp>
        <p:nvSpPr>
          <p:cNvPr id="7" name="TextBox 6"/>
          <p:cNvSpPr txBox="1"/>
          <p:nvPr/>
        </p:nvSpPr>
        <p:spPr>
          <a:xfrm>
            <a:off x="441954" y="5013176"/>
            <a:ext cx="4411977" cy="400110"/>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 начале сотворил Бог небо и землю. </a:t>
            </a:r>
          </a:p>
        </p:txBody>
      </p:sp>
      <p:sp>
        <p:nvSpPr>
          <p:cNvPr id="8" name="TextBox 7"/>
          <p:cNvSpPr txBox="1"/>
          <p:nvPr/>
        </p:nvSpPr>
        <p:spPr>
          <a:xfrm>
            <a:off x="899592" y="1052736"/>
            <a:ext cx="3240360" cy="1015663"/>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ru-RU" sz="2000" b="1" dirty="0">
                <a:ln w="11430">
                  <a:solidFill>
                    <a:srgbClr val="FFFF66"/>
                  </a:solidFill>
                </a:ln>
                <a:solidFill>
                  <a:srgbClr val="FFFF66"/>
                </a:solidFill>
                <a:effectLst>
                  <a:outerShdw blurRad="80000" dist="40000" dir="5040000" algn="tl">
                    <a:srgbClr val="000000">
                      <a:alpha val="30000"/>
                    </a:srgbClr>
                  </a:outerShdw>
                </a:effectLst>
              </a:rPr>
              <a:t>В Ветхом Завете первая книга называется </a:t>
            </a:r>
            <a:r>
              <a:rPr lang="ru-RU" sz="2000" b="1" dirty="0">
                <a:ln w="11430">
                  <a:solidFill>
                    <a:srgbClr val="00FF00"/>
                  </a:solidFill>
                </a:ln>
                <a:solidFill>
                  <a:srgbClr val="00FF00"/>
                </a:solidFill>
                <a:effectLst>
                  <a:outerShdw blurRad="80000" dist="40000" dir="5040000" algn="tl">
                    <a:srgbClr val="000000">
                      <a:alpha val="30000"/>
                    </a:srgbClr>
                  </a:outerShdw>
                </a:effectLst>
              </a:rPr>
              <a:t>БЫТИЕ</a:t>
            </a:r>
          </a:p>
        </p:txBody>
      </p:sp>
    </p:spTree>
  </p:cSld>
  <p:clrMapOvr>
    <a:masterClrMapping/>
  </p:clrMapOvr>
  <p:transition>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Группа 9"/>
          <p:cNvGrpSpPr>
            <a:grpSpLocks/>
          </p:cNvGrpSpPr>
          <p:nvPr/>
        </p:nvGrpSpPr>
        <p:grpSpPr bwMode="auto">
          <a:xfrm>
            <a:off x="755650" y="4292600"/>
            <a:ext cx="7704138" cy="1584325"/>
            <a:chOff x="539750" y="2781300"/>
            <a:chExt cx="7704138" cy="1584325"/>
          </a:xfrm>
        </p:grpSpPr>
        <p:sp>
          <p:nvSpPr>
            <p:cNvPr id="4" name="Овал 3"/>
            <p:cNvSpPr/>
            <p:nvPr/>
          </p:nvSpPr>
          <p:spPr>
            <a:xfrm>
              <a:off x="3059113" y="2781300"/>
              <a:ext cx="2808287" cy="1584325"/>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ru-RU" sz="2400" spc="600" dirty="0"/>
                <a:t>БЫТИЕ</a:t>
              </a:r>
            </a:p>
          </p:txBody>
        </p:sp>
        <p:sp>
          <p:nvSpPr>
            <p:cNvPr id="6" name="Овал 5"/>
            <p:cNvSpPr/>
            <p:nvPr/>
          </p:nvSpPr>
          <p:spPr>
            <a:xfrm>
              <a:off x="539750" y="2781300"/>
              <a:ext cx="3024188" cy="158432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just">
                <a:defRPr/>
              </a:pPr>
              <a:r>
                <a:rPr lang="ru-RU" sz="2400" spc="720" dirty="0"/>
                <a:t>НЕБЫТИЕ</a:t>
              </a:r>
            </a:p>
          </p:txBody>
        </p:sp>
        <p:sp>
          <p:nvSpPr>
            <p:cNvPr id="5" name="Овал 4"/>
            <p:cNvSpPr/>
            <p:nvPr/>
          </p:nvSpPr>
          <p:spPr>
            <a:xfrm>
              <a:off x="5435600" y="2781300"/>
              <a:ext cx="2808288" cy="158432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ru-RU" sz="2400" spc="600" dirty="0"/>
                <a:t>НЕБЫТИЕ</a:t>
              </a:r>
            </a:p>
          </p:txBody>
        </p:sp>
      </p:grpSp>
      <p:pic>
        <p:nvPicPr>
          <p:cNvPr id="7" name="Рисунок 5" descr="220px-Hegel_portrait_by_Schlesinger_1831.jpg"/>
          <p:cNvPicPr>
            <a:picLocks noChangeAspect="1"/>
          </p:cNvPicPr>
          <p:nvPr/>
        </p:nvPicPr>
        <p:blipFill>
          <a:blip r:embed="rId2" cstate="print"/>
          <a:srcRect/>
          <a:stretch>
            <a:fillRect/>
          </a:stretch>
        </p:blipFill>
        <p:spPr bwMode="auto">
          <a:xfrm>
            <a:off x="6804248" y="1412776"/>
            <a:ext cx="2167656" cy="2403340"/>
          </a:xfrm>
          <a:prstGeom prst="rect">
            <a:avLst/>
          </a:prstGeom>
          <a:ln w="190500" cap="sq">
            <a:solidFill>
              <a:schemeClr val="bg2">
                <a:lumMod val="75000"/>
              </a:schemeClr>
            </a:solidFill>
            <a:prstDash val="solid"/>
            <a:miter lim="800000"/>
          </a:ln>
          <a:effectLst>
            <a:outerShdw blurRad="50800" dist="38100" dir="16200000" rotWithShape="0">
              <a:prstClr val="black">
                <a:alpha val="40000"/>
              </a:prstClr>
            </a:outerShdw>
            <a:reflection blurRad="6350" stA="52000" endA="300" endPos="35000" dir="5400000" sy="-100000" algn="bl" rotWithShape="0"/>
          </a:effectLst>
          <a:scene3d>
            <a:camera prst="perspectiveFront" fov="5400000"/>
            <a:lightRig rig="threePt" dir="t">
              <a:rot lat="0" lon="0" rev="2100000"/>
            </a:lightRig>
          </a:scene3d>
          <a:sp3d extrusionH="25400">
            <a:bevelT w="304800" h="152400" prst="hardEdge"/>
            <a:extrusionClr>
              <a:srgbClr val="000000"/>
            </a:extrusionClr>
          </a:sp3d>
        </p:spPr>
      </p:pic>
      <p:sp>
        <p:nvSpPr>
          <p:cNvPr id="19460" name="TextBox 7"/>
          <p:cNvSpPr txBox="1">
            <a:spLocks noChangeArrowheads="1"/>
          </p:cNvSpPr>
          <p:nvPr/>
        </p:nvSpPr>
        <p:spPr bwMode="auto">
          <a:xfrm>
            <a:off x="250825" y="1341438"/>
            <a:ext cx="6481763" cy="2246312"/>
          </a:xfrm>
          <a:prstGeom prst="rect">
            <a:avLst/>
          </a:prstGeom>
          <a:noFill/>
          <a:ln w="9525">
            <a:noFill/>
            <a:miter lim="800000"/>
            <a:headEnd/>
            <a:tailEnd/>
          </a:ln>
        </p:spPr>
        <p:txBody>
          <a:bodyPr>
            <a:spAutoFit/>
          </a:bodyPr>
          <a:lstStyle/>
          <a:p>
            <a:pPr algn="ctr"/>
            <a:r>
              <a:rPr lang="ru-RU" sz="2000" u="sng">
                <a:solidFill>
                  <a:srgbClr val="FF0000"/>
                </a:solidFill>
              </a:rPr>
              <a:t>Гегель</a:t>
            </a:r>
            <a:r>
              <a:rPr lang="ru-RU" sz="2000"/>
              <a:t> понимал бытие как </a:t>
            </a:r>
            <a:r>
              <a:rPr lang="ru-RU" sz="2000" u="sng">
                <a:solidFill>
                  <a:srgbClr val="FF0000"/>
                </a:solidFill>
              </a:rPr>
              <a:t>«…исчезающее бытие", </a:t>
            </a:r>
            <a:r>
              <a:rPr lang="ru-RU" sz="2000"/>
              <a:t>что происходило в "небытие", переходит  в «бытие», а  из «бытия» в «небытие», в  результате чего все в мире является становлением. Но становление это уже более богатая категория, характеризующая бытие, и последнее является предпосылкой становления. </a:t>
            </a:r>
          </a:p>
        </p:txBody>
      </p:sp>
      <p:sp>
        <p:nvSpPr>
          <p:cNvPr id="11" name="Круглая лента лицом вниз 10"/>
          <p:cNvSpPr/>
          <p:nvPr/>
        </p:nvSpPr>
        <p:spPr>
          <a:xfrm>
            <a:off x="0" y="333375"/>
            <a:ext cx="9144000" cy="863600"/>
          </a:xfrm>
          <a:prstGeom prst="ellipseRibbon">
            <a:avLst>
              <a:gd name="adj1" fmla="val 36091"/>
              <a:gd name="adj2" fmla="val 75000"/>
              <a:gd name="adj3" fmla="val 470"/>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rgbClr val="FF0000"/>
              </a:solidFill>
            </a:endParaRPr>
          </a:p>
        </p:txBody>
      </p:sp>
      <p:sp>
        <p:nvSpPr>
          <p:cNvPr id="19462" name="Заголовок 1"/>
          <p:cNvSpPr>
            <a:spLocks noGrp="1"/>
          </p:cNvSpPr>
          <p:nvPr>
            <p:ph type="title"/>
          </p:nvPr>
        </p:nvSpPr>
        <p:spPr/>
        <p:txBody>
          <a:bodyPr/>
          <a:lstStyle/>
          <a:p>
            <a:pPr eaLnBrk="1" hangingPunct="1"/>
            <a:r>
              <a:rPr lang="ru-RU" smtClean="0">
                <a:latin typeface="Gabriola" pitchFamily="82" charset="0"/>
              </a:rPr>
              <a:t>Немецкая классическая философия</a:t>
            </a:r>
          </a:p>
        </p:txBody>
      </p:sp>
      <p:sp>
        <p:nvSpPr>
          <p:cNvPr id="10" name="Овал 9"/>
          <p:cNvSpPr/>
          <p:nvPr/>
        </p:nvSpPr>
        <p:spPr>
          <a:xfrm>
            <a:off x="3347864" y="4293096"/>
            <a:ext cx="2736304" cy="1584176"/>
          </a:xfrm>
          <a:prstGeom prst="ellipse">
            <a:avLst/>
          </a:prstGeom>
          <a:solidFill>
            <a:schemeClr val="tx1"/>
          </a:solidFill>
          <a:ln>
            <a:noFill/>
          </a:ln>
          <a:effectLst>
            <a:innerShdw blurRad="114300">
              <a:prstClr val="black"/>
            </a:innerShdw>
            <a:reflection blurRad="6350" stA="52000" endA="300" endPos="35000" dir="5400000" sy="-100000" algn="bl" rotWithShape="0"/>
          </a:effectLst>
          <a:scene3d>
            <a:camera prst="orthographicFront">
              <a:rot lat="0" lon="0" rev="0"/>
            </a:camera>
            <a:lightRig rig="chilly" dir="t">
              <a:rot lat="0" lon="0" rev="18480000"/>
            </a:lightRig>
          </a:scene3d>
          <a:sp3d prstMaterial="clear">
            <a:bevelT h="6350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ransition>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1052736"/>
            <a:ext cx="7632848" cy="4401205"/>
          </a:xfrm>
          <a:prstGeom prst="rect">
            <a:avLst/>
          </a:prstGeom>
          <a:noFill/>
        </p:spPr>
        <p:txBody>
          <a:bodyPr>
            <a:spAutoFit/>
          </a:bodyPr>
          <a:lstStyle/>
          <a:p>
            <a:pPr algn="ctr">
              <a:defRPr/>
            </a:pPr>
            <a:r>
              <a:rPr lang="ru-RU" sz="2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atangChe" pitchFamily="49" charset="-127"/>
                <a:ea typeface="BatangChe" pitchFamily="49" charset="-127"/>
              </a:rPr>
              <a:t>Все философские учения, признающие тождество бытия и мышления, утверждали, что бытие </a:t>
            </a:r>
            <a:r>
              <a:rPr lang="ru-RU" sz="2800" b="1"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atangChe" pitchFamily="49" charset="-127"/>
                <a:ea typeface="BatangChe" pitchFamily="49" charset="-127"/>
              </a:rPr>
              <a:t>умопостигаемо</a:t>
            </a:r>
            <a:r>
              <a:rPr lang="ru-RU" sz="2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atangChe" pitchFamily="49" charset="-127"/>
                <a:ea typeface="BatangChe" pitchFamily="49" charset="-127"/>
              </a:rPr>
              <a:t> и что человеческая мысль способна передать все разумные законы бытия</a:t>
            </a:r>
          </a:p>
          <a:p>
            <a:pPr algn="ctr">
              <a:defRPr/>
            </a:pPr>
            <a:endParaRPr lang="ru-RU" sz="2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atangChe" pitchFamily="49" charset="-127"/>
              <a:ea typeface="BatangChe" pitchFamily="49" charset="-127"/>
            </a:endParaRPr>
          </a:p>
        </p:txBody>
      </p:sp>
    </p:spTree>
  </p:cSld>
  <p:clrMapOvr>
    <a:masterClrMapping/>
  </p:clrMapOvr>
  <p:transition>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539750" y="260350"/>
            <a:ext cx="8229600" cy="1143000"/>
          </a:xfrm>
        </p:spPr>
        <p:txBody>
          <a:bodyPr/>
          <a:lstStyle/>
          <a:p>
            <a:pPr eaLnBrk="1" hangingPunct="1"/>
            <a:r>
              <a:rPr lang="ru-RU" smtClean="0">
                <a:solidFill>
                  <a:srgbClr val="FFC000"/>
                </a:solidFill>
                <a:latin typeface="Century Schoolbook" pitchFamily="18" charset="0"/>
              </a:rPr>
              <a:t>Как </a:t>
            </a:r>
            <a:r>
              <a:rPr lang="ru-RU" i="1" smtClean="0">
                <a:solidFill>
                  <a:srgbClr val="FFC000"/>
                </a:solidFill>
                <a:latin typeface="Century Schoolbook" pitchFamily="18" charset="0"/>
              </a:rPr>
              <a:t>существует бытие</a:t>
            </a:r>
            <a:r>
              <a:rPr lang="ru-RU" smtClean="0">
                <a:solidFill>
                  <a:srgbClr val="FFC000"/>
                </a:solidFill>
                <a:latin typeface="Century Schoolbook" pitchFamily="18" charset="0"/>
              </a:rPr>
              <a:t>?</a:t>
            </a:r>
          </a:p>
        </p:txBody>
      </p:sp>
      <p:cxnSp>
        <p:nvCxnSpPr>
          <p:cNvPr id="5" name="Прямая со стрелкой 4"/>
          <p:cNvCxnSpPr/>
          <p:nvPr/>
        </p:nvCxnSpPr>
        <p:spPr>
          <a:xfrm flipH="1">
            <a:off x="2555875" y="1196975"/>
            <a:ext cx="720725" cy="719138"/>
          </a:xfrm>
          <a:prstGeom prst="straightConnector1">
            <a:avLst/>
          </a:prstGeom>
          <a:ln w="5715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5580063" y="1268413"/>
            <a:ext cx="647700" cy="720725"/>
          </a:xfrm>
          <a:prstGeom prst="straightConnector1">
            <a:avLst/>
          </a:prstGeom>
          <a:ln w="5715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47813" y="1989138"/>
            <a:ext cx="2341562" cy="368300"/>
          </a:xfrm>
          <a:prstGeom prst="rect">
            <a:avLst/>
          </a:prstGeom>
          <a:noFill/>
        </p:spPr>
        <p:txBody>
          <a:bodyPr wrap="none">
            <a:spAutoFit/>
          </a:bodyPr>
          <a:lstStyle/>
          <a:p>
            <a:pPr>
              <a:defRPr/>
            </a:pPr>
            <a:r>
              <a:rPr lang="ru-RU" b="1" u="sng" spc="600" dirty="0">
                <a:solidFill>
                  <a:schemeClr val="accent6">
                    <a:lumMod val="75000"/>
                  </a:schemeClr>
                </a:solidFill>
              </a:rPr>
              <a:t>ФИЗИЧЕСКИ</a:t>
            </a:r>
          </a:p>
        </p:txBody>
      </p:sp>
      <p:sp>
        <p:nvSpPr>
          <p:cNvPr id="13" name="TextBox 12"/>
          <p:cNvSpPr txBox="1"/>
          <p:nvPr/>
        </p:nvSpPr>
        <p:spPr>
          <a:xfrm>
            <a:off x="5435600" y="2060575"/>
            <a:ext cx="2565400" cy="369888"/>
          </a:xfrm>
          <a:prstGeom prst="rect">
            <a:avLst/>
          </a:prstGeom>
          <a:noFill/>
        </p:spPr>
        <p:txBody>
          <a:bodyPr wrap="none">
            <a:spAutoFit/>
          </a:bodyPr>
          <a:lstStyle/>
          <a:p>
            <a:pPr>
              <a:defRPr/>
            </a:pPr>
            <a:r>
              <a:rPr lang="ru-RU" b="1" u="sng" spc="600" dirty="0">
                <a:solidFill>
                  <a:schemeClr val="accent6">
                    <a:lumMod val="75000"/>
                  </a:schemeClr>
                </a:solidFill>
              </a:rPr>
              <a:t>ПСИХИЧЕСКИ</a:t>
            </a:r>
          </a:p>
        </p:txBody>
      </p:sp>
      <p:pic>
        <p:nvPicPr>
          <p:cNvPr id="21511" name="Picture 4"/>
          <p:cNvPicPr>
            <a:picLocks noChangeAspect="1" noChangeArrowheads="1"/>
          </p:cNvPicPr>
          <p:nvPr/>
        </p:nvPicPr>
        <p:blipFill>
          <a:blip r:embed="rId2"/>
          <a:srcRect/>
          <a:stretch>
            <a:fillRect/>
          </a:stretch>
        </p:blipFill>
        <p:spPr bwMode="auto">
          <a:xfrm>
            <a:off x="250825" y="2420938"/>
            <a:ext cx="4271963" cy="3340100"/>
          </a:xfrm>
          <a:prstGeom prst="rect">
            <a:avLst/>
          </a:prstGeom>
          <a:noFill/>
          <a:ln w="9525">
            <a:noFill/>
            <a:miter lim="800000"/>
            <a:headEnd/>
            <a:tailEnd/>
          </a:ln>
        </p:spPr>
      </p:pic>
      <p:pic>
        <p:nvPicPr>
          <p:cNvPr id="21512" name="Picture 5"/>
          <p:cNvPicPr>
            <a:picLocks noChangeAspect="1" noChangeArrowheads="1"/>
          </p:cNvPicPr>
          <p:nvPr/>
        </p:nvPicPr>
        <p:blipFill>
          <a:blip r:embed="rId3"/>
          <a:srcRect/>
          <a:stretch>
            <a:fillRect/>
          </a:stretch>
        </p:blipFill>
        <p:spPr bwMode="auto">
          <a:xfrm>
            <a:off x="4716463" y="2492375"/>
            <a:ext cx="4197350" cy="3240088"/>
          </a:xfrm>
          <a:prstGeom prst="rect">
            <a:avLst/>
          </a:prstGeom>
          <a:noFill/>
          <a:ln w="9525">
            <a:noFill/>
            <a:miter lim="800000"/>
            <a:headEnd/>
            <a:tailEnd/>
          </a:ln>
        </p:spPr>
      </p:pic>
      <p:cxnSp>
        <p:nvCxnSpPr>
          <p:cNvPr id="11" name="Прямая соединительная линия 10"/>
          <p:cNvCxnSpPr/>
          <p:nvPr/>
        </p:nvCxnSpPr>
        <p:spPr>
          <a:xfrm>
            <a:off x="4572000" y="1773238"/>
            <a:ext cx="71438" cy="4098925"/>
          </a:xfrm>
          <a:prstGeom prst="line">
            <a:avLst/>
          </a:prstGeom>
          <a:ln w="57150">
            <a:solidFill>
              <a:srgbClr val="FF0000"/>
            </a:solidFill>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down)">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21511"/>
                                        </p:tgtEl>
                                        <p:attrNameLst>
                                          <p:attrName>style.visibility</p:attrName>
                                        </p:attrNameLst>
                                      </p:cBhvr>
                                      <p:to>
                                        <p:strVal val="visible"/>
                                      </p:to>
                                    </p:set>
                                    <p:anim calcmode="lin" valueType="num">
                                      <p:cBhvr>
                                        <p:cTn id="27" dur="500" fill="hold"/>
                                        <p:tgtEl>
                                          <p:spTgt spid="21511"/>
                                        </p:tgtEl>
                                        <p:attrNameLst>
                                          <p:attrName>ppt_w</p:attrName>
                                        </p:attrNameLst>
                                      </p:cBhvr>
                                      <p:tavLst>
                                        <p:tav tm="0">
                                          <p:val>
                                            <p:fltVal val="0"/>
                                          </p:val>
                                        </p:tav>
                                        <p:tav tm="100000">
                                          <p:val>
                                            <p:strVal val="#ppt_w"/>
                                          </p:val>
                                        </p:tav>
                                      </p:tavLst>
                                    </p:anim>
                                    <p:anim calcmode="lin" valueType="num">
                                      <p:cBhvr>
                                        <p:cTn id="28" dur="500" fill="hold"/>
                                        <p:tgtEl>
                                          <p:spTgt spid="21511"/>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nodeType="clickEffect">
                                  <p:stCondLst>
                                    <p:cond delay="0"/>
                                  </p:stCondLst>
                                  <p:childTnLst>
                                    <p:set>
                                      <p:cBhvr>
                                        <p:cTn id="32" dur="1" fill="hold">
                                          <p:stCondLst>
                                            <p:cond delay="0"/>
                                          </p:stCondLst>
                                        </p:cTn>
                                        <p:tgtEl>
                                          <p:spTgt spid="21512"/>
                                        </p:tgtEl>
                                        <p:attrNameLst>
                                          <p:attrName>style.visibility</p:attrName>
                                        </p:attrNameLst>
                                      </p:cBhvr>
                                      <p:to>
                                        <p:strVal val="visible"/>
                                      </p:to>
                                    </p:set>
                                    <p:anim calcmode="lin" valueType="num">
                                      <p:cBhvr>
                                        <p:cTn id="33" dur="500" fill="hold"/>
                                        <p:tgtEl>
                                          <p:spTgt spid="21512"/>
                                        </p:tgtEl>
                                        <p:attrNameLst>
                                          <p:attrName>ppt_w</p:attrName>
                                        </p:attrNameLst>
                                      </p:cBhvr>
                                      <p:tavLst>
                                        <p:tav tm="0">
                                          <p:val>
                                            <p:fltVal val="0"/>
                                          </p:val>
                                        </p:tav>
                                        <p:tav tm="100000">
                                          <p:val>
                                            <p:strVal val="#ppt_w"/>
                                          </p:val>
                                        </p:tav>
                                      </p:tavLst>
                                    </p:anim>
                                    <p:anim calcmode="lin" valueType="num">
                                      <p:cBhvr>
                                        <p:cTn id="34" dur="500" fill="hold"/>
                                        <p:tgtEl>
                                          <p:spTgt spid="215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12" grpId="0"/>
      <p:bldP spid="13" grpId="0"/>
    </p:bldLst>
  </p:timing>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13" name="Picture 3"/>
          <p:cNvPicPr>
            <a:picLocks noChangeArrowheads="1" noChangeAspect="1"/>
          </p:cNvPicPr>
          <p:nvPr/>
        </p:nvPicPr>
        <p:blipFill>
          <a:blip cstate="print" r:embed="rId2"/>
          <a:srcRect t="47730"/>
          <a:stretch>
            <a:fillRect/>
          </a:stretch>
        </p:blipFill>
        <p:spPr bwMode="auto">
          <a:xfrm>
            <a:off x="323528" y="2276872"/>
            <a:ext cx="3672408" cy="3096344"/>
          </a:xfrm>
          <a:prstGeom prst="rect">
            <a:avLst/>
          </a:prstGeom>
          <a:noFill/>
          <a:ln cap="sq" w="190500">
            <a:solidFill>
              <a:srgbClr val="C8C6BD"/>
            </a:solidFill>
            <a:prstDash val="solid"/>
            <a:miter lim="800000"/>
            <a:headEnd/>
            <a:tailEnd/>
          </a:ln>
          <a:effectLst>
            <a:outerShdw algn="bl" blurRad="254000" rotWithShape="0">
              <a:srgbClr val="000000">
                <a:alpha val="43000"/>
              </a:srgbClr>
            </a:outerShdw>
          </a:effectLst>
          <a:scene3d>
            <a:camera prst="obliqueTopLeft"/>
            <a:lightRig dir="t" rig="threePt">
              <a:rot lat="0" lon="0" rev="2100000"/>
            </a:lightRig>
          </a:scene3d>
          <a:sp3d extrusionH="25400">
            <a:bevelT h="152400" prst="hardEdge" w="304800"/>
            <a:extrusionClr>
              <a:srgbClr val="000000"/>
            </a:extrusionClr>
          </a:sp3d>
        </p:spPr>
      </p:pic>
      <p:pic>
        <p:nvPicPr>
          <p:cNvPr id="37892" name="Picture 4"/>
          <p:cNvPicPr>
            <a:picLocks noChangeArrowheads="1" noChangeAspect="1"/>
          </p:cNvPicPr>
          <p:nvPr/>
        </p:nvPicPr>
        <p:blipFill>
          <a:blip cstate="print" r:embed="rId2"/>
          <a:srcRect b="52851" r="36400"/>
          <a:stretch>
            <a:fillRect/>
          </a:stretch>
        </p:blipFill>
        <p:spPr bwMode="auto">
          <a:xfrm>
            <a:off x="4932040" y="2276872"/>
            <a:ext cx="3960440" cy="3024336"/>
          </a:xfrm>
          <a:prstGeom prst="rect">
            <a:avLst/>
          </a:prstGeom>
          <a:ln cap="sq" w="190500">
            <a:solidFill>
              <a:srgbClr val="C8C6BD"/>
            </a:solidFill>
            <a:prstDash val="solid"/>
            <a:miter lim="800000"/>
          </a:ln>
          <a:effectLst>
            <a:outerShdw algn="bl" blurRad="254000" rotWithShape="0">
              <a:srgbClr val="000000">
                <a:alpha val="43000"/>
              </a:srgbClr>
            </a:outerShdw>
          </a:effectLst>
          <a:scene3d>
            <a:camera prst="obliqueTopRight"/>
            <a:lightRig dir="t" rig="threePt">
              <a:rot lat="0" lon="0" rev="2100000"/>
            </a:lightRig>
          </a:scene3d>
          <a:sp3d extrusionH="25400">
            <a:bevelT h="152400" prst="hardEdge" w="304800"/>
            <a:extrusionClr>
              <a:srgbClr val="000000"/>
            </a:extrusionClr>
          </a:sp3d>
        </p:spPr>
      </p:pic>
      <p:pic>
        <p:nvPicPr>
          <p:cNvPr id="37893" name="Picture 5"/>
          <p:cNvPicPr>
            <a:picLocks noChangeArrowheads="1" noChangeAspect="1"/>
          </p:cNvPicPr>
          <p:nvPr/>
        </p:nvPicPr>
        <p:blipFill>
          <a:blip cstate="print" r:embed="rId3"/>
          <a:stretch>
            <a:fillRect/>
          </a:stretch>
        </p:blipFill>
        <p:spPr bwMode="auto">
          <a:xfrm>
            <a:off x="3707904" y="3645024"/>
            <a:ext cx="1512168" cy="3066157"/>
          </a:xfrm>
          <a:prstGeom prst="rect">
            <a:avLst/>
          </a:prstGeom>
          <a:ln>
            <a:noFill/>
          </a:ln>
          <a:effectLst>
            <a:softEdge rad="112500"/>
          </a:effectLst>
        </p:spPr>
      </p:pic>
      <p:sp>
        <p:nvSpPr>
          <p:cNvPr id="22533" name="Заголовок 1"/>
          <p:cNvSpPr>
            <a:spLocks noGrp="1"/>
          </p:cNvSpPr>
          <p:nvPr>
            <p:ph type="title"/>
          </p:nvPr>
        </p:nvSpPr>
        <p:spPr>
          <a:xfrm>
            <a:off x="468313" y="0"/>
            <a:ext cx="8229600" cy="908050"/>
          </a:xfrm>
        </p:spPr>
        <p:txBody>
          <a:bodyPr/>
          <a:lstStyle/>
          <a:p>
            <a:r>
              <a:rPr lang="ru-RU" smtClean="0">
                <a:solidFill>
                  <a:srgbClr val="FF0000"/>
                </a:solidFill>
              </a:rPr>
              <a:t>Бытие человека</a:t>
            </a:r>
          </a:p>
        </p:txBody>
      </p:sp>
      <p:cxnSp>
        <p:nvCxnSpPr>
          <p:cNvPr id="6" name="Прямая соединительная линия 5"/>
          <p:cNvCxnSpPr/>
          <p:nvPr/>
        </p:nvCxnSpPr>
        <p:spPr>
          <a:xfrm>
            <a:off x="4500563" y="1557338"/>
            <a:ext cx="71437" cy="5300662"/>
          </a:xfrm>
          <a:prstGeom prst="line">
            <a:avLst/>
          </a:prstGeom>
          <a:ln w="571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2916238" y="692150"/>
            <a:ext cx="720725" cy="719138"/>
          </a:xfrm>
          <a:prstGeom prst="straightConnector1">
            <a:avLst/>
          </a:prstGeom>
          <a:ln w="57150">
            <a:solidFill>
              <a:srgbClr val="FFFF00"/>
            </a:solidFill>
            <a:headEnd len="med" type="none" w="med"/>
            <a:tailEnd len="med" type="arrow" w="med"/>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5580063" y="692150"/>
            <a:ext cx="647700" cy="720725"/>
          </a:xfrm>
          <a:prstGeom prst="straightConnector1">
            <a:avLst/>
          </a:prstGeom>
          <a:ln w="57150">
            <a:solidFill>
              <a:srgbClr val="FFFF00"/>
            </a:solidFill>
            <a:headEnd len="med" type="none" w="med"/>
            <a:tailEnd len="med" type="arrow" w="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15008" y="1428736"/>
            <a:ext cx="2010422" cy="461665"/>
          </a:xfrm>
          <a:prstGeom prst="rect">
            <a:avLst/>
          </a:prstGeom>
          <a:noFill/>
        </p:spPr>
        <p:txBody>
          <a:bodyPr wrap="none">
            <a:spAutoFit/>
            <a:scene3d>
              <a:camera prst="orthographicFront"/>
              <a:lightRig dir="t" rig="flat">
                <a:rot lat="0" lon="0" rev="18900000"/>
              </a:lightRig>
            </a:scene3d>
            <a:sp3d contourW="6350" extrusionH="31750" prstMaterial="powder">
              <a:bevelT h="19050" prst="angle" w="19050"/>
              <a:contourClr>
                <a:schemeClr val="accent3">
                  <a:tint val="100000"/>
                  <a:shade val="100000"/>
                  <a:satMod val="100000"/>
                  <a:hueMod val="100000"/>
                </a:schemeClr>
              </a:contourClr>
            </a:sp3d>
          </a:bodyPr>
          <a:lstStyle/>
          <a:p>
            <a:pPr>
              <a:defRPr/>
            </a:pPr>
            <a:r>
              <a:rPr b="1" dirty="0" lang="ru-RU" sz="2400">
                <a:ln/>
                <a:solidFill>
                  <a:schemeClr val="accent3"/>
                </a:solidFill>
              </a:rPr>
              <a:t>физическое</a:t>
            </a:r>
          </a:p>
        </p:txBody>
      </p:sp>
      <p:sp>
        <p:nvSpPr>
          <p:cNvPr id="19" name="TextBox 18"/>
          <p:cNvSpPr txBox="1"/>
          <p:nvPr/>
        </p:nvSpPr>
        <p:spPr>
          <a:xfrm>
            <a:off x="1071538" y="1357298"/>
            <a:ext cx="2117824" cy="461665"/>
          </a:xfrm>
          <a:prstGeom prst="rect">
            <a:avLst/>
          </a:prstGeom>
          <a:noFill/>
        </p:spPr>
        <p:txBody>
          <a:bodyPr wrap="none">
            <a:spAutoFit/>
            <a:scene3d>
              <a:camera prst="orthographicFront"/>
              <a:lightRig dir="t" rig="flat">
                <a:rot lat="0" lon="0" rev="18900000"/>
              </a:lightRig>
            </a:scene3d>
            <a:sp3d contourW="6350" extrusionH="31750" prstMaterial="powder">
              <a:bevelT h="19050" prst="angle" w="19050"/>
              <a:contourClr>
                <a:schemeClr val="accent3">
                  <a:tint val="100000"/>
                  <a:shade val="100000"/>
                  <a:satMod val="100000"/>
                  <a:hueMod val="100000"/>
                </a:schemeClr>
              </a:contourClr>
            </a:sp3d>
          </a:bodyPr>
          <a:lstStyle/>
          <a:p>
            <a:pPr>
              <a:defRPr/>
            </a:pPr>
            <a:r>
              <a:rPr b="1" dirty="0" lang="ru-RU" sz="2400">
                <a:ln/>
                <a:solidFill>
                  <a:schemeClr val="accent3"/>
                </a:solidFill>
              </a:rPr>
              <a:t>психическое</a:t>
            </a:r>
          </a:p>
        </p:txBody>
      </p:sp>
    </p:spTree>
  </p:cSld>
  <p:clrMapOvr>
    <a:masterClrMapping/>
  </p:clrMapOvr>
  <p:transition>
    <p:circl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22" presetSubtype="4">
                                  <p:stCondLst>
                                    <p:cond delay="0"/>
                                  </p:stCondLst>
                                  <p:childTnLst>
                                    <p:set>
                                      <p:cBhvr>
                                        <p:cTn dur="1" fill="hold" id="6">
                                          <p:stCondLst>
                                            <p:cond delay="0"/>
                                          </p:stCondLst>
                                        </p:cTn>
                                        <p:tgtEl>
                                          <p:spTgt spid="22533"/>
                                        </p:tgtEl>
                                        <p:attrNameLst>
                                          <p:attrName>style.visibility</p:attrName>
                                        </p:attrNameLst>
                                      </p:cBhvr>
                                      <p:to>
                                        <p:strVal val="visible"/>
                                      </p:to>
                                    </p:set>
                                    <p:animEffect filter="wipe(down)" transition="in">
                                      <p:cBhvr>
                                        <p:cTn dur="500" id="7"/>
                                        <p:tgtEl>
                                          <p:spTgt spid="22533"/>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22" presetSubtype="4">
                                  <p:stCondLst>
                                    <p:cond delay="0"/>
                                  </p:stCondLst>
                                  <p:childTnLst>
                                    <p:set>
                                      <p:cBhvr>
                                        <p:cTn dur="1" fill="hold" id="11">
                                          <p:stCondLst>
                                            <p:cond delay="0"/>
                                          </p:stCondLst>
                                        </p:cTn>
                                        <p:tgtEl>
                                          <p:spTgt spid="15"/>
                                        </p:tgtEl>
                                        <p:attrNameLst>
                                          <p:attrName>style.visibility</p:attrName>
                                        </p:attrNameLst>
                                      </p:cBhvr>
                                      <p:to>
                                        <p:strVal val="visible"/>
                                      </p:to>
                                    </p:set>
                                    <p:animEffect filter="wipe(down)" transition="in">
                                      <p:cBhvr>
                                        <p:cTn dur="500" id="12"/>
                                        <p:tgtEl>
                                          <p:spTgt spid="15"/>
                                        </p:tgtEl>
                                      </p:cBhvr>
                                    </p:animEffect>
                                  </p:childTnLst>
                                </p:cTn>
                              </p:par>
                              <p:par>
                                <p:cTn fill="hold" id="13" nodeType="withEffect" presetClass="entr" presetID="22" presetSubtype="4">
                                  <p:stCondLst>
                                    <p:cond delay="0"/>
                                  </p:stCondLst>
                                  <p:childTnLst>
                                    <p:set>
                                      <p:cBhvr>
                                        <p:cTn dur="1" fill="hold" id="14">
                                          <p:stCondLst>
                                            <p:cond delay="0"/>
                                          </p:stCondLst>
                                        </p:cTn>
                                        <p:tgtEl>
                                          <p:spTgt spid="16"/>
                                        </p:tgtEl>
                                        <p:attrNameLst>
                                          <p:attrName>style.visibility</p:attrName>
                                        </p:attrNameLst>
                                      </p:cBhvr>
                                      <p:to>
                                        <p:strVal val="visible"/>
                                      </p:to>
                                    </p:set>
                                    <p:animEffect filter="wipe(down)" transition="in">
                                      <p:cBhvr>
                                        <p:cTn dur="500" id="15"/>
                                        <p:tgtEl>
                                          <p:spTgt spid="16"/>
                                        </p:tgtEl>
                                      </p:cBhvr>
                                    </p:animEffect>
                                  </p:childTnLst>
                                </p:cTn>
                              </p:par>
                            </p:childTnLst>
                          </p:cTn>
                        </p:par>
                      </p:childTnLst>
                    </p:cTn>
                  </p:par>
                  <p:par>
                    <p:cTn fill="hold" id="16">
                      <p:stCondLst>
                        <p:cond delay="indefinite"/>
                      </p:stCondLst>
                      <p:childTnLst>
                        <p:par>
                          <p:cTn fill="hold" id="17">
                            <p:stCondLst>
                              <p:cond delay="0"/>
                            </p:stCondLst>
                            <p:childTnLst>
                              <p:par>
                                <p:cTn fill="hold" id="18" nodeType="clickEffect" presetClass="entr" presetID="22" presetSubtype="4">
                                  <p:stCondLst>
                                    <p:cond delay="0"/>
                                  </p:stCondLst>
                                  <p:childTnLst>
                                    <p:set>
                                      <p:cBhvr>
                                        <p:cTn dur="1" fill="hold" id="19">
                                          <p:stCondLst>
                                            <p:cond delay="0"/>
                                          </p:stCondLst>
                                        </p:cTn>
                                        <p:tgtEl>
                                          <p:spTgt spid="18"/>
                                        </p:tgtEl>
                                        <p:attrNameLst>
                                          <p:attrName>style.visibility</p:attrName>
                                        </p:attrNameLst>
                                      </p:cBhvr>
                                      <p:to>
                                        <p:strVal val="visible"/>
                                      </p:to>
                                    </p:set>
                                    <p:animEffect filter="wipe(down)" transition="in">
                                      <p:cBhvr>
                                        <p:cTn dur="500" id="20"/>
                                        <p:tgtEl>
                                          <p:spTgt spid="18"/>
                                        </p:tgtEl>
                                      </p:cBhvr>
                                    </p:animEffect>
                                  </p:childTnLst>
                                </p:cTn>
                              </p:par>
                            </p:childTnLst>
                          </p:cTn>
                        </p:par>
                      </p:childTnLst>
                    </p:cTn>
                  </p:par>
                  <p:par>
                    <p:cTn fill="hold" id="21">
                      <p:stCondLst>
                        <p:cond delay="indefinite"/>
                      </p:stCondLst>
                      <p:childTnLst>
                        <p:par>
                          <p:cTn fill="hold" id="22">
                            <p:stCondLst>
                              <p:cond delay="0"/>
                            </p:stCondLst>
                            <p:childTnLst>
                              <p:par>
                                <p:cTn fill="hold" id="23" nodeType="clickEffect" presetClass="entr" presetID="22" presetSubtype="4">
                                  <p:stCondLst>
                                    <p:cond delay="0"/>
                                  </p:stCondLst>
                                  <p:childTnLst>
                                    <p:set>
                                      <p:cBhvr>
                                        <p:cTn dur="1" fill="hold" id="24">
                                          <p:stCondLst>
                                            <p:cond delay="0"/>
                                          </p:stCondLst>
                                        </p:cTn>
                                        <p:tgtEl>
                                          <p:spTgt spid="19"/>
                                        </p:tgtEl>
                                        <p:attrNameLst>
                                          <p:attrName>style.visibility</p:attrName>
                                        </p:attrNameLst>
                                      </p:cBhvr>
                                      <p:to>
                                        <p:strVal val="visible"/>
                                      </p:to>
                                    </p:set>
                                    <p:animEffect filter="wipe(down)" transition="in">
                                      <p:cBhvr>
                                        <p:cTn dur="500" id="25"/>
                                        <p:tgtEl>
                                          <p:spTgt spid="19"/>
                                        </p:tgtEl>
                                      </p:cBhvr>
                                    </p:animEffect>
                                  </p:childTnLst>
                                </p:cTn>
                              </p:par>
                            </p:childTnLst>
                          </p:cTn>
                        </p:par>
                      </p:childTnLst>
                    </p:cTn>
                  </p:par>
                  <p:par>
                    <p:cTn fill="hold" id="26">
                      <p:stCondLst>
                        <p:cond delay="indefinite"/>
                      </p:stCondLst>
                      <p:childTnLst>
                        <p:par>
                          <p:cTn fill="hold" id="27">
                            <p:stCondLst>
                              <p:cond delay="0"/>
                            </p:stCondLst>
                            <p:childTnLst>
                              <p:par>
                                <p:cTn accel="100000" fill="hold" id="28" nodeType="clickEffect" presetClass="entr" presetID="54" presetSubtype="0">
                                  <p:stCondLst>
                                    <p:cond delay="0"/>
                                  </p:stCondLst>
                                  <p:childTnLst>
                                    <p:set>
                                      <p:cBhvr>
                                        <p:cTn dur="1" fill="hold" id="29">
                                          <p:stCondLst>
                                            <p:cond delay="0"/>
                                          </p:stCondLst>
                                        </p:cTn>
                                        <p:tgtEl>
                                          <p:spTgt spid="37893"/>
                                        </p:tgtEl>
                                        <p:attrNameLst>
                                          <p:attrName>style.visibility</p:attrName>
                                        </p:attrNameLst>
                                      </p:cBhvr>
                                      <p:to>
                                        <p:strVal val="visible"/>
                                      </p:to>
                                    </p:set>
                                    <p:anim calcmode="lin" valueType="num">
                                      <p:cBhvr>
                                        <p:cTn dur="500" fill="hold" id="30"/>
                                        <p:tgtEl>
                                          <p:spTgt spid="37893"/>
                                        </p:tgtEl>
                                        <p:attrNameLst>
                                          <p:attrName>ppt_w</p:attrName>
                                        </p:attrNameLst>
                                      </p:cBhvr>
                                      <p:tavLst>
                                        <p:tav tm="0">
                                          <p:val>
                                            <p:strVal val="#ppt_w*0.05"/>
                                          </p:val>
                                        </p:tav>
                                        <p:tav tm="100000">
                                          <p:val>
                                            <p:strVal val="#ppt_w"/>
                                          </p:val>
                                        </p:tav>
                                      </p:tavLst>
                                    </p:anim>
                                    <p:anim calcmode="lin" valueType="num">
                                      <p:cBhvr>
                                        <p:cTn dur="500" fill="hold" id="31"/>
                                        <p:tgtEl>
                                          <p:spTgt spid="37893"/>
                                        </p:tgtEl>
                                        <p:attrNameLst>
                                          <p:attrName>ppt_h</p:attrName>
                                        </p:attrNameLst>
                                      </p:cBhvr>
                                      <p:tavLst>
                                        <p:tav tm="0">
                                          <p:val>
                                            <p:strVal val="#ppt_h"/>
                                          </p:val>
                                        </p:tav>
                                        <p:tav tm="100000">
                                          <p:val>
                                            <p:strVal val="#ppt_h"/>
                                          </p:val>
                                        </p:tav>
                                      </p:tavLst>
                                    </p:anim>
                                    <p:anim calcmode="lin" valueType="num">
                                      <p:cBhvr>
                                        <p:cTn dur="500" fill="hold" id="32"/>
                                        <p:tgtEl>
                                          <p:spTgt spid="37893"/>
                                        </p:tgtEl>
                                        <p:attrNameLst>
                                          <p:attrName>ppt_x</p:attrName>
                                        </p:attrNameLst>
                                      </p:cBhvr>
                                      <p:tavLst>
                                        <p:tav tm="0">
                                          <p:val>
                                            <p:strVal val="#ppt_x-.2"/>
                                          </p:val>
                                        </p:tav>
                                        <p:tav tm="100000">
                                          <p:val>
                                            <p:strVal val="#ppt_x"/>
                                          </p:val>
                                        </p:tav>
                                      </p:tavLst>
                                    </p:anim>
                                    <p:anim calcmode="lin" valueType="num">
                                      <p:cBhvr>
                                        <p:cTn dur="500" fill="hold" id="33"/>
                                        <p:tgtEl>
                                          <p:spTgt spid="37893"/>
                                        </p:tgtEl>
                                        <p:attrNameLst>
                                          <p:attrName>ppt_y</p:attrName>
                                        </p:attrNameLst>
                                      </p:cBhvr>
                                      <p:tavLst>
                                        <p:tav tm="0">
                                          <p:val>
                                            <p:strVal val="#ppt_y"/>
                                          </p:val>
                                        </p:tav>
                                        <p:tav tm="100000">
                                          <p:val>
                                            <p:strVal val="#ppt_y"/>
                                          </p:val>
                                        </p:tav>
                                      </p:tavLst>
                                    </p:anim>
                                    <p:animEffect filter="fade" transition="in">
                                      <p:cBhvr>
                                        <p:cTn dur="500" id="34"/>
                                        <p:tgtEl>
                                          <p:spTgt spid="37893"/>
                                        </p:tgtEl>
                                      </p:cBhvr>
                                    </p:animEffect>
                                  </p:childTnLst>
                                </p:cTn>
                              </p:par>
                            </p:childTnLst>
                          </p:cTn>
                        </p:par>
                      </p:childTnLst>
                    </p:cTn>
                  </p:par>
                  <p:par>
                    <p:cTn fill="hold" id="35">
                      <p:stCondLst>
                        <p:cond delay="indefinite"/>
                      </p:stCondLst>
                      <p:childTnLst>
                        <p:par>
                          <p:cTn fill="hold" id="36">
                            <p:stCondLst>
                              <p:cond delay="0"/>
                            </p:stCondLst>
                            <p:childTnLst>
                              <p:par>
                                <p:cTn fill="hold" id="37" nodeType="clickEffect" presetClass="entr" presetID="22" presetSubtype="4">
                                  <p:stCondLst>
                                    <p:cond delay="0"/>
                                  </p:stCondLst>
                                  <p:childTnLst>
                                    <p:set>
                                      <p:cBhvr>
                                        <p:cTn dur="1" fill="hold" id="38">
                                          <p:stCondLst>
                                            <p:cond delay="0"/>
                                          </p:stCondLst>
                                        </p:cTn>
                                        <p:tgtEl>
                                          <p:spTgt spid="6"/>
                                        </p:tgtEl>
                                        <p:attrNameLst>
                                          <p:attrName>style.visibility</p:attrName>
                                        </p:attrNameLst>
                                      </p:cBhvr>
                                      <p:to>
                                        <p:strVal val="visible"/>
                                      </p:to>
                                    </p:set>
                                    <p:animEffect filter="wipe(down)" transition="in">
                                      <p:cBhvr>
                                        <p:cTn dur="500" id="39"/>
                                        <p:tgtEl>
                                          <p:spTgt spid="6"/>
                                        </p:tgtEl>
                                      </p:cBhvr>
                                    </p:animEffect>
                                  </p:childTnLst>
                                </p:cTn>
                              </p:par>
                            </p:childTnLst>
                          </p:cTn>
                        </p:par>
                      </p:childTnLst>
                    </p:cTn>
                  </p:par>
                  <p:par>
                    <p:cTn fill="hold" id="40">
                      <p:stCondLst>
                        <p:cond delay="indefinite"/>
                      </p:stCondLst>
                      <p:childTnLst>
                        <p:par>
                          <p:cTn fill="hold" id="41">
                            <p:stCondLst>
                              <p:cond delay="0"/>
                            </p:stCondLst>
                            <p:childTnLst>
                              <p:par>
                                <p:cTn fill="hold" id="42" nodeType="clickEffect" presetClass="entr" presetID="47" presetSubtype="0">
                                  <p:stCondLst>
                                    <p:cond delay="0"/>
                                  </p:stCondLst>
                                  <p:childTnLst>
                                    <p:set>
                                      <p:cBhvr>
                                        <p:cTn dur="1" fill="hold" id="43">
                                          <p:stCondLst>
                                            <p:cond delay="0"/>
                                          </p:stCondLst>
                                        </p:cTn>
                                        <p:tgtEl>
                                          <p:spTgt spid="13"/>
                                        </p:tgtEl>
                                        <p:attrNameLst>
                                          <p:attrName>style.visibility</p:attrName>
                                        </p:attrNameLst>
                                      </p:cBhvr>
                                      <p:to>
                                        <p:strVal val="visible"/>
                                      </p:to>
                                    </p:set>
                                    <p:animEffect filter="fade" transition="in">
                                      <p:cBhvr>
                                        <p:cTn dur="1000" id="44"/>
                                        <p:tgtEl>
                                          <p:spTgt spid="13"/>
                                        </p:tgtEl>
                                      </p:cBhvr>
                                    </p:animEffect>
                                    <p:anim calcmode="lin" valueType="num">
                                      <p:cBhvr>
                                        <p:cTn dur="1000" fill="hold" id="45"/>
                                        <p:tgtEl>
                                          <p:spTgt spid="13"/>
                                        </p:tgtEl>
                                        <p:attrNameLst>
                                          <p:attrName>ppt_x</p:attrName>
                                        </p:attrNameLst>
                                      </p:cBhvr>
                                      <p:tavLst>
                                        <p:tav tm="0">
                                          <p:val>
                                            <p:strVal val="#ppt_x"/>
                                          </p:val>
                                        </p:tav>
                                        <p:tav tm="100000">
                                          <p:val>
                                            <p:strVal val="#ppt_x"/>
                                          </p:val>
                                        </p:tav>
                                      </p:tavLst>
                                    </p:anim>
                                    <p:anim calcmode="lin" valueType="num">
                                      <p:cBhvr>
                                        <p:cTn dur="1000" fill="hold" id="46"/>
                                        <p:tgtEl>
                                          <p:spTgt spid="13"/>
                                        </p:tgtEl>
                                        <p:attrNameLst>
                                          <p:attrName>ppt_y</p:attrName>
                                        </p:attrNameLst>
                                      </p:cBhvr>
                                      <p:tavLst>
                                        <p:tav tm="0">
                                          <p:val>
                                            <p:strVal val="#ppt_y-.1"/>
                                          </p:val>
                                        </p:tav>
                                        <p:tav tm="100000">
                                          <p:val>
                                            <p:strVal val="#ppt_y"/>
                                          </p:val>
                                        </p:tav>
                                      </p:tavLst>
                                    </p:anim>
                                  </p:childTnLst>
                                </p:cTn>
                              </p:par>
                            </p:childTnLst>
                          </p:cTn>
                        </p:par>
                      </p:childTnLst>
                    </p:cTn>
                  </p:par>
                  <p:par>
                    <p:cTn fill="hold" id="47">
                      <p:stCondLst>
                        <p:cond delay="indefinite"/>
                      </p:stCondLst>
                      <p:childTnLst>
                        <p:par>
                          <p:cTn fill="hold" id="48">
                            <p:stCondLst>
                              <p:cond delay="0"/>
                            </p:stCondLst>
                            <p:childTnLst>
                              <p:par>
                                <p:cTn fill="hold" id="49" nodeType="clickEffect" presetClass="entr" presetID="47" presetSubtype="0">
                                  <p:stCondLst>
                                    <p:cond delay="0"/>
                                  </p:stCondLst>
                                  <p:childTnLst>
                                    <p:set>
                                      <p:cBhvr>
                                        <p:cTn dur="1" fill="hold" id="50">
                                          <p:stCondLst>
                                            <p:cond delay="0"/>
                                          </p:stCondLst>
                                        </p:cTn>
                                        <p:tgtEl>
                                          <p:spTgt spid="37892"/>
                                        </p:tgtEl>
                                        <p:attrNameLst>
                                          <p:attrName>style.visibility</p:attrName>
                                        </p:attrNameLst>
                                      </p:cBhvr>
                                      <p:to>
                                        <p:strVal val="visible"/>
                                      </p:to>
                                    </p:set>
                                    <p:animEffect filter="fade" transition="in">
                                      <p:cBhvr>
                                        <p:cTn dur="1000" id="51"/>
                                        <p:tgtEl>
                                          <p:spTgt spid="37892"/>
                                        </p:tgtEl>
                                      </p:cBhvr>
                                    </p:animEffect>
                                    <p:anim calcmode="lin" valueType="num">
                                      <p:cBhvr>
                                        <p:cTn dur="1000" fill="hold" id="52"/>
                                        <p:tgtEl>
                                          <p:spTgt spid="37892"/>
                                        </p:tgtEl>
                                        <p:attrNameLst>
                                          <p:attrName>ppt_x</p:attrName>
                                        </p:attrNameLst>
                                      </p:cBhvr>
                                      <p:tavLst>
                                        <p:tav tm="0">
                                          <p:val>
                                            <p:strVal val="#ppt_x"/>
                                          </p:val>
                                        </p:tav>
                                        <p:tav tm="100000">
                                          <p:val>
                                            <p:strVal val="#ppt_x"/>
                                          </p:val>
                                        </p:tav>
                                      </p:tavLst>
                                    </p:anim>
                                    <p:anim calcmode="lin" valueType="num">
                                      <p:cBhvr>
                                        <p:cTn dur="1000" fill="hold" id="53"/>
                                        <p:tgtEl>
                                          <p:spTgt spid="37892"/>
                                        </p:tgtEl>
                                        <p:attrNameLst>
                                          <p:attrName>ppt_y</p:attrName>
                                        </p:attrNameLst>
                                      </p:cBhvr>
                                      <p:tavLst>
                                        <p:tav tm="0">
                                          <p:val>
                                            <p:strVal val="#ppt_y-.1"/>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bldLst>
      <p:bldP grpId="0" spid="2253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323850" y="115888"/>
            <a:ext cx="8229600" cy="1143000"/>
          </a:xfrm>
        </p:spPr>
        <p:txBody>
          <a:bodyPr/>
          <a:lstStyle/>
          <a:p>
            <a:pPr eaLnBrk="1" hangingPunct="1"/>
            <a:r>
              <a:rPr lang="ru-RU" smtClean="0"/>
              <a:t>Выводы:</a:t>
            </a:r>
          </a:p>
        </p:txBody>
      </p:sp>
      <p:sp>
        <p:nvSpPr>
          <p:cNvPr id="23555" name="Содержимое 2"/>
          <p:cNvSpPr>
            <a:spLocks noGrp="1"/>
          </p:cNvSpPr>
          <p:nvPr>
            <p:ph idx="1"/>
          </p:nvPr>
        </p:nvSpPr>
        <p:spPr>
          <a:xfrm>
            <a:off x="755650" y="1484313"/>
            <a:ext cx="8229600" cy="3240087"/>
          </a:xfrm>
        </p:spPr>
        <p:txBody>
          <a:bodyPr/>
          <a:lstStyle/>
          <a:p>
            <a:pPr eaLnBrk="1" hangingPunct="1"/>
            <a:r>
              <a:rPr lang="ru-RU" smtClean="0"/>
              <a:t>Бытие  - это философская категория;</a:t>
            </a:r>
          </a:p>
          <a:p>
            <a:pPr eaLnBrk="1" hangingPunct="1"/>
            <a:r>
              <a:rPr lang="ru-RU" smtClean="0"/>
              <a:t>История бытия продолжительна;</a:t>
            </a:r>
          </a:p>
          <a:p>
            <a:pPr eaLnBrk="1" hangingPunct="1"/>
            <a:r>
              <a:rPr lang="ru-RU" smtClean="0"/>
              <a:t>Бытие существует физически и психически;</a:t>
            </a:r>
          </a:p>
          <a:p>
            <a:pPr eaLnBrk="1" hangingPunct="1"/>
            <a:r>
              <a:rPr lang="ru-RU" smtClean="0"/>
              <a:t>Бытие человека уникально, неповторимо;</a:t>
            </a:r>
          </a:p>
          <a:p>
            <a:pPr eaLnBrk="1" hangingPunct="1"/>
            <a:r>
              <a:rPr lang="ru-RU" smtClean="0"/>
              <a:t>Бытие – это чистая мысль.</a:t>
            </a:r>
          </a:p>
          <a:p>
            <a:pPr eaLnBrk="1" hangingPunct="1"/>
            <a:endParaRPr lang="ru-RU" smtClean="0"/>
          </a:p>
        </p:txBody>
      </p:sp>
    </p:spTree>
  </p:cSld>
  <p:clrMapOvr>
    <a:masterClrMapping/>
  </p:clrMapOvr>
  <p:transition>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468313" y="0"/>
            <a:ext cx="8229600" cy="692150"/>
          </a:xfrm>
        </p:spPr>
        <p:txBody>
          <a:bodyPr/>
          <a:lstStyle/>
          <a:p>
            <a:r>
              <a:rPr lang="ru-RU" smtClean="0">
                <a:solidFill>
                  <a:srgbClr val="FFFF00"/>
                </a:solidFill>
              </a:rPr>
              <a:t>Хрестоматия</a:t>
            </a:r>
          </a:p>
        </p:txBody>
      </p:sp>
      <p:sp>
        <p:nvSpPr>
          <p:cNvPr id="24579" name="Содержимое 2"/>
          <p:cNvSpPr>
            <a:spLocks noGrp="1"/>
          </p:cNvSpPr>
          <p:nvPr>
            <p:ph idx="1"/>
          </p:nvPr>
        </p:nvSpPr>
        <p:spPr>
          <a:xfrm>
            <a:off x="179388" y="692150"/>
            <a:ext cx="8785225" cy="5256213"/>
          </a:xfrm>
        </p:spPr>
        <p:txBody>
          <a:bodyPr/>
          <a:lstStyle/>
          <a:p>
            <a:pPr marL="177800" indent="179388">
              <a:defRPr/>
            </a:pPr>
            <a:r>
              <a:rPr lang="ru-RU" sz="1600" dirty="0" smtClean="0">
                <a:solidFill>
                  <a:srgbClr val="FF0000"/>
                </a:solidFill>
              </a:rPr>
              <a:t>« …В мире не существует ничего, кроме ума, пространства, материи и движения. Умом я называю бытие мыслящее; пространство есть бытие первично-протяженное, или математическое тело, т.е. такое, которое не содержит в себе ничего, кроме трех измерений, и есть всеобщее место всех вещей. Материя есть бытие вторично-протяженное, или такое, которое кроме протяжения, или математического тела, имеет и физическое тело, т.е. сопротивление, антитипию, плотность, наполнение пространства и непроницаемость, состоящую в том, что при встрече двух таких тел либо одно из них уступает место, либо другое в свою очередь приходит в состояние покоя; из такой природы непроницаемости вытекает движение. Итак, материя есть бытие в пространстве или бытие, </a:t>
            </a:r>
            <a:r>
              <a:rPr lang="ru-RU" sz="1600" dirty="0" err="1" smtClean="0">
                <a:solidFill>
                  <a:srgbClr val="FF0000"/>
                </a:solidFill>
              </a:rPr>
              <a:t>сопротяженное</a:t>
            </a:r>
            <a:r>
              <a:rPr lang="ru-RU" sz="1600" dirty="0" smtClean="0">
                <a:solidFill>
                  <a:srgbClr val="FF0000"/>
                </a:solidFill>
              </a:rPr>
              <a:t> с пространством. Движение есть перемена пространства…Время есть не что иное, как величина движения» (Лейбниц Г.В. Письмо к </a:t>
            </a:r>
            <a:r>
              <a:rPr lang="ru-RU" sz="1600" dirty="0" err="1" smtClean="0">
                <a:solidFill>
                  <a:srgbClr val="FF0000"/>
                </a:solidFill>
              </a:rPr>
              <a:t>Якобу</a:t>
            </a:r>
            <a:r>
              <a:rPr lang="ru-RU" sz="1600" dirty="0" smtClean="0">
                <a:solidFill>
                  <a:srgbClr val="FF0000"/>
                </a:solidFill>
              </a:rPr>
              <a:t> </a:t>
            </a:r>
            <a:r>
              <a:rPr lang="ru-RU" sz="1600" dirty="0" err="1" smtClean="0">
                <a:solidFill>
                  <a:srgbClr val="FF0000"/>
                </a:solidFill>
              </a:rPr>
              <a:t>Томазию</a:t>
            </a:r>
            <a:r>
              <a:rPr lang="ru-RU" sz="1600" dirty="0" smtClean="0">
                <a:solidFill>
                  <a:srgbClr val="FF0000"/>
                </a:solidFill>
              </a:rPr>
              <a:t> о возможности принимать Аристотеля с новой философией)</a:t>
            </a:r>
          </a:p>
          <a:p>
            <a:pPr marL="177800" indent="179388">
              <a:defRPr/>
            </a:pPr>
            <a:endParaRPr lang="ru-RU" sz="1600" dirty="0" smtClean="0">
              <a:solidFill>
                <a:srgbClr val="FF0000"/>
              </a:solidFill>
            </a:endParaRPr>
          </a:p>
          <a:p>
            <a:pPr marL="177800" indent="179388">
              <a:defRPr/>
            </a:pPr>
            <a:r>
              <a:rPr lang="ru-RU" sz="1600" dirty="0" smtClean="0">
                <a:solidFill>
                  <a:srgbClr val="FFC000"/>
                </a:solidFill>
              </a:rPr>
              <a:t>«Человек по своей природе и травоядное и плотоядное суще­ство. При этом он слаб, плохо вооружен и, следовательно, может стать жертвой прожорливости более сильных, чем он, животных. Поэтому, чтобы добыть себе пищу или спастись от ярости тигра и льва, человек должен был соединиться с другими людьми. Целью этого союза было нападение на животных и их умерщвление </a:t>
            </a:r>
            <a:r>
              <a:rPr lang="ru-RU" sz="1600" dirty="0" smtClean="0">
                <a:solidFill>
                  <a:srgbClr val="FFC000"/>
                </a:solidFill>
                <a:hlinkClick r:id="rId2"/>
              </a:rPr>
              <a:t>–</a:t>
            </a:r>
            <a:r>
              <a:rPr lang="ru-RU" sz="1600" dirty="0" smtClean="0">
                <a:solidFill>
                  <a:srgbClr val="FFC000"/>
                </a:solidFill>
              </a:rPr>
              <a:t> либо  для того, чтобы поедать их, либо для того, чтобы защищать от них плоды и овощи, служившие человеку пищей…</a:t>
            </a:r>
          </a:p>
          <a:p>
            <a:pPr marL="177800" indent="179388">
              <a:buFont typeface="Arial" charset="0"/>
              <a:buNone/>
              <a:defRPr/>
            </a:pPr>
            <a:r>
              <a:rPr lang="ru-RU" sz="1600" dirty="0" smtClean="0">
                <a:solidFill>
                  <a:srgbClr val="FFC000"/>
                </a:solidFill>
              </a:rPr>
              <a:t>Интерес и потребность — таков источник всякой общитель­ности. Только одно это начало (отчетливые представления о ко­тором встречаются лишь у немногих писателей) объединяет лю­дей между собою. Поэтому сила их союза всегда соразмерна силе привычки и потребности» (Гельвеций К.А. О человеке)</a:t>
            </a:r>
          </a:p>
          <a:p>
            <a:pPr>
              <a:defRPr/>
            </a:pPr>
            <a:endParaRPr lang="ru-RU" sz="1600" dirty="0" smtClean="0">
              <a:solidFill>
                <a:srgbClr val="FFC000"/>
              </a:solidFill>
            </a:endParaRPr>
          </a:p>
        </p:txBody>
      </p:sp>
    </p:spTree>
  </p:cSld>
  <p:clrMapOvr>
    <a:masterClrMapping/>
  </p:clrMapOvr>
  <p:transition>
    <p:circl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288" y="333375"/>
            <a:ext cx="8229600" cy="4525963"/>
          </a:xfrm>
        </p:spPr>
        <p:txBody>
          <a:bodyPr/>
          <a:lstStyle/>
          <a:p>
            <a:pPr>
              <a:defRPr/>
            </a:pPr>
            <a:r>
              <a:rPr lang="ru-RU" sz="1700" dirty="0" smtClean="0">
                <a:solidFill>
                  <a:srgbClr val="92D050"/>
                </a:solidFill>
              </a:rPr>
              <a:t>«Максимальному бытию не противоположно ничто, а значит, ни небытие, ни максимальное бытие. Как же можно представить максимум несуществующим, если его максимальное бытие есть его максимальное бытие? Притом ничего нельзя представить существующим без бытия, а абсолютное бытие не может быть ничем иным, кроме абсолютного максимума; следовательно, без этого максимума невозможно ничего представить существующим».</a:t>
            </a:r>
            <a:br>
              <a:rPr lang="ru-RU" sz="1700" dirty="0" smtClean="0">
                <a:solidFill>
                  <a:srgbClr val="92D050"/>
                </a:solidFill>
              </a:rPr>
            </a:br>
            <a:r>
              <a:rPr lang="ru-RU" sz="1700" dirty="0" smtClean="0">
                <a:solidFill>
                  <a:srgbClr val="92D050"/>
                </a:solidFill>
              </a:rPr>
              <a:t>      Кузанский Н. Об ученом незнании // Сочинения: в 2-х т. Т. 1. – М., 1979. – С. 58.</a:t>
            </a:r>
          </a:p>
          <a:p>
            <a:pPr>
              <a:defRPr/>
            </a:pPr>
            <a:endParaRPr lang="ru-RU" sz="1700" dirty="0" smtClean="0"/>
          </a:p>
          <a:p>
            <a:pPr>
              <a:defRPr/>
            </a:pPr>
            <a:r>
              <a:rPr lang="ru-RU" sz="1700" dirty="0" smtClean="0"/>
              <a:t>    </a:t>
            </a:r>
            <a:r>
              <a:rPr lang="ru-RU" sz="1700" dirty="0" smtClean="0">
                <a:solidFill>
                  <a:schemeClr val="accent4">
                    <a:lumMod val="40000"/>
                    <a:lumOff val="60000"/>
                  </a:schemeClr>
                </a:solidFill>
              </a:rPr>
              <a:t> Туда к бытию в целом, тянет нас в нашей ностальгии. </a:t>
            </a:r>
            <a:r>
              <a:rPr lang="ru-RU" sz="1700" b="1" dirty="0" smtClean="0">
                <a:solidFill>
                  <a:schemeClr val="accent4">
                    <a:lumMod val="40000"/>
                    <a:lumOff val="60000"/>
                  </a:schemeClr>
                </a:solidFill>
              </a:rPr>
              <a:t>Наше бытие есть это</a:t>
            </a:r>
            <a:r>
              <a:rPr lang="ru-RU" sz="1700" dirty="0" smtClean="0">
                <a:solidFill>
                  <a:schemeClr val="accent4">
                    <a:lumMod val="40000"/>
                    <a:lumOff val="60000"/>
                  </a:schemeClr>
                </a:solidFill>
              </a:rPr>
              <a:t> </a:t>
            </a:r>
            <a:r>
              <a:rPr lang="ru-RU" sz="1700" b="1" dirty="0" err="1" smtClean="0">
                <a:solidFill>
                  <a:schemeClr val="accent4">
                    <a:lumMod val="40000"/>
                    <a:lumOff val="60000"/>
                  </a:schemeClr>
                </a:solidFill>
              </a:rPr>
              <a:t>притяжение.</a:t>
            </a:r>
            <a:r>
              <a:rPr lang="ru-RU" sz="1700" dirty="0" err="1" smtClean="0">
                <a:solidFill>
                  <a:schemeClr val="accent4">
                    <a:lumMod val="40000"/>
                    <a:lumOff val="60000"/>
                  </a:schemeClr>
                </a:solidFill>
              </a:rPr>
              <a:t>Мы</a:t>
            </a:r>
            <a:r>
              <a:rPr lang="ru-RU" sz="1700" dirty="0" smtClean="0">
                <a:solidFill>
                  <a:schemeClr val="accent4">
                    <a:lumMod val="40000"/>
                    <a:lumOff val="60000"/>
                  </a:schemeClr>
                </a:solidFill>
              </a:rPr>
              <a:t> всегда уже так или иначе направились к тому целому или, лучше, мы на пути к нему. Но “нас тянет” – это значит нас одновременно что-то неким образом “тащит назад, мы пребываем в некоей оттягивающей тяготе. Мы на пути к этому “в целом”. Мы сами же и есть переход, “ни то, ни другое”. Что такое это наше колебание между “ни то – ни то”? Ни одно, ни равным образом другое, вечное, пожалуй, и все-таки нет, и однако же”. Что такое этот </a:t>
            </a:r>
            <a:r>
              <a:rPr lang="ru-RU" sz="1700" dirty="0" err="1" smtClean="0">
                <a:solidFill>
                  <a:schemeClr val="accent4">
                    <a:lumMod val="40000"/>
                    <a:lumOff val="60000"/>
                  </a:schemeClr>
                </a:solidFill>
              </a:rPr>
              <a:t>непокой</a:t>
            </a:r>
            <a:r>
              <a:rPr lang="ru-RU" sz="1700" dirty="0" smtClean="0">
                <a:solidFill>
                  <a:schemeClr val="accent4">
                    <a:lumMod val="40000"/>
                    <a:lumOff val="60000"/>
                  </a:schemeClr>
                </a:solidFill>
              </a:rPr>
              <a:t> неизменного отказа? Мы называем это конечностью. – Мы спрашиваем: что это такое – конечность?</a:t>
            </a:r>
            <a:br>
              <a:rPr lang="ru-RU" sz="1700" dirty="0" smtClean="0">
                <a:solidFill>
                  <a:schemeClr val="accent4">
                    <a:lumMod val="40000"/>
                    <a:lumOff val="60000"/>
                  </a:schemeClr>
                </a:solidFill>
              </a:rPr>
            </a:br>
            <a:r>
              <a:rPr lang="ru-RU" sz="1700" dirty="0" smtClean="0">
                <a:solidFill>
                  <a:schemeClr val="accent4">
                    <a:lumMod val="40000"/>
                    <a:lumOff val="60000"/>
                  </a:schemeClr>
                </a:solidFill>
              </a:rPr>
              <a:t>      Конечность не свойство, просто приданное нам, но фундаментальный способ нашего бытия. Если мы хотим стать тем, что мы есть, мы не можем отбросить эту конечность или обмануть себя на ее счет, но должны ее сохранить. Ее соблюдение – </a:t>
            </a:r>
            <a:r>
              <a:rPr lang="ru-RU" sz="1700" dirty="0" err="1" smtClean="0">
                <a:solidFill>
                  <a:schemeClr val="accent4">
                    <a:lumMod val="40000"/>
                    <a:lumOff val="60000"/>
                  </a:schemeClr>
                </a:solidFill>
              </a:rPr>
              <a:t>сокровеннейший</a:t>
            </a:r>
            <a:r>
              <a:rPr lang="ru-RU" sz="1700" dirty="0" smtClean="0">
                <a:solidFill>
                  <a:schemeClr val="accent4">
                    <a:lumMod val="40000"/>
                    <a:lumOff val="60000"/>
                  </a:schemeClr>
                </a:solidFill>
              </a:rPr>
              <a:t> процесс нашего конечного бытия, то есть нашей </a:t>
            </a:r>
            <a:r>
              <a:rPr lang="ru-RU" sz="1700" dirty="0" err="1" smtClean="0">
                <a:solidFill>
                  <a:schemeClr val="accent4">
                    <a:lumMod val="40000"/>
                    <a:lumOff val="60000"/>
                  </a:schemeClr>
                </a:solidFill>
              </a:rPr>
              <a:t>сокровеннейшей</a:t>
            </a:r>
            <a:r>
              <a:rPr lang="ru-RU" sz="1700" dirty="0" smtClean="0">
                <a:solidFill>
                  <a:schemeClr val="accent4">
                    <a:lumMod val="40000"/>
                    <a:lumOff val="60000"/>
                  </a:schemeClr>
                </a:solidFill>
              </a:rPr>
              <a:t> обращенности к концу.</a:t>
            </a:r>
          </a:p>
          <a:p>
            <a:pPr indent="280988">
              <a:defRPr/>
            </a:pPr>
            <a:r>
              <a:rPr lang="ru-RU" sz="1800" dirty="0" smtClean="0">
                <a:solidFill>
                  <a:schemeClr val="accent4">
                    <a:lumMod val="40000"/>
                    <a:lumOff val="60000"/>
                  </a:schemeClr>
                </a:solidFill>
              </a:rPr>
              <a:t>Хайдеггер М. Основные понятия метафизики. – С. 331.</a:t>
            </a:r>
            <a:endParaRPr lang="ru-RU" sz="1700" dirty="0">
              <a:solidFill>
                <a:schemeClr val="accent4">
                  <a:lumMod val="40000"/>
                  <a:lumOff val="60000"/>
                </a:schemeClr>
              </a:solidFill>
            </a:endParaRPr>
          </a:p>
        </p:txBody>
      </p:sp>
    </p:spTree>
  </p:cSld>
  <p:clrMapOvr>
    <a:masterClrMapping/>
  </p:clrMapOvr>
  <p:transition>
    <p:circl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468313" y="0"/>
            <a:ext cx="8229600" cy="1143000"/>
          </a:xfrm>
        </p:spPr>
        <p:txBody>
          <a:bodyPr/>
          <a:lstStyle/>
          <a:p>
            <a:pPr eaLnBrk="1" hangingPunct="1"/>
            <a:r>
              <a:rPr lang="ru-RU" smtClean="0"/>
              <a:t>Словарь</a:t>
            </a:r>
          </a:p>
        </p:txBody>
      </p:sp>
      <p:sp>
        <p:nvSpPr>
          <p:cNvPr id="26627" name="Прямоугольник 4"/>
          <p:cNvSpPr>
            <a:spLocks noChangeArrowheads="1"/>
          </p:cNvSpPr>
          <p:nvPr/>
        </p:nvSpPr>
        <p:spPr bwMode="auto">
          <a:xfrm>
            <a:off x="250825" y="947738"/>
            <a:ext cx="8713788" cy="5940425"/>
          </a:xfrm>
          <a:prstGeom prst="rect">
            <a:avLst/>
          </a:prstGeom>
          <a:noFill/>
          <a:ln w="9525">
            <a:noFill/>
            <a:miter lim="800000"/>
            <a:headEnd/>
            <a:tailEnd/>
          </a:ln>
        </p:spPr>
        <p:txBody>
          <a:bodyPr>
            <a:spAutoFit/>
          </a:bodyPr>
          <a:lstStyle/>
          <a:p>
            <a:pPr>
              <a:buFont typeface="Wingdings" pitchFamily="2" charset="2"/>
              <a:buChar char="v"/>
            </a:pPr>
            <a:r>
              <a:rPr lang="ru-RU" i="1">
                <a:solidFill>
                  <a:srgbClr val="FF0000"/>
                </a:solidFill>
              </a:rPr>
              <a:t>Библия </a:t>
            </a:r>
            <a:r>
              <a:rPr lang="ru-RU" sz="1600"/>
              <a:t>(греч. βιβλία — мн. ч. от βιβλίον — «книга, сочинение») — собрание священных текстов христиан, состоящее из Ветхого и Нового Завета.</a:t>
            </a:r>
            <a:r>
              <a:rPr lang="ru-RU" sz="1600" i="1">
                <a:solidFill>
                  <a:srgbClr val="FF0000"/>
                </a:solidFill>
              </a:rPr>
              <a:t> </a:t>
            </a:r>
          </a:p>
          <a:p>
            <a:pPr>
              <a:buFont typeface="Wingdings" pitchFamily="2" charset="2"/>
              <a:buChar char="v"/>
            </a:pPr>
            <a:endParaRPr lang="ru-RU" i="1">
              <a:solidFill>
                <a:srgbClr val="FF0000"/>
              </a:solidFill>
            </a:endParaRPr>
          </a:p>
          <a:p>
            <a:pPr>
              <a:buFont typeface="Wingdings" pitchFamily="2" charset="2"/>
              <a:buChar char="v"/>
            </a:pPr>
            <a:r>
              <a:rPr lang="ru-RU" i="1">
                <a:solidFill>
                  <a:srgbClr val="FF0000"/>
                </a:solidFill>
              </a:rPr>
              <a:t>Бытие </a:t>
            </a:r>
            <a:r>
              <a:rPr lang="ru-RU" sz="1600"/>
              <a:t>– это философская категория, в которой фиксируется убеждение человека в существовании окружающего его мира и его самого со своим сознанием.</a:t>
            </a:r>
          </a:p>
          <a:p>
            <a:pPr>
              <a:buFont typeface="Wingdings" pitchFamily="2" charset="2"/>
              <a:buChar char="v"/>
            </a:pPr>
            <a:endParaRPr lang="ru-RU" sz="1600"/>
          </a:p>
          <a:p>
            <a:pPr>
              <a:buFont typeface="Wingdings" pitchFamily="2" charset="2"/>
              <a:buChar char="v"/>
            </a:pPr>
            <a:r>
              <a:rPr lang="ru-RU" i="1">
                <a:solidFill>
                  <a:srgbClr val="FF0000"/>
                </a:solidFill>
              </a:rPr>
              <a:t>Бытие</a:t>
            </a:r>
            <a:r>
              <a:rPr lang="ru-RU" sz="1600"/>
              <a:t> - объективная реальность, существующая вне и независимо от сознания человека (в философии) .(Ефремова Т.Ф.)</a:t>
            </a:r>
          </a:p>
          <a:p>
            <a:pPr>
              <a:buFont typeface="Wingdings" pitchFamily="2" charset="2"/>
              <a:buChar char="v"/>
            </a:pPr>
            <a:endParaRPr lang="ru-RU" i="1"/>
          </a:p>
          <a:p>
            <a:pPr>
              <a:buFont typeface="Wingdings" pitchFamily="2" charset="2"/>
              <a:buChar char="v"/>
            </a:pPr>
            <a:r>
              <a:rPr lang="ru-RU" i="1">
                <a:solidFill>
                  <a:srgbClr val="FF0000"/>
                </a:solidFill>
              </a:rPr>
              <a:t>Бытие</a:t>
            </a:r>
            <a:r>
              <a:rPr lang="ru-RU" i="1"/>
              <a:t> </a:t>
            </a:r>
            <a:r>
              <a:rPr lang="ru-RU" sz="1600"/>
              <a:t>- объективная реальность, существующая независимо от нашего сознания; материя, природа.(Гуськова А.П., Сотин Б.В.)</a:t>
            </a:r>
          </a:p>
          <a:p>
            <a:pPr>
              <a:buFont typeface="Wingdings" pitchFamily="2" charset="2"/>
              <a:buChar char="v"/>
            </a:pPr>
            <a:endParaRPr lang="ru-RU" sz="1600"/>
          </a:p>
          <a:p>
            <a:pPr>
              <a:buFont typeface="Wingdings" pitchFamily="2" charset="2"/>
              <a:buChar char="v"/>
            </a:pPr>
            <a:r>
              <a:rPr lang="ru-RU" i="1">
                <a:solidFill>
                  <a:srgbClr val="FF0000"/>
                </a:solidFill>
              </a:rPr>
              <a:t>Бытие</a:t>
            </a:r>
            <a:r>
              <a:rPr lang="ru-RU" sz="1600"/>
              <a:t> -  философская категория, обозначающая реальность, существующую объективно, независимо от сознания, воли и эмоций человека.(Большая Советская Энциклопедия)</a:t>
            </a:r>
          </a:p>
          <a:p>
            <a:pPr>
              <a:buFont typeface="Wingdings" pitchFamily="2" charset="2"/>
              <a:buChar char="v"/>
            </a:pPr>
            <a:endParaRPr lang="ru-RU"/>
          </a:p>
          <a:p>
            <a:pPr>
              <a:buFont typeface="Wingdings" pitchFamily="2" charset="2"/>
              <a:buChar char="v"/>
            </a:pPr>
            <a:r>
              <a:rPr lang="ru-RU">
                <a:solidFill>
                  <a:srgbClr val="FF0000"/>
                </a:solidFill>
              </a:rPr>
              <a:t>Бытие</a:t>
            </a:r>
            <a:r>
              <a:rPr lang="ru-RU"/>
              <a:t> </a:t>
            </a:r>
            <a:r>
              <a:rPr lang="ru-RU" sz="1600"/>
              <a:t>– философская категория, обозначающая то, что неизменно, абсолютно и находится за границами наших чувственных восприятий. (В.П.Кохановский)</a:t>
            </a:r>
          </a:p>
          <a:p>
            <a:pPr>
              <a:buFont typeface="Wingdings" pitchFamily="2" charset="2"/>
              <a:buChar char="v"/>
            </a:pPr>
            <a:endParaRPr lang="ru-RU" i="1"/>
          </a:p>
          <a:p>
            <a:endParaRPr lang="ru-RU" sz="1600"/>
          </a:p>
          <a:p>
            <a:pPr>
              <a:buFont typeface="Wingdings" pitchFamily="2" charset="2"/>
              <a:buChar char="v"/>
            </a:pPr>
            <a:endParaRPr lang="ru-RU" sz="1600"/>
          </a:p>
          <a:p>
            <a:pPr>
              <a:buFont typeface="Wingdings" pitchFamily="2" charset="2"/>
              <a:buChar char="v"/>
            </a:pPr>
            <a:endParaRPr lang="ru-RU" sz="1600"/>
          </a:p>
        </p:txBody>
      </p:sp>
    </p:spTree>
  </p:cSld>
  <p:clrMapOvr>
    <a:masterClrMapping/>
  </p:clrMapOvr>
  <p:transition>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Содержимое 2"/>
          <p:cNvSpPr>
            <a:spLocks noGrp="1"/>
          </p:cNvSpPr>
          <p:nvPr>
            <p:ph idx="1"/>
          </p:nvPr>
        </p:nvSpPr>
        <p:spPr>
          <a:xfrm>
            <a:off x="179388" y="115888"/>
            <a:ext cx="8229600" cy="5505450"/>
          </a:xfrm>
        </p:spPr>
        <p:txBody>
          <a:bodyPr/>
          <a:lstStyle/>
          <a:p>
            <a:pPr>
              <a:buFont typeface="Wingdings" pitchFamily="2" charset="2"/>
              <a:buChar char="v"/>
            </a:pPr>
            <a:r>
              <a:rPr lang="ru-RU" sz="2000" i="1" smtClean="0">
                <a:solidFill>
                  <a:srgbClr val="FF0000"/>
                </a:solidFill>
              </a:rPr>
              <a:t>Действительность </a:t>
            </a:r>
            <a:r>
              <a:rPr lang="ru-RU" sz="2000" i="1" smtClean="0"/>
              <a:t>- </a:t>
            </a:r>
            <a:r>
              <a:rPr lang="ru-RU" sz="2000" smtClean="0"/>
              <a:t>То, что существует на самом деле; реальность.</a:t>
            </a:r>
          </a:p>
          <a:p>
            <a:pPr>
              <a:buFont typeface="Wingdings" pitchFamily="2" charset="2"/>
              <a:buChar char="v"/>
            </a:pPr>
            <a:endParaRPr lang="ru-RU" sz="2000" smtClean="0"/>
          </a:p>
          <a:p>
            <a:pPr>
              <a:buFont typeface="Wingdings" pitchFamily="2" charset="2"/>
              <a:buChar char="v"/>
            </a:pPr>
            <a:r>
              <a:rPr lang="ru-RU" sz="2000" i="1" smtClean="0">
                <a:solidFill>
                  <a:srgbClr val="FF0000"/>
                </a:solidFill>
              </a:rPr>
              <a:t>Жизнь</a:t>
            </a:r>
            <a:r>
              <a:rPr lang="ru-RU" sz="1800" smtClean="0"/>
              <a:t> - Особая форма существования материи, возникшая на определённой ступени её развития, главным признаком которой и отличием от неживых объектов является обмен веществ.</a:t>
            </a:r>
          </a:p>
          <a:p>
            <a:pPr>
              <a:buFont typeface="Wingdings" pitchFamily="2" charset="2"/>
              <a:buChar char="v"/>
            </a:pPr>
            <a:endParaRPr lang="ru-RU" sz="1800" smtClean="0"/>
          </a:p>
          <a:p>
            <a:pPr>
              <a:buFont typeface="Wingdings" pitchFamily="2" charset="2"/>
              <a:buChar char="v"/>
            </a:pPr>
            <a:r>
              <a:rPr lang="ru-RU" sz="2000" i="1" smtClean="0">
                <a:solidFill>
                  <a:srgbClr val="FF0000"/>
                </a:solidFill>
              </a:rPr>
              <a:t>Космогония </a:t>
            </a:r>
            <a:r>
              <a:rPr lang="ru-RU" sz="1800" smtClean="0"/>
              <a:t>- Раздел астрономии, изучающий возникновение и развитие космических тел и их систем: звёзд, звёздных скоплений, галактик и т.п. </a:t>
            </a:r>
          </a:p>
          <a:p>
            <a:pPr>
              <a:buFont typeface="Wingdings" pitchFamily="2" charset="2"/>
              <a:buChar char="v"/>
            </a:pPr>
            <a:endParaRPr lang="ru-RU" sz="1800" smtClean="0"/>
          </a:p>
          <a:p>
            <a:pPr>
              <a:buFont typeface="Wingdings" pitchFamily="2" charset="2"/>
              <a:buChar char="v"/>
            </a:pPr>
            <a:r>
              <a:rPr lang="ru-RU" sz="2000" i="1" smtClean="0">
                <a:solidFill>
                  <a:srgbClr val="FF0000"/>
                </a:solidFill>
              </a:rPr>
              <a:t>Мироздание </a:t>
            </a:r>
            <a:r>
              <a:rPr lang="ru-RU" sz="1800" smtClean="0"/>
              <a:t>- вселенная в её совокупности; система мироздания как целое.</a:t>
            </a:r>
          </a:p>
          <a:p>
            <a:pPr>
              <a:buFont typeface="Wingdings" pitchFamily="2" charset="2"/>
              <a:buChar char="v"/>
            </a:pPr>
            <a:endParaRPr lang="ru-RU" sz="1800" smtClean="0"/>
          </a:p>
          <a:p>
            <a:pPr>
              <a:buFont typeface="Wingdings" pitchFamily="2" charset="2"/>
              <a:buChar char="v"/>
            </a:pPr>
            <a:r>
              <a:rPr lang="ru-RU" sz="2000" i="1" smtClean="0">
                <a:solidFill>
                  <a:srgbClr val="FF0000"/>
                </a:solidFill>
              </a:rPr>
              <a:t>Небытие</a:t>
            </a:r>
            <a:r>
              <a:rPr lang="ru-RU" sz="1800" smtClean="0"/>
              <a:t> - Отсутствие существования, жизни, бытия.</a:t>
            </a:r>
          </a:p>
          <a:p>
            <a:pPr>
              <a:buFont typeface="Wingdings" pitchFamily="2" charset="2"/>
              <a:buChar char="v"/>
            </a:pPr>
            <a:endParaRPr lang="ru-RU" sz="1800" i="1" smtClean="0"/>
          </a:p>
          <a:p>
            <a:pPr>
              <a:buFont typeface="Wingdings" pitchFamily="2" charset="2"/>
              <a:buChar char="v"/>
            </a:pPr>
            <a:r>
              <a:rPr lang="ru-RU" sz="2000" i="1" smtClean="0">
                <a:solidFill>
                  <a:srgbClr val="FF0000"/>
                </a:solidFill>
              </a:rPr>
              <a:t>Реальность</a:t>
            </a:r>
            <a:r>
              <a:rPr lang="ru-RU" sz="2000" i="1" smtClean="0"/>
              <a:t> </a:t>
            </a:r>
            <a:r>
              <a:rPr lang="ru-RU" sz="2000" smtClean="0"/>
              <a:t>- Объективно существующая действительность</a:t>
            </a:r>
          </a:p>
          <a:p>
            <a:pPr>
              <a:buFont typeface="Wingdings" pitchFamily="2" charset="2"/>
              <a:buChar char="v"/>
            </a:pPr>
            <a:endParaRPr lang="ru-RU" sz="2000" i="1" smtClean="0">
              <a:solidFill>
                <a:srgbClr val="FF0000"/>
              </a:solidFill>
            </a:endParaRPr>
          </a:p>
          <a:p>
            <a:pPr>
              <a:buFont typeface="Wingdings" pitchFamily="2" charset="2"/>
              <a:buChar char="v"/>
            </a:pPr>
            <a:r>
              <a:rPr lang="ru-RU" sz="2000" i="1" smtClean="0">
                <a:solidFill>
                  <a:srgbClr val="FF0000"/>
                </a:solidFill>
              </a:rPr>
              <a:t>Рождение</a:t>
            </a:r>
            <a:r>
              <a:rPr lang="ru-RU" sz="2000" i="1" smtClean="0"/>
              <a:t> </a:t>
            </a:r>
            <a:r>
              <a:rPr lang="ru-RU" sz="1800" smtClean="0"/>
              <a:t>- День, когда кто-либо родился; день рождения.</a:t>
            </a:r>
          </a:p>
          <a:p>
            <a:pPr>
              <a:buFont typeface="Wingdings" pitchFamily="2" charset="2"/>
              <a:buChar char="v"/>
            </a:pPr>
            <a:endParaRPr lang="ru-RU" sz="1800" smtClean="0"/>
          </a:p>
          <a:p>
            <a:pPr>
              <a:buFont typeface="Wingdings" pitchFamily="2" charset="2"/>
              <a:buChar char="v"/>
            </a:pPr>
            <a:r>
              <a:rPr lang="ru-RU" sz="2000" i="1" smtClean="0">
                <a:solidFill>
                  <a:srgbClr val="FF0000"/>
                </a:solidFill>
              </a:rPr>
              <a:t>Смерть</a:t>
            </a:r>
            <a:r>
              <a:rPr lang="ru-RU" sz="1800" smtClean="0"/>
              <a:t> - Прекращение жизни, гибель и распад организма.</a:t>
            </a:r>
          </a:p>
          <a:p>
            <a:pPr>
              <a:buFont typeface="Wingdings" pitchFamily="2" charset="2"/>
              <a:buChar char="v"/>
            </a:pPr>
            <a:endParaRPr lang="ru-RU" sz="2000" smtClean="0"/>
          </a:p>
          <a:p>
            <a:pPr>
              <a:buFont typeface="Wingdings" pitchFamily="2" charset="2"/>
              <a:buChar char="v"/>
            </a:pPr>
            <a:endParaRPr lang="ru-RU" sz="1800" smtClean="0"/>
          </a:p>
          <a:p>
            <a:pPr>
              <a:buFont typeface="Wingdings" pitchFamily="2" charset="2"/>
              <a:buChar char="v"/>
            </a:pPr>
            <a:endParaRPr lang="ru-RU" sz="1800" smtClean="0"/>
          </a:p>
          <a:p>
            <a:pPr>
              <a:buFont typeface="Arial" charset="0"/>
              <a:buNone/>
            </a:pPr>
            <a:endParaRPr lang="ru-RU" sz="2000" i="1" smtClean="0">
              <a:solidFill>
                <a:srgbClr val="FF0000"/>
              </a:solidFill>
            </a:endParaRPr>
          </a:p>
          <a:p>
            <a:pPr>
              <a:buFont typeface="Wingdings" pitchFamily="2" charset="2"/>
              <a:buChar char="v"/>
            </a:pPr>
            <a:endParaRPr lang="ru-RU" sz="1800" smtClean="0"/>
          </a:p>
        </p:txBody>
      </p:sp>
    </p:spTree>
  </p:cSld>
  <p:clrMapOvr>
    <a:masterClrMapping/>
  </p:clrMapOvr>
  <p:transition>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395288" y="333375"/>
            <a:ext cx="8229600" cy="4525963"/>
          </a:xfrm>
        </p:spPr>
        <p:txBody>
          <a:bodyPr/>
          <a:lstStyle/>
          <a:p>
            <a:pPr>
              <a:buFont typeface="Wingdings" pitchFamily="2" charset="2"/>
              <a:buChar char="v"/>
            </a:pPr>
            <a:r>
              <a:rPr lang="ru-RU" sz="2000" i="1" smtClean="0">
                <a:solidFill>
                  <a:srgbClr val="FF0000"/>
                </a:solidFill>
              </a:rPr>
              <a:t> Становление </a:t>
            </a:r>
            <a:r>
              <a:rPr lang="ru-RU" sz="1800" smtClean="0"/>
              <a:t>- Возникновение, образование кого-либо, чего-либо в совокупности характерных признаков и форм; формирование в процессе развития.</a:t>
            </a:r>
          </a:p>
          <a:p>
            <a:pPr>
              <a:buFont typeface="Wingdings" pitchFamily="2" charset="2"/>
              <a:buChar char="v"/>
            </a:pPr>
            <a:endParaRPr lang="ru-RU" sz="1800" smtClean="0"/>
          </a:p>
          <a:p>
            <a:pPr>
              <a:buFont typeface="Wingdings" pitchFamily="2" charset="2"/>
              <a:buChar char="v"/>
            </a:pPr>
            <a:r>
              <a:rPr lang="ru-RU" sz="2000" i="1" smtClean="0">
                <a:solidFill>
                  <a:srgbClr val="FF0000"/>
                </a:solidFill>
              </a:rPr>
              <a:t>Существовать</a:t>
            </a:r>
            <a:r>
              <a:rPr lang="ru-RU" sz="1800" smtClean="0"/>
              <a:t> - Быть живым, пребывать в состоянии бытия, жизни.</a:t>
            </a:r>
          </a:p>
          <a:p>
            <a:pPr>
              <a:buFont typeface="Wingdings" pitchFamily="2" charset="2"/>
              <a:buChar char="v"/>
            </a:pPr>
            <a:endParaRPr lang="ru-RU" sz="2000" i="1" smtClean="0">
              <a:solidFill>
                <a:srgbClr val="FF0000"/>
              </a:solidFill>
            </a:endParaRPr>
          </a:p>
          <a:p>
            <a:pPr>
              <a:buFont typeface="Wingdings" pitchFamily="2" charset="2"/>
              <a:buChar char="v"/>
            </a:pPr>
            <a:r>
              <a:rPr lang="ru-RU" sz="2000" i="1" smtClean="0">
                <a:solidFill>
                  <a:srgbClr val="FF0000"/>
                </a:solidFill>
              </a:rPr>
              <a:t>Цикл</a:t>
            </a:r>
            <a:r>
              <a:rPr lang="ru-RU" sz="1800" smtClean="0"/>
              <a:t> - Совокупность взаимосвязанных явлений, процессов, работ, образующих законченный круг развития в течение какого-либо промежутка времени.</a:t>
            </a:r>
          </a:p>
          <a:p>
            <a:pPr>
              <a:buFont typeface="Wingdings" pitchFamily="2" charset="2"/>
              <a:buChar char="v"/>
            </a:pPr>
            <a:endParaRPr lang="ru-RU" sz="2000" i="1" smtClean="0">
              <a:solidFill>
                <a:srgbClr val="FF0000"/>
              </a:solidFill>
            </a:endParaRPr>
          </a:p>
          <a:p>
            <a:pPr>
              <a:buFont typeface="Wingdings" pitchFamily="2" charset="2"/>
              <a:buChar char="v"/>
            </a:pPr>
            <a:r>
              <a:rPr lang="ru-RU" sz="2000" i="1" smtClean="0">
                <a:solidFill>
                  <a:srgbClr val="FF0000"/>
                </a:solidFill>
              </a:rPr>
              <a:t> Явление </a:t>
            </a:r>
            <a:r>
              <a:rPr lang="ru-RU" sz="1800" smtClean="0"/>
              <a:t>- Внешнее выражение сущности предметов, процессов; непосредственное отражение вещи в чувственном восприятии; феномен (в философии) .</a:t>
            </a:r>
          </a:p>
          <a:p>
            <a:pPr>
              <a:buFont typeface="Wingdings" pitchFamily="2" charset="2"/>
              <a:buChar char="v"/>
            </a:pPr>
            <a:r>
              <a:rPr lang="ru-RU" sz="1800" i="1" smtClean="0">
                <a:solidFill>
                  <a:srgbClr val="FF0000"/>
                </a:solidFill>
              </a:rPr>
              <a:t> </a:t>
            </a:r>
            <a:endParaRPr lang="ru-RU" sz="1800" smtClean="0"/>
          </a:p>
          <a:p>
            <a:pPr>
              <a:buFont typeface="Wingdings" pitchFamily="2" charset="2"/>
              <a:buChar char="v"/>
            </a:pPr>
            <a:endParaRPr lang="ru-RU" sz="1800" smtClean="0"/>
          </a:p>
          <a:p>
            <a:pPr>
              <a:buFont typeface="Wingdings" pitchFamily="2" charset="2"/>
              <a:buChar char="v"/>
            </a:pPr>
            <a:endParaRPr lang="ru-RU" sz="1800" smtClean="0"/>
          </a:p>
          <a:p>
            <a:pPr>
              <a:buFont typeface="Wingdings" pitchFamily="2" charset="2"/>
              <a:buChar char="v"/>
            </a:pPr>
            <a:endParaRPr lang="ru-RU" sz="1800" smtClean="0"/>
          </a:p>
        </p:txBody>
      </p:sp>
    </p:spTree>
  </p:cSld>
  <p:clrMapOvr>
    <a:masterClrMapping/>
  </p:clrMapOvr>
  <p:transition>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a:xfrm>
            <a:off x="1547813" y="188913"/>
            <a:ext cx="6119812" cy="738187"/>
          </a:xfrm>
        </p:spPr>
        <p:txBody>
          <a:bodyPr/>
          <a:lstStyle/>
          <a:p>
            <a:pPr eaLnBrk="1" hangingPunct="1"/>
            <a:r>
              <a:rPr lang="ru-RU" smtClean="0"/>
              <a:t>Проверочная работа</a:t>
            </a:r>
          </a:p>
        </p:txBody>
      </p:sp>
      <p:sp>
        <p:nvSpPr>
          <p:cNvPr id="6" name="TextBox 5"/>
          <p:cNvSpPr txBox="1"/>
          <p:nvPr/>
        </p:nvSpPr>
        <p:spPr>
          <a:xfrm>
            <a:off x="323850" y="981075"/>
            <a:ext cx="8315325" cy="5692775"/>
          </a:xfrm>
          <a:prstGeom prst="rect">
            <a:avLst/>
          </a:prstGeom>
          <a:noFill/>
        </p:spPr>
        <p:txBody>
          <a:bodyPr>
            <a:spAutoFit/>
          </a:bodyPr>
          <a:lstStyle/>
          <a:p>
            <a:pPr marL="342900" indent="-342900">
              <a:buFont typeface="+mj-lt"/>
              <a:buAutoNum type="arabicPeriod"/>
              <a:defRPr/>
            </a:pPr>
            <a:r>
              <a:rPr lang="ru-RU" sz="1400" dirty="0"/>
              <a:t>Как существует бытие?</a:t>
            </a:r>
          </a:p>
          <a:p>
            <a:pPr>
              <a:defRPr/>
            </a:pPr>
            <a:r>
              <a:rPr lang="ru-RU" sz="1400" dirty="0"/>
              <a:t>А) Физически и психически;</a:t>
            </a:r>
          </a:p>
          <a:p>
            <a:pPr>
              <a:defRPr/>
            </a:pPr>
            <a:r>
              <a:rPr lang="ru-RU" sz="1400" dirty="0"/>
              <a:t>Б) Духовно  и социально;</a:t>
            </a:r>
          </a:p>
          <a:p>
            <a:pPr>
              <a:defRPr/>
            </a:pPr>
            <a:r>
              <a:rPr lang="ru-RU" sz="1400" dirty="0"/>
              <a:t>В) </a:t>
            </a:r>
            <a:r>
              <a:rPr lang="ru-RU" sz="1400" dirty="0" err="1"/>
              <a:t>Природно</a:t>
            </a:r>
            <a:r>
              <a:rPr lang="ru-RU" sz="1400" dirty="0"/>
              <a:t>  и физически.</a:t>
            </a:r>
          </a:p>
          <a:p>
            <a:pPr marL="342900" indent="-342900">
              <a:defRPr/>
            </a:pPr>
            <a:endParaRPr lang="ru-RU" sz="1400" dirty="0"/>
          </a:p>
          <a:p>
            <a:pPr marL="342900" indent="-342900">
              <a:defRPr/>
            </a:pPr>
            <a:r>
              <a:rPr lang="ru-RU" sz="1400" dirty="0"/>
              <a:t>2.  В каком философском трактате впервые встречается сопоставление «бытие» и «небытие»?</a:t>
            </a:r>
          </a:p>
          <a:p>
            <a:pPr marL="342900" indent="-342900">
              <a:defRPr/>
            </a:pPr>
            <a:r>
              <a:rPr lang="ru-RU" sz="1400" dirty="0"/>
              <a:t>А) Библия;</a:t>
            </a:r>
          </a:p>
          <a:p>
            <a:pPr marL="342900" indent="-342900">
              <a:defRPr/>
            </a:pPr>
            <a:r>
              <a:rPr lang="ru-RU" sz="1400" dirty="0"/>
              <a:t>Б) </a:t>
            </a:r>
            <a:r>
              <a:rPr lang="ru-RU" sz="1400" dirty="0" err="1"/>
              <a:t>Ригведа</a:t>
            </a:r>
            <a:r>
              <a:rPr lang="ru-RU" sz="1400" dirty="0"/>
              <a:t>;</a:t>
            </a:r>
          </a:p>
          <a:p>
            <a:pPr marL="342900" indent="-342900">
              <a:defRPr/>
            </a:pPr>
            <a:r>
              <a:rPr lang="ru-RU" sz="1400" dirty="0"/>
              <a:t>В) </a:t>
            </a:r>
            <a:r>
              <a:rPr lang="ru-RU" sz="1400" dirty="0" err="1"/>
              <a:t>Велесова</a:t>
            </a:r>
            <a:r>
              <a:rPr lang="ru-RU" sz="1400" dirty="0"/>
              <a:t> книга.</a:t>
            </a:r>
          </a:p>
          <a:p>
            <a:pPr marL="342900" indent="-342900">
              <a:defRPr/>
            </a:pPr>
            <a:endParaRPr lang="ru-RU" sz="1400" dirty="0"/>
          </a:p>
          <a:p>
            <a:pPr marL="342900" indent="-342900">
              <a:defRPr/>
            </a:pPr>
            <a:r>
              <a:rPr lang="ru-RU" sz="1400" dirty="0"/>
              <a:t>3.Кто разработал идею Бытие как «…исчезающее Бытие»?</a:t>
            </a:r>
          </a:p>
          <a:p>
            <a:pPr marL="342900" indent="-342900">
              <a:defRPr/>
            </a:pPr>
            <a:r>
              <a:rPr lang="ru-RU" sz="1400" dirty="0"/>
              <a:t>А) Кант;</a:t>
            </a:r>
          </a:p>
          <a:p>
            <a:pPr marL="342900" indent="-342900">
              <a:defRPr/>
            </a:pPr>
            <a:r>
              <a:rPr lang="ru-RU" sz="1400" dirty="0"/>
              <a:t>Б) Гегель;</a:t>
            </a:r>
          </a:p>
          <a:p>
            <a:pPr marL="342900" indent="-342900">
              <a:defRPr/>
            </a:pPr>
            <a:r>
              <a:rPr lang="ru-RU" sz="1400" dirty="0"/>
              <a:t>В) Бэкон.</a:t>
            </a:r>
          </a:p>
          <a:p>
            <a:pPr marL="342900" indent="-342900">
              <a:defRPr/>
            </a:pPr>
            <a:endParaRPr lang="ru-RU" sz="1400" dirty="0"/>
          </a:p>
          <a:p>
            <a:pPr marL="342900" indent="-342900">
              <a:defRPr/>
            </a:pPr>
            <a:r>
              <a:rPr lang="ru-RU" sz="1400" dirty="0"/>
              <a:t>4.Один из самых древних символов, который дошел до нашего времени</a:t>
            </a:r>
          </a:p>
          <a:p>
            <a:pPr marL="342900" indent="-342900">
              <a:defRPr/>
            </a:pPr>
            <a:r>
              <a:rPr lang="ru-RU" sz="1400" dirty="0"/>
              <a:t>А) свастик;</a:t>
            </a:r>
          </a:p>
          <a:p>
            <a:pPr marL="342900" indent="-342900">
              <a:defRPr/>
            </a:pPr>
            <a:r>
              <a:rPr lang="ru-RU" sz="1400" dirty="0"/>
              <a:t>Б) </a:t>
            </a:r>
            <a:r>
              <a:rPr lang="ru-RU" sz="1400" dirty="0" err="1"/>
              <a:t>валькнут</a:t>
            </a:r>
            <a:r>
              <a:rPr lang="ru-RU" sz="1400" dirty="0"/>
              <a:t>;</a:t>
            </a:r>
          </a:p>
          <a:p>
            <a:pPr marL="342900" indent="-342900">
              <a:defRPr/>
            </a:pPr>
            <a:r>
              <a:rPr lang="ru-RU" sz="1400" dirty="0"/>
              <a:t>В) монада.</a:t>
            </a:r>
          </a:p>
          <a:p>
            <a:pPr marL="342900" indent="-342900">
              <a:defRPr/>
            </a:pPr>
            <a:endParaRPr lang="ru-RU" sz="1400" dirty="0"/>
          </a:p>
          <a:p>
            <a:pPr marL="342900" indent="-342900">
              <a:defRPr/>
            </a:pPr>
            <a:r>
              <a:rPr lang="ru-RU" sz="1400" dirty="0"/>
              <a:t>5. Как называется первая глава Ветхого Завета</a:t>
            </a:r>
          </a:p>
          <a:p>
            <a:pPr marL="342900" indent="-342900">
              <a:defRPr/>
            </a:pPr>
            <a:r>
              <a:rPr lang="ru-RU" sz="1400" dirty="0"/>
              <a:t>А) бытие;</a:t>
            </a:r>
          </a:p>
          <a:p>
            <a:pPr marL="342900" indent="-342900">
              <a:defRPr/>
            </a:pPr>
            <a:r>
              <a:rPr lang="ru-RU" sz="1400" dirty="0"/>
              <a:t>Б) явь;</a:t>
            </a:r>
          </a:p>
          <a:p>
            <a:pPr marL="342900" indent="-342900">
              <a:defRPr/>
            </a:pPr>
            <a:r>
              <a:rPr lang="ru-RU" sz="1400" dirty="0"/>
              <a:t>В) твердое вещество.</a:t>
            </a:r>
          </a:p>
          <a:p>
            <a:pPr marL="342900" indent="-342900">
              <a:defRPr/>
            </a:pPr>
            <a:endParaRPr lang="ru-RU" sz="1400" dirty="0"/>
          </a:p>
          <a:p>
            <a:pPr marL="342900" indent="-342900">
              <a:defRPr/>
            </a:pPr>
            <a:endParaRPr lang="ru-RU" sz="1400" dirty="0"/>
          </a:p>
        </p:txBody>
      </p:sp>
      <p:sp>
        <p:nvSpPr>
          <p:cNvPr id="29700" name="TextBox 3"/>
          <p:cNvSpPr txBox="1">
            <a:spLocks noChangeArrowheads="1"/>
          </p:cNvSpPr>
          <p:nvPr/>
        </p:nvSpPr>
        <p:spPr bwMode="auto">
          <a:xfrm>
            <a:off x="8101013" y="115888"/>
            <a:ext cx="593725" cy="831850"/>
          </a:xfrm>
          <a:prstGeom prst="rect">
            <a:avLst/>
          </a:prstGeom>
          <a:noFill/>
          <a:ln w="9525">
            <a:noFill/>
            <a:miter lim="800000"/>
            <a:headEnd/>
            <a:tailEnd/>
          </a:ln>
        </p:spPr>
        <p:txBody>
          <a:bodyPr wrap="none">
            <a:spAutoFit/>
          </a:bodyPr>
          <a:lstStyle/>
          <a:p>
            <a:r>
              <a:rPr lang="ru-RU" sz="4800">
                <a:solidFill>
                  <a:srgbClr val="FF0000"/>
                </a:solidFill>
              </a:rPr>
              <a:t>А</a:t>
            </a:r>
          </a:p>
        </p:txBody>
      </p:sp>
    </p:spTree>
  </p:cSld>
  <p:clrMapOvr>
    <a:masterClrMapping/>
  </p:clrMapOvr>
  <p:transition>
    <p:circl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bwMode="auto">
          <a:xfrm>
            <a:off x="611188" y="1341438"/>
            <a:ext cx="7075487" cy="1768475"/>
          </a:xfrm>
          <a:prstGeom prst="rect">
            <a:avLst/>
          </a:prstGeom>
          <a:noFill/>
          <a:ln w="9525">
            <a:noFill/>
            <a:miter lim="800000"/>
            <a:headEnd/>
            <a:tailEnd/>
          </a:ln>
        </p:spPr>
        <p:txBody>
          <a:bodyPr/>
          <a:lstStyle/>
          <a:p>
            <a:pPr marL="342900" indent="-342900">
              <a:spcBef>
                <a:spcPct val="20000"/>
              </a:spcBef>
              <a:buFont typeface="Arial" charset="0"/>
              <a:buChar char="•"/>
              <a:defRPr/>
            </a:pPr>
            <a:r>
              <a:rPr lang="ru-RU" dirty="0">
                <a:latin typeface="+mn-lt"/>
                <a:cs typeface="+mn-cs"/>
              </a:rPr>
              <a:t>Напишите сопоставления  к ЯН и ИНЬ</a:t>
            </a:r>
          </a:p>
        </p:txBody>
      </p:sp>
      <p:graphicFrame>
        <p:nvGraphicFramePr>
          <p:cNvPr id="5" name="Таблица 4"/>
          <p:cNvGraphicFramePr>
            <a:graphicFrameLocks noGrp="1"/>
          </p:cNvGraphicFramePr>
          <p:nvPr/>
        </p:nvGraphicFramePr>
        <p:xfrm>
          <a:off x="1403350" y="2636838"/>
          <a:ext cx="6096000" cy="1698625"/>
        </p:xfrm>
        <a:graphic>
          <a:graphicData uri="http://schemas.openxmlformats.org/drawingml/2006/table">
            <a:tbl>
              <a:tblPr firstRow="1" bandRow="1">
                <a:tableStyleId>{073A0DAA-6AF3-43AB-8588-CEC1D06C72B9}</a:tableStyleId>
              </a:tblPr>
              <a:tblGrid>
                <a:gridCol w="3048000"/>
                <a:gridCol w="3048000"/>
              </a:tblGrid>
              <a:tr h="424846">
                <a:tc>
                  <a:txBody>
                    <a:bodyPr/>
                    <a:lstStyle/>
                    <a:p>
                      <a:pPr algn="ctr"/>
                      <a:r>
                        <a:rPr lang="ru-RU" dirty="0" smtClean="0"/>
                        <a:t>ЯН</a:t>
                      </a:r>
                      <a:endParaRPr lang="ru-RU" dirty="0"/>
                    </a:p>
                  </a:txBody>
                  <a:tcPr/>
                </a:tc>
                <a:tc>
                  <a:txBody>
                    <a:bodyPr/>
                    <a:lstStyle/>
                    <a:p>
                      <a:pPr algn="ctr"/>
                      <a:r>
                        <a:rPr lang="ru-RU" dirty="0" smtClean="0"/>
                        <a:t>ИНЬ</a:t>
                      </a:r>
                      <a:endParaRPr lang="ru-RU" dirty="0"/>
                    </a:p>
                  </a:txBody>
                  <a:tcPr/>
                </a:tc>
              </a:tr>
              <a:tr h="424846">
                <a:tc>
                  <a:txBody>
                    <a:bodyPr/>
                    <a:lstStyle/>
                    <a:p>
                      <a:pPr algn="ctr"/>
                      <a:r>
                        <a:rPr lang="ru-RU" dirty="0" smtClean="0"/>
                        <a:t>небо</a:t>
                      </a:r>
                      <a:endParaRPr lang="ru-RU" dirty="0"/>
                    </a:p>
                  </a:txBody>
                  <a:tcPr/>
                </a:tc>
                <a:tc>
                  <a:txBody>
                    <a:bodyPr/>
                    <a:lstStyle/>
                    <a:p>
                      <a:pPr algn="ctr"/>
                      <a:r>
                        <a:rPr lang="ru-RU" dirty="0" smtClean="0"/>
                        <a:t>земля</a:t>
                      </a:r>
                      <a:endParaRPr lang="ru-RU" dirty="0"/>
                    </a:p>
                  </a:txBody>
                  <a:tcPr/>
                </a:tc>
              </a:tr>
              <a:tr h="424846">
                <a:tc>
                  <a:txBody>
                    <a:bodyPr/>
                    <a:lstStyle/>
                    <a:p>
                      <a:endParaRPr lang="ru-RU"/>
                    </a:p>
                  </a:txBody>
                  <a:tcPr/>
                </a:tc>
                <a:tc>
                  <a:txBody>
                    <a:bodyPr/>
                    <a:lstStyle/>
                    <a:p>
                      <a:endParaRPr lang="ru-RU"/>
                    </a:p>
                  </a:txBody>
                  <a:tcPr/>
                </a:tc>
              </a:tr>
              <a:tr h="424846">
                <a:tc>
                  <a:txBody>
                    <a:bodyPr/>
                    <a:lstStyle/>
                    <a:p>
                      <a:endParaRPr lang="ru-RU" dirty="0"/>
                    </a:p>
                  </a:txBody>
                  <a:tcPr/>
                </a:tc>
                <a:tc>
                  <a:txBody>
                    <a:bodyPr/>
                    <a:lstStyle/>
                    <a:p>
                      <a:endParaRPr lang="ru-RU" dirty="0"/>
                    </a:p>
                  </a:txBody>
                  <a:tcPr/>
                </a:tc>
              </a:tr>
            </a:tbl>
          </a:graphicData>
        </a:graphic>
      </p:graphicFrame>
      <p:sp>
        <p:nvSpPr>
          <p:cNvPr id="30740" name="TextBox 5"/>
          <p:cNvSpPr txBox="1">
            <a:spLocks noChangeArrowheads="1"/>
          </p:cNvSpPr>
          <p:nvPr/>
        </p:nvSpPr>
        <p:spPr bwMode="auto">
          <a:xfrm>
            <a:off x="3059113" y="188913"/>
            <a:ext cx="3489325" cy="769937"/>
          </a:xfrm>
          <a:prstGeom prst="rect">
            <a:avLst/>
          </a:prstGeom>
          <a:noFill/>
          <a:ln w="9525">
            <a:noFill/>
            <a:miter lim="800000"/>
            <a:headEnd/>
            <a:tailEnd/>
          </a:ln>
        </p:spPr>
        <p:txBody>
          <a:bodyPr wrap="none">
            <a:spAutoFit/>
          </a:bodyPr>
          <a:lstStyle/>
          <a:p>
            <a:r>
              <a:rPr lang="ru-RU" sz="4400"/>
              <a:t>Сопоставьте</a:t>
            </a:r>
          </a:p>
        </p:txBody>
      </p:sp>
      <p:sp>
        <p:nvSpPr>
          <p:cNvPr id="30741" name="TextBox 6"/>
          <p:cNvSpPr txBox="1">
            <a:spLocks noChangeArrowheads="1"/>
          </p:cNvSpPr>
          <p:nvPr/>
        </p:nvSpPr>
        <p:spPr bwMode="auto">
          <a:xfrm>
            <a:off x="7885113" y="115888"/>
            <a:ext cx="593725" cy="831850"/>
          </a:xfrm>
          <a:prstGeom prst="rect">
            <a:avLst/>
          </a:prstGeom>
          <a:noFill/>
          <a:ln w="9525">
            <a:noFill/>
            <a:miter lim="800000"/>
            <a:headEnd/>
            <a:tailEnd/>
          </a:ln>
        </p:spPr>
        <p:txBody>
          <a:bodyPr wrap="none">
            <a:spAutoFit/>
          </a:bodyPr>
          <a:lstStyle/>
          <a:p>
            <a:r>
              <a:rPr lang="ru-RU" sz="4800">
                <a:solidFill>
                  <a:srgbClr val="FF0000"/>
                </a:solidFill>
              </a:rPr>
              <a:t>В</a:t>
            </a:r>
          </a:p>
        </p:txBody>
      </p:sp>
    </p:spTree>
  </p:cSld>
  <p:clrMapOvr>
    <a:masterClrMapping/>
  </p:clrMapOvr>
  <p:transition>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a:xfrm>
            <a:off x="468313" y="0"/>
            <a:ext cx="8229600" cy="765175"/>
          </a:xfrm>
        </p:spPr>
        <p:txBody>
          <a:bodyPr/>
          <a:lstStyle/>
          <a:p>
            <a:r>
              <a:rPr lang="ru-RU" smtClean="0"/>
              <a:t>Синквейн</a:t>
            </a:r>
          </a:p>
        </p:txBody>
      </p:sp>
      <p:sp>
        <p:nvSpPr>
          <p:cNvPr id="31747" name="Содержимое 2"/>
          <p:cNvSpPr>
            <a:spLocks noGrp="1"/>
          </p:cNvSpPr>
          <p:nvPr>
            <p:ph idx="1"/>
          </p:nvPr>
        </p:nvSpPr>
        <p:spPr>
          <a:xfrm>
            <a:off x="468313" y="908050"/>
            <a:ext cx="8229600" cy="4525963"/>
          </a:xfrm>
        </p:spPr>
        <p:txBody>
          <a:bodyPr/>
          <a:lstStyle/>
          <a:p>
            <a:pPr marL="514350" indent="-514350" algn="ctr">
              <a:buFont typeface="Calibri" pitchFamily="34" charset="0"/>
              <a:buAutoNum type="arabicPeriod"/>
            </a:pPr>
            <a:r>
              <a:rPr lang="ru-RU" smtClean="0"/>
              <a:t>_____________________________________</a:t>
            </a:r>
            <a:r>
              <a:rPr lang="ru-RU" sz="1800" smtClean="0"/>
              <a:t>(первая строка – тема стихотворения, выраженная ОДНИМ словом, обычно именем существительным);</a:t>
            </a:r>
          </a:p>
          <a:p>
            <a:pPr marL="514350" indent="-514350" algn="ctr">
              <a:buFont typeface="Calibri" pitchFamily="34" charset="0"/>
              <a:buAutoNum type="arabicPeriod"/>
            </a:pPr>
            <a:r>
              <a:rPr lang="ru-RU" smtClean="0"/>
              <a:t>_____________________________________</a:t>
            </a:r>
            <a:r>
              <a:rPr lang="ru-RU" sz="1800" smtClean="0"/>
              <a:t>(вторая строка – описание темы в ДВУХ словах, как правило, именами прилагательными);</a:t>
            </a:r>
          </a:p>
          <a:p>
            <a:pPr marL="514350" indent="-514350" algn="ctr">
              <a:buFont typeface="Calibri" pitchFamily="34" charset="0"/>
              <a:buAutoNum type="arabicPeriod"/>
            </a:pPr>
            <a:r>
              <a:rPr lang="ru-RU" smtClean="0"/>
              <a:t>_____________________________________</a:t>
            </a:r>
            <a:r>
              <a:rPr lang="ru-RU" sz="1800" smtClean="0"/>
              <a:t>(третья строка – описание действия в рамках этой темы ТРЕМЯ словами, обычно глаголами);</a:t>
            </a:r>
          </a:p>
          <a:p>
            <a:pPr marL="514350" indent="-514350" algn="ctr">
              <a:buFont typeface="Calibri" pitchFamily="34" charset="0"/>
              <a:buAutoNum type="arabicPeriod"/>
            </a:pPr>
            <a:r>
              <a:rPr lang="ru-RU" smtClean="0"/>
              <a:t>_____________________________________</a:t>
            </a:r>
            <a:r>
              <a:rPr lang="ru-RU" sz="1800" smtClean="0"/>
              <a:t>(четвертая строка – фраза из ЧЕТЫРЕХ слов, выражающая отношение автора к этой теме);</a:t>
            </a:r>
          </a:p>
          <a:p>
            <a:pPr marL="514350" indent="-514350" algn="ctr">
              <a:buFont typeface="Calibri" pitchFamily="34" charset="0"/>
              <a:buAutoNum type="arabicPeriod"/>
            </a:pPr>
            <a:r>
              <a:rPr lang="ru-RU" smtClean="0"/>
              <a:t>_____________________________________</a:t>
            </a:r>
            <a:r>
              <a:rPr lang="ru-RU" sz="1800" smtClean="0"/>
              <a:t>(пятая строка – ОДНО слово – синоним первому, на эмоционально-образном или философско-обощенном уровне повторяющий суть темы)</a:t>
            </a:r>
          </a:p>
        </p:txBody>
      </p:sp>
      <p:sp>
        <p:nvSpPr>
          <p:cNvPr id="4" name="TextBox 3"/>
          <p:cNvSpPr txBox="1"/>
          <p:nvPr/>
        </p:nvSpPr>
        <p:spPr>
          <a:xfrm>
            <a:off x="2195513" y="908050"/>
            <a:ext cx="5329237" cy="523875"/>
          </a:xfrm>
          <a:prstGeom prst="rect">
            <a:avLst/>
          </a:prstGeom>
          <a:noFill/>
        </p:spPr>
        <p:txBody>
          <a:bodyPr>
            <a:spAutoFit/>
          </a:bodyPr>
          <a:lstStyle/>
          <a:p>
            <a:pPr>
              <a:defRPr/>
            </a:pPr>
            <a:r>
              <a:rPr lang="ru-RU" sz="2800" spc="600" dirty="0">
                <a:solidFill>
                  <a:srgbClr val="FFFF00"/>
                </a:solidFill>
                <a:latin typeface="BatangChe" pitchFamily="49" charset="-127"/>
                <a:ea typeface="BatangChe" pitchFamily="49" charset="-127"/>
              </a:rPr>
              <a:t>Б  Ы  Т  И  Е</a:t>
            </a:r>
          </a:p>
        </p:txBody>
      </p:sp>
      <p:sp>
        <p:nvSpPr>
          <p:cNvPr id="31749" name="TextBox 4"/>
          <p:cNvSpPr txBox="1">
            <a:spLocks noChangeArrowheads="1"/>
          </p:cNvSpPr>
          <p:nvPr/>
        </p:nvSpPr>
        <p:spPr bwMode="auto">
          <a:xfrm>
            <a:off x="7740650" y="0"/>
            <a:ext cx="628650" cy="830263"/>
          </a:xfrm>
          <a:prstGeom prst="rect">
            <a:avLst/>
          </a:prstGeom>
          <a:noFill/>
          <a:ln w="9525">
            <a:noFill/>
            <a:miter lim="800000"/>
            <a:headEnd/>
            <a:tailEnd/>
          </a:ln>
        </p:spPr>
        <p:txBody>
          <a:bodyPr wrap="none">
            <a:spAutoFit/>
          </a:bodyPr>
          <a:lstStyle/>
          <a:p>
            <a:r>
              <a:rPr lang="ru-RU" sz="4800">
                <a:solidFill>
                  <a:srgbClr val="FF0000"/>
                </a:solidFill>
              </a:rPr>
              <a:t>С</a:t>
            </a:r>
          </a:p>
        </p:txBody>
      </p:sp>
    </p:spTree>
  </p:cSld>
  <p:clrMapOvr>
    <a:masterClrMapping/>
  </p:clrMapOvr>
  <p:transition>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p:txBody>
          <a:bodyPr/>
          <a:lstStyle/>
          <a:p>
            <a:pPr eaLnBrk="1" hangingPunct="1"/>
            <a:r>
              <a:rPr lang="ru-RU" smtClean="0"/>
              <a:t>Литература</a:t>
            </a:r>
          </a:p>
        </p:txBody>
      </p:sp>
      <p:sp>
        <p:nvSpPr>
          <p:cNvPr id="24579" name="Содержимое 2"/>
          <p:cNvSpPr>
            <a:spLocks noGrp="1"/>
          </p:cNvSpPr>
          <p:nvPr>
            <p:ph idx="1"/>
          </p:nvPr>
        </p:nvSpPr>
        <p:spPr>
          <a:xfrm>
            <a:off x="468313" y="1268413"/>
            <a:ext cx="8505825" cy="5141912"/>
          </a:xfrm>
          <a:solidFill>
            <a:schemeClr val="tx1"/>
          </a:solidFill>
        </p:spPr>
        <p:txBody>
          <a:bodyPr/>
          <a:lstStyle/>
          <a:p>
            <a:pPr eaLnBrk="1" hangingPunct="1">
              <a:lnSpc>
                <a:spcPct val="150000"/>
              </a:lnSpc>
              <a:buFont typeface="Wingdings" pitchFamily="2" charset="2"/>
              <a:buChar char="v"/>
              <a:defRPr/>
            </a:pPr>
            <a:r>
              <a:rPr lang="ru-RU" sz="2000" u="sng" dirty="0" smtClean="0">
                <a:solidFill>
                  <a:schemeClr val="bg2">
                    <a:lumMod val="50000"/>
                  </a:schemeClr>
                </a:solidFill>
                <a:hlinkClick r:id="rId2"/>
              </a:rPr>
              <a:t>В.В. Бобров «Введение в философию»</a:t>
            </a:r>
          </a:p>
          <a:p>
            <a:pPr eaLnBrk="1" hangingPunct="1">
              <a:lnSpc>
                <a:spcPct val="150000"/>
              </a:lnSpc>
              <a:buFont typeface="Wingdings" pitchFamily="2" charset="2"/>
              <a:buChar char="v"/>
              <a:defRPr/>
            </a:pPr>
            <a:r>
              <a:rPr lang="ru-RU" sz="2000" u="sng" dirty="0" err="1" smtClean="0">
                <a:solidFill>
                  <a:schemeClr val="bg2">
                    <a:lumMod val="50000"/>
                  </a:schemeClr>
                </a:solidFill>
                <a:hlinkClick r:id="rId2"/>
              </a:rPr>
              <a:t>В.П.Кохановский</a:t>
            </a:r>
            <a:r>
              <a:rPr lang="ru-RU" sz="2000" u="sng" dirty="0" smtClean="0">
                <a:solidFill>
                  <a:schemeClr val="bg2">
                    <a:lumMod val="50000"/>
                  </a:schemeClr>
                </a:solidFill>
                <a:hlinkClick r:id="rId2"/>
              </a:rPr>
              <a:t> «ФИЛОСОФИЯ»</a:t>
            </a:r>
          </a:p>
          <a:p>
            <a:pPr eaLnBrk="1" hangingPunct="1">
              <a:lnSpc>
                <a:spcPct val="150000"/>
              </a:lnSpc>
              <a:buFont typeface="Wingdings" pitchFamily="2" charset="2"/>
              <a:buChar char="v"/>
              <a:defRPr/>
            </a:pPr>
            <a:r>
              <a:rPr lang="ru-RU" sz="2000" u="sng" dirty="0" smtClean="0">
                <a:solidFill>
                  <a:schemeClr val="bg2">
                    <a:lumMod val="50000"/>
                  </a:schemeClr>
                </a:solidFill>
                <a:hlinkClick r:id="rId2"/>
              </a:rPr>
              <a:t>Энциклопедия </a:t>
            </a:r>
            <a:r>
              <a:rPr lang="ru-RU" sz="2000" u="sng" dirty="0" err="1" smtClean="0">
                <a:solidFill>
                  <a:schemeClr val="bg2">
                    <a:lumMod val="50000"/>
                  </a:schemeClr>
                </a:solidFill>
                <a:hlinkClick r:id="rId2"/>
              </a:rPr>
              <a:t>КиМ</a:t>
            </a:r>
            <a:endParaRPr lang="ru-RU" sz="2000" u="sng" dirty="0" smtClean="0">
              <a:solidFill>
                <a:schemeClr val="bg2">
                  <a:lumMod val="50000"/>
                </a:schemeClr>
              </a:solidFill>
              <a:hlinkClick r:id="rId2"/>
            </a:endParaRPr>
          </a:p>
          <a:p>
            <a:pPr eaLnBrk="1" hangingPunct="1">
              <a:lnSpc>
                <a:spcPct val="150000"/>
              </a:lnSpc>
              <a:buFont typeface="Wingdings" pitchFamily="2" charset="2"/>
              <a:buChar char="v"/>
              <a:defRPr/>
            </a:pPr>
            <a:r>
              <a:rPr lang="en-US" sz="2000" u="sng" dirty="0" smtClean="0">
                <a:solidFill>
                  <a:schemeClr val="bg2">
                    <a:lumMod val="50000"/>
                  </a:schemeClr>
                </a:solidFill>
                <a:hlinkClick r:id="rId2"/>
              </a:rPr>
              <a:t>http://www.fillosoff.ru/eastern_philosophy/107-in-yan.html</a:t>
            </a:r>
            <a:endParaRPr lang="ru-RU" sz="2000" u="sng" dirty="0" smtClean="0">
              <a:solidFill>
                <a:schemeClr val="bg2">
                  <a:lumMod val="50000"/>
                </a:schemeClr>
              </a:solidFill>
            </a:endParaRPr>
          </a:p>
          <a:p>
            <a:pPr eaLnBrk="1" hangingPunct="1">
              <a:lnSpc>
                <a:spcPct val="150000"/>
              </a:lnSpc>
              <a:buFont typeface="Wingdings" pitchFamily="2" charset="2"/>
              <a:buChar char="v"/>
              <a:defRPr/>
            </a:pPr>
            <a:r>
              <a:rPr lang="en-US" sz="2000" dirty="0" smtClean="0">
                <a:solidFill>
                  <a:schemeClr val="bg2">
                    <a:lumMod val="50000"/>
                  </a:schemeClr>
                </a:solidFill>
                <a:hlinkClick r:id="rId3"/>
              </a:rPr>
              <a:t>http://www.way-s.ru/viewtopic.php?f=93&amp;t=2370</a:t>
            </a:r>
            <a:endParaRPr lang="ru-RU" sz="2000" dirty="0" smtClean="0">
              <a:solidFill>
                <a:schemeClr val="bg2">
                  <a:lumMod val="50000"/>
                </a:schemeClr>
              </a:solidFill>
            </a:endParaRPr>
          </a:p>
          <a:p>
            <a:pPr eaLnBrk="1" hangingPunct="1">
              <a:lnSpc>
                <a:spcPct val="150000"/>
              </a:lnSpc>
              <a:buFont typeface="Wingdings" pitchFamily="2" charset="2"/>
              <a:buChar char="v"/>
              <a:defRPr/>
            </a:pPr>
            <a:r>
              <a:rPr lang="en-US" sz="2000" dirty="0" smtClean="0">
                <a:solidFill>
                  <a:schemeClr val="bg2">
                    <a:lumMod val="50000"/>
                  </a:schemeClr>
                </a:solidFill>
                <a:hlinkClick r:id="rId4"/>
              </a:rPr>
              <a:t>http://bible.ucoz.com/</a:t>
            </a:r>
            <a:endParaRPr lang="ru-RU" sz="2000" dirty="0" smtClean="0">
              <a:solidFill>
                <a:schemeClr val="bg2">
                  <a:lumMod val="50000"/>
                </a:schemeClr>
              </a:solidFill>
            </a:endParaRPr>
          </a:p>
          <a:p>
            <a:pPr eaLnBrk="1" hangingPunct="1">
              <a:lnSpc>
                <a:spcPct val="150000"/>
              </a:lnSpc>
              <a:buFont typeface="Wingdings" pitchFamily="2" charset="2"/>
              <a:buChar char="v"/>
              <a:defRPr/>
            </a:pPr>
            <a:r>
              <a:rPr lang="en-US" sz="2000" u="sng" dirty="0" smtClean="0">
                <a:solidFill>
                  <a:srgbClr val="1212D0"/>
                </a:solidFill>
                <a:hlinkClick r:id="rId5"/>
              </a:rPr>
              <a:t>http://</a:t>
            </a:r>
            <a:r>
              <a:rPr lang="en-US" sz="1800" u="sng" dirty="0" smtClean="0">
                <a:solidFill>
                  <a:srgbClr val="1212D0"/>
                </a:solidFill>
                <a:hlinkClick r:id="rId5"/>
              </a:rPr>
              <a:t>society.polbu.ru/alekseev_philosophy/ch39_i.html</a:t>
            </a:r>
            <a:endParaRPr lang="ru-RU" sz="1800" u="sng" dirty="0" smtClean="0">
              <a:solidFill>
                <a:srgbClr val="1212D0"/>
              </a:solidFill>
            </a:endParaRPr>
          </a:p>
          <a:p>
            <a:pPr eaLnBrk="1" hangingPunct="1">
              <a:lnSpc>
                <a:spcPct val="150000"/>
              </a:lnSpc>
              <a:buFont typeface="Wingdings" pitchFamily="2" charset="2"/>
              <a:buChar char="v"/>
              <a:defRPr/>
            </a:pPr>
            <a:r>
              <a:rPr lang="en-US" sz="2000" u="sng" dirty="0" smtClean="0">
                <a:solidFill>
                  <a:srgbClr val="1212D0"/>
                </a:solidFill>
                <a:hlinkClick r:id="rId6"/>
              </a:rPr>
              <a:t>http://www.modernlib.ru/books/radugin_a/hrestomatiya_po_filosofii_chast_2/read_4/</a:t>
            </a:r>
            <a:endParaRPr lang="ru-RU" sz="2000" u="sng" dirty="0" smtClean="0">
              <a:solidFill>
                <a:srgbClr val="1212D0"/>
              </a:solidFill>
            </a:endParaRPr>
          </a:p>
          <a:p>
            <a:pPr eaLnBrk="1" hangingPunct="1">
              <a:lnSpc>
                <a:spcPct val="150000"/>
              </a:lnSpc>
              <a:buFont typeface="Wingdings" pitchFamily="2" charset="2"/>
              <a:buChar char="v"/>
              <a:defRPr/>
            </a:pPr>
            <a:r>
              <a:rPr lang="en-US" sz="2000" u="sng" dirty="0" smtClean="0">
                <a:solidFill>
                  <a:srgbClr val="1212D0"/>
                </a:solidFill>
              </a:rPr>
              <a:t>ABBYY </a:t>
            </a:r>
            <a:r>
              <a:rPr lang="en-US" sz="2000" u="sng" dirty="0" err="1" smtClean="0">
                <a:solidFill>
                  <a:srgbClr val="1212D0"/>
                </a:solidFill>
              </a:rPr>
              <a:t>Lingvo</a:t>
            </a:r>
            <a:r>
              <a:rPr lang="en-US" sz="2000" u="sng" dirty="0" smtClean="0">
                <a:solidFill>
                  <a:srgbClr val="1212D0"/>
                </a:solidFill>
              </a:rPr>
              <a:t> x3</a:t>
            </a:r>
            <a:endParaRPr lang="ru-RU" sz="2000" u="sng" dirty="0" smtClean="0">
              <a:solidFill>
                <a:srgbClr val="1212D0"/>
              </a:solidFill>
            </a:endParaRPr>
          </a:p>
          <a:p>
            <a:pPr eaLnBrk="1" hangingPunct="1">
              <a:lnSpc>
                <a:spcPct val="150000"/>
              </a:lnSpc>
              <a:defRPr/>
            </a:pPr>
            <a:endParaRPr lang="ru-RU" sz="2000" dirty="0" smtClean="0"/>
          </a:p>
        </p:txBody>
      </p:sp>
    </p:spTree>
  </p:cSld>
  <p:clrMapOvr>
    <a:masterClrMapping/>
  </p:clrMapOvr>
  <p:transition>
    <p:circl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2340</TotalTime>
  <Words>1740</Words>
  <Application>Microsoft Office PowerPoint</Application>
  <PresentationFormat>Экран (4:3)</PresentationFormat>
  <Paragraphs>206</Paragraphs>
  <Slides>31</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31</vt:i4>
      </vt:variant>
    </vt:vector>
  </HeadingPairs>
  <TitlesOfParts>
    <vt:vector size="41" baseType="lpstr">
      <vt:lpstr>Arial</vt:lpstr>
      <vt:lpstr>Calibri</vt:lpstr>
      <vt:lpstr>Bookman Old Style</vt:lpstr>
      <vt:lpstr>Wingdings</vt:lpstr>
      <vt:lpstr>Mistral</vt:lpstr>
      <vt:lpstr>Monotype Corsiva</vt:lpstr>
      <vt:lpstr>Gabriola</vt:lpstr>
      <vt:lpstr>Century Schoolbook</vt:lpstr>
      <vt:lpstr>BatangChe</vt:lpstr>
      <vt:lpstr>Тема Office</vt:lpstr>
      <vt:lpstr>Слайд 1</vt:lpstr>
      <vt:lpstr>Слайд 2</vt:lpstr>
      <vt:lpstr>Слайд 3</vt:lpstr>
      <vt:lpstr>Слайд 4</vt:lpstr>
      <vt:lpstr>Б</vt:lpstr>
      <vt:lpstr>История понятия</vt:lpstr>
      <vt:lpstr>Древняя Индия</vt:lpstr>
      <vt:lpstr>Слайд 8</vt:lpstr>
      <vt:lpstr>Древний Китай</vt:lpstr>
      <vt:lpstr>Слайд 10</vt:lpstr>
      <vt:lpstr>Слайд 11</vt:lpstr>
      <vt:lpstr>Древние славяне</vt:lpstr>
      <vt:lpstr>Слайд 13</vt:lpstr>
      <vt:lpstr>Древняя Греция</vt:lpstr>
      <vt:lpstr>Слайд 15</vt:lpstr>
      <vt:lpstr>Средние века</vt:lpstr>
      <vt:lpstr>Слайд 17</vt:lpstr>
      <vt:lpstr>Немецкая классическая философия</vt:lpstr>
      <vt:lpstr>Слайд 19</vt:lpstr>
      <vt:lpstr>Как существует бытие?</vt:lpstr>
      <vt:lpstr>Бытие человека</vt:lpstr>
      <vt:lpstr>Выводы:</vt:lpstr>
      <vt:lpstr>Хрестоматия</vt:lpstr>
      <vt:lpstr>Слайд 24</vt:lpstr>
      <vt:lpstr>Словарь</vt:lpstr>
      <vt:lpstr>Слайд 26</vt:lpstr>
      <vt:lpstr>Слайд 27</vt:lpstr>
      <vt:lpstr>Проверочная работа</vt:lpstr>
      <vt:lpstr>Слайд 29</vt:lpstr>
      <vt:lpstr>Синквейн</vt:lpstr>
      <vt:lpstr>Литература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Admin</cp:lastModifiedBy>
  <cp:revision>147</cp:revision>
  <dcterms:created xsi:type="dcterms:W3CDTF">2011-12-08T14:09:58Z</dcterms:created>
  <dcterms:modified xsi:type="dcterms:W3CDTF">2012-02-14T09:19:01Z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671688</vt:lpwstr>
  </property>
  <property fmtid="{D5CDD505-2E9C-101B-9397-08002B2CF9AE}" name="NXPowerLiteSettings" pid="3">
    <vt:lpwstr>F48002E0015000</vt:lpwstr>
  </property>
  <property fmtid="{D5CDD505-2E9C-101B-9397-08002B2CF9AE}" name="NXPowerLiteVersion" pid="4">
    <vt:lpwstr>D5.0.2</vt:lpwstr>
  </property>
  <property fmtid="{D5CDD505-2E9C-101B-9397-08002B2CF9AE}" name="NXTAG2" pid="5">
    <vt:lpwstr>000800dc930000000000010250600207f48002e0015000</vt:lpwstr>
  </property>
</Properties>
</file>