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0"/>
  </p:notesMasterIdLst>
  <p:sldIdLst>
    <p:sldId id="288" r:id="rId3"/>
    <p:sldId id="292" r:id="rId4"/>
    <p:sldId id="289" r:id="rId5"/>
    <p:sldId id="290" r:id="rId6"/>
    <p:sldId id="269" r:id="rId7"/>
    <p:sldId id="271" r:id="rId8"/>
    <p:sldId id="291" r:id="rId9"/>
    <p:sldId id="278" r:id="rId10"/>
    <p:sldId id="279" r:id="rId11"/>
    <p:sldId id="281" r:id="rId12"/>
    <p:sldId id="267" r:id="rId13"/>
    <p:sldId id="282" r:id="rId14"/>
    <p:sldId id="283" r:id="rId15"/>
    <p:sldId id="284" r:id="rId16"/>
    <p:sldId id="285" r:id="rId17"/>
    <p:sldId id="286" r:id="rId18"/>
    <p:sldId id="29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00CC00"/>
    <a:srgbClr val="000099"/>
    <a:srgbClr val="66CCFF"/>
    <a:srgbClr val="FFCCFF"/>
    <a:srgbClr val="C07200"/>
    <a:srgbClr val="FF9900"/>
    <a:srgbClr val="CC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96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5D14B7-1BD0-4B8E-B1B1-065BD60D540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1C3A05-1FC5-454C-A43B-7ABC6A5FCA44}" type="slidenum">
              <a:rPr lang="ru-RU"/>
              <a:pPr/>
              <a:t>5</a:t>
            </a:fld>
            <a:endParaRPr lang="ru-RU"/>
          </a:p>
        </p:txBody>
      </p:sp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36219-3168-41C5-98C5-CB24BA49EB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2B8A63-6122-44FA-BFC1-0D5192AB81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D4590-5468-4C84-AA3C-BD70787CE2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37A5E-E075-4E14-8EC5-641E9B0125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821F1-9DB2-4A67-B113-97942343B9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948AB-7B03-40D7-8599-38B64520EB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86489-8F9C-4E44-8729-2546AE0CBF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D8205-6F5B-46F4-AD58-6F6E54008F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F7920-45FF-483E-8D88-C30D262CDD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3939F-34CB-4BE3-8729-4ACC349611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4C02A-B8C3-4A6B-8DE7-426C37A37B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ACDBF0-BDDC-46C7-94EE-E7F195F309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5586C6-24B1-4589-A2AC-40E38BC6C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C994BF-7FB3-4F0B-99E5-9953771C5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6283E0-7C9A-45F8-94EC-E70A3DDFE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49D93B-F52D-4028-87F6-EAC53048F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A2E9FB-D7CF-4BFC-A46B-FA3B7A87C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2ACB8D-872C-48F2-945A-D0B9B0329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6E379B-BDDE-47CC-9217-AED601E17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E4F085-B1EF-4D76-B31B-5C54B46524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77E43E-DF44-496A-9123-04F7AD173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1A0552-7257-437F-ADC4-9D3E061C6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7D014A-ACB3-4169-ADE5-60B382B4C7F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E5386520-3244-406E-94B8-42A29D6A9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http://msw555.narod.ru/Kontak2.gi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МОУ СОШ № 25  г. Крымска     Малая Е.В.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1908175" y="188913"/>
            <a:ext cx="6551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Презентация по материалам рабочей тетради «Задача С2» авторов В.А. Смирнова                под редакцией  И.В. Ященко, А.Л. Семенова</a:t>
            </a: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3887788" y="3573463"/>
            <a:ext cx="5256212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Геометрические задачи «С2»</a:t>
            </a:r>
          </a:p>
        </p:txBody>
      </p:sp>
      <p:pic>
        <p:nvPicPr>
          <p:cNvPr id="107526" name="Picture 6" descr="6a94b09e8c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84313"/>
            <a:ext cx="2906713" cy="3992562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/>
      <p:bldP spid="1075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1187450" y="1084263"/>
            <a:ext cx="7345363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 b="1">
                <a:solidFill>
                  <a:schemeClr val="accent2"/>
                </a:solidFill>
                <a:latin typeface="Georgia" pitchFamily="18" charset="0"/>
              </a:rPr>
              <a:t>«Недостаточно лишь понять задачу, необходимо желание решить ее. Без сильного желания  решить  трудную задачу  невозможно,  но  при  наличии такового  возможно.  Где  есть желание, найдется путь!»</a:t>
            </a:r>
          </a:p>
          <a:p>
            <a:pPr algn="r"/>
            <a:r>
              <a:rPr lang="ru-RU" sz="3600" b="1">
                <a:solidFill>
                  <a:schemeClr val="accent2"/>
                </a:solidFill>
                <a:latin typeface="Georgia" pitchFamily="18" charset="0"/>
              </a:rPr>
              <a:t>Пойа Д.</a:t>
            </a:r>
          </a:p>
        </p:txBody>
      </p:sp>
      <p:pic>
        <p:nvPicPr>
          <p:cNvPr id="115717" name="Picture 20" descr="j03121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380288" y="0"/>
            <a:ext cx="1619250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2" name="Freeform 20"/>
          <p:cNvSpPr>
            <a:spLocks/>
          </p:cNvSpPr>
          <p:nvPr/>
        </p:nvSpPr>
        <p:spPr bwMode="auto">
          <a:xfrm>
            <a:off x="76200" y="76200"/>
            <a:ext cx="8991600" cy="6705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0" y="4080"/>
              </a:cxn>
              <a:cxn ang="0">
                <a:pos x="144" y="4224"/>
              </a:cxn>
              <a:cxn ang="0">
                <a:pos x="5568" y="4224"/>
              </a:cxn>
              <a:cxn ang="0">
                <a:pos x="5664" y="4032"/>
              </a:cxn>
              <a:cxn ang="0">
                <a:pos x="5664" y="144"/>
              </a:cxn>
              <a:cxn ang="0">
                <a:pos x="5520" y="0"/>
              </a:cxn>
              <a:cxn ang="0">
                <a:pos x="96" y="0"/>
              </a:cxn>
              <a:cxn ang="0">
                <a:pos x="0" y="144"/>
              </a:cxn>
            </a:cxnLst>
            <a:rect l="0" t="0" r="r" b="b"/>
            <a:pathLst>
              <a:path w="5664" h="4224">
                <a:moveTo>
                  <a:pt x="0" y="144"/>
                </a:moveTo>
                <a:lnTo>
                  <a:pt x="0" y="4080"/>
                </a:lnTo>
                <a:lnTo>
                  <a:pt x="144" y="4224"/>
                </a:lnTo>
                <a:lnTo>
                  <a:pt x="5568" y="4224"/>
                </a:lnTo>
                <a:lnTo>
                  <a:pt x="5664" y="4032"/>
                </a:lnTo>
                <a:lnTo>
                  <a:pt x="5664" y="144"/>
                </a:lnTo>
                <a:lnTo>
                  <a:pt x="5520" y="0"/>
                </a:lnTo>
                <a:lnTo>
                  <a:pt x="96" y="0"/>
                </a:lnTo>
                <a:lnTo>
                  <a:pt x="0" y="144"/>
                </a:lnTo>
                <a:close/>
              </a:path>
            </a:pathLst>
          </a:custGeom>
          <a:noFill/>
          <a:ln w="53975" cap="flat" cmpd="sng">
            <a:solidFill>
              <a:schemeClr val="accent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10613" name="Rectangle 21"/>
          <p:cNvSpPr>
            <a:spLocks noChangeArrowheads="1"/>
          </p:cNvSpPr>
          <p:nvPr/>
        </p:nvSpPr>
        <p:spPr bwMode="auto">
          <a:xfrm>
            <a:off x="1116013" y="260350"/>
            <a:ext cx="6780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accent2"/>
                </a:solidFill>
                <a:latin typeface="Georgia" pitchFamily="18" charset="0"/>
              </a:rPr>
              <a:t>Тренировочная работа №1</a:t>
            </a:r>
          </a:p>
        </p:txBody>
      </p:sp>
      <p:sp>
        <p:nvSpPr>
          <p:cNvPr id="110614" name="Rectangle 22"/>
          <p:cNvSpPr>
            <a:spLocks noChangeArrowheads="1"/>
          </p:cNvSpPr>
          <p:nvPr/>
        </p:nvSpPr>
        <p:spPr bwMode="auto">
          <a:xfrm>
            <a:off x="2051050" y="1916113"/>
            <a:ext cx="70929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Расстояние от точки </a:t>
            </a:r>
          </a:p>
          <a:p>
            <a:pPr algn="ctr"/>
            <a:r>
              <a:rPr lang="ru-RU" b="1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до прямой</a:t>
            </a:r>
          </a:p>
        </p:txBody>
      </p:sp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60475" y="1341438"/>
            <a:ext cx="5297488" cy="1590675"/>
          </a:xfrm>
          <a:prstGeom prst="rect">
            <a:avLst/>
          </a:prstGeom>
          <a:noFill/>
        </p:spPr>
      </p:pic>
      <p:grpSp>
        <p:nvGrpSpPr>
          <p:cNvPr id="110616" name="Group 24"/>
          <p:cNvGrpSpPr>
            <a:grpSpLocks/>
          </p:cNvGrpSpPr>
          <p:nvPr/>
        </p:nvGrpSpPr>
        <p:grpSpPr bwMode="auto">
          <a:xfrm>
            <a:off x="7885113" y="5445125"/>
            <a:ext cx="1049337" cy="1798638"/>
            <a:chOff x="3379" y="2614"/>
            <a:chExt cx="842" cy="1520"/>
          </a:xfrm>
        </p:grpSpPr>
        <p:pic>
          <p:nvPicPr>
            <p:cNvPr id="110617" name="Picture 25" descr="ff962c65118d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79" y="2614"/>
              <a:ext cx="842" cy="1181"/>
            </a:xfrm>
            <a:prstGeom prst="rect">
              <a:avLst/>
            </a:prstGeom>
            <a:noFill/>
          </p:spPr>
        </p:pic>
        <p:sp>
          <p:nvSpPr>
            <p:cNvPr id="110618" name="Text Box 26"/>
            <p:cNvSpPr txBox="1">
              <a:spLocks noChangeArrowheads="1"/>
            </p:cNvSpPr>
            <p:nvPr/>
          </p:nvSpPr>
          <p:spPr bwMode="auto">
            <a:xfrm>
              <a:off x="3499" y="3748"/>
              <a:ext cx="148" cy="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 sz="240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  <p:pic>
        <p:nvPicPr>
          <p:cNvPr id="110620" name="Picture 23" descr="s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897188"/>
            <a:ext cx="329882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Freeform 2"/>
          <p:cNvSpPr>
            <a:spLocks/>
          </p:cNvSpPr>
          <p:nvPr/>
        </p:nvSpPr>
        <p:spPr bwMode="auto">
          <a:xfrm>
            <a:off x="76200" y="76200"/>
            <a:ext cx="8991600" cy="6705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0" y="4080"/>
              </a:cxn>
              <a:cxn ang="0">
                <a:pos x="144" y="4224"/>
              </a:cxn>
              <a:cxn ang="0">
                <a:pos x="5568" y="4224"/>
              </a:cxn>
              <a:cxn ang="0">
                <a:pos x="5664" y="4032"/>
              </a:cxn>
              <a:cxn ang="0">
                <a:pos x="5664" y="144"/>
              </a:cxn>
              <a:cxn ang="0">
                <a:pos x="5520" y="0"/>
              </a:cxn>
              <a:cxn ang="0">
                <a:pos x="96" y="0"/>
              </a:cxn>
              <a:cxn ang="0">
                <a:pos x="0" y="144"/>
              </a:cxn>
            </a:cxnLst>
            <a:rect l="0" t="0" r="r" b="b"/>
            <a:pathLst>
              <a:path w="5664" h="4224">
                <a:moveTo>
                  <a:pt x="0" y="144"/>
                </a:moveTo>
                <a:lnTo>
                  <a:pt x="0" y="4080"/>
                </a:lnTo>
                <a:lnTo>
                  <a:pt x="144" y="4224"/>
                </a:lnTo>
                <a:lnTo>
                  <a:pt x="5568" y="4224"/>
                </a:lnTo>
                <a:lnTo>
                  <a:pt x="5664" y="4032"/>
                </a:lnTo>
                <a:lnTo>
                  <a:pt x="5664" y="144"/>
                </a:lnTo>
                <a:lnTo>
                  <a:pt x="5520" y="0"/>
                </a:lnTo>
                <a:lnTo>
                  <a:pt x="96" y="0"/>
                </a:lnTo>
                <a:lnTo>
                  <a:pt x="0" y="144"/>
                </a:lnTo>
                <a:close/>
              </a:path>
            </a:pathLst>
          </a:custGeom>
          <a:noFill/>
          <a:ln w="53975" cap="flat" cmpd="sng">
            <a:solidFill>
              <a:schemeClr val="accent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395288" y="4445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Повторение:</a:t>
            </a:r>
          </a:p>
        </p:txBody>
      </p:sp>
      <p:grpSp>
        <p:nvGrpSpPr>
          <p:cNvPr id="111622" name="Group 6"/>
          <p:cNvGrpSpPr>
            <a:grpSpLocks/>
          </p:cNvGrpSpPr>
          <p:nvPr/>
        </p:nvGrpSpPr>
        <p:grpSpPr bwMode="auto">
          <a:xfrm>
            <a:off x="7885113" y="5445125"/>
            <a:ext cx="1049337" cy="1798638"/>
            <a:chOff x="3379" y="2614"/>
            <a:chExt cx="842" cy="1520"/>
          </a:xfrm>
        </p:grpSpPr>
        <p:pic>
          <p:nvPicPr>
            <p:cNvPr id="111623" name="Picture 7" descr="ff962c65118d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79" y="2614"/>
              <a:ext cx="842" cy="1181"/>
            </a:xfrm>
            <a:prstGeom prst="rect">
              <a:avLst/>
            </a:prstGeom>
            <a:noFill/>
          </p:spPr>
        </p:pic>
        <p:sp>
          <p:nvSpPr>
            <p:cNvPr id="111624" name="Text Box 8"/>
            <p:cNvSpPr txBox="1">
              <a:spLocks noChangeArrowheads="1"/>
            </p:cNvSpPr>
            <p:nvPr/>
          </p:nvSpPr>
          <p:spPr bwMode="auto">
            <a:xfrm>
              <a:off x="3499" y="3748"/>
              <a:ext cx="148" cy="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 sz="240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  <p:sp>
        <p:nvSpPr>
          <p:cNvPr id="111626" name="Freeform 10"/>
          <p:cNvSpPr>
            <a:spLocks/>
          </p:cNvSpPr>
          <p:nvPr/>
        </p:nvSpPr>
        <p:spPr bwMode="auto">
          <a:xfrm>
            <a:off x="381000" y="944563"/>
            <a:ext cx="5219700" cy="495300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3288" y="0"/>
              </a:cxn>
            </a:cxnLst>
            <a:rect l="0" t="0" r="r" b="b"/>
            <a:pathLst>
              <a:path w="3288" h="312">
                <a:moveTo>
                  <a:pt x="0" y="312"/>
                </a:moveTo>
                <a:lnTo>
                  <a:pt x="3288" y="0"/>
                </a:lnTo>
              </a:path>
            </a:pathLst>
          </a:custGeom>
          <a:noFill/>
          <a:ln w="57150">
            <a:solidFill>
              <a:srgbClr val="66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1630" name="Freeform 14"/>
          <p:cNvSpPr>
            <a:spLocks/>
          </p:cNvSpPr>
          <p:nvPr/>
        </p:nvSpPr>
        <p:spPr bwMode="auto">
          <a:xfrm>
            <a:off x="3009900" y="1249363"/>
            <a:ext cx="166688" cy="2309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5" y="1455"/>
              </a:cxn>
            </a:cxnLst>
            <a:rect l="0" t="0" r="r" b="b"/>
            <a:pathLst>
              <a:path w="105" h="1455">
                <a:moveTo>
                  <a:pt x="0" y="0"/>
                </a:moveTo>
                <a:lnTo>
                  <a:pt x="105" y="1455"/>
                </a:lnTo>
              </a:path>
            </a:pathLst>
          </a:custGeom>
          <a:noFill/>
          <a:ln w="5715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1631" name="Freeform 15"/>
          <p:cNvSpPr>
            <a:spLocks/>
          </p:cNvSpPr>
          <p:nvPr/>
        </p:nvSpPr>
        <p:spPr bwMode="auto">
          <a:xfrm>
            <a:off x="2714625" y="1227138"/>
            <a:ext cx="320675" cy="428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" y="270"/>
              </a:cxn>
              <a:cxn ang="0">
                <a:pos x="202" y="254"/>
              </a:cxn>
            </a:cxnLst>
            <a:rect l="0" t="0" r="r" b="b"/>
            <a:pathLst>
              <a:path w="202" h="270">
                <a:moveTo>
                  <a:pt x="0" y="0"/>
                </a:moveTo>
                <a:lnTo>
                  <a:pt x="24" y="270"/>
                </a:lnTo>
                <a:lnTo>
                  <a:pt x="202" y="254"/>
                </a:lnTo>
              </a:path>
            </a:pathLst>
          </a:custGeom>
          <a:noFill/>
          <a:ln w="41275" cmpd="sng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1632" name="Oval 16"/>
          <p:cNvSpPr>
            <a:spLocks noChangeArrowheads="1"/>
          </p:cNvSpPr>
          <p:nvPr/>
        </p:nvSpPr>
        <p:spPr bwMode="auto">
          <a:xfrm>
            <a:off x="2916238" y="112553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1635" name="Oval 19"/>
          <p:cNvSpPr>
            <a:spLocks noChangeArrowheads="1"/>
          </p:cNvSpPr>
          <p:nvPr/>
        </p:nvSpPr>
        <p:spPr bwMode="auto">
          <a:xfrm>
            <a:off x="3059113" y="3429000"/>
            <a:ext cx="217487" cy="217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1636" name="Rectangle 20"/>
          <p:cNvSpPr>
            <a:spLocks noChangeArrowheads="1"/>
          </p:cNvSpPr>
          <p:nvPr/>
        </p:nvSpPr>
        <p:spPr bwMode="auto">
          <a:xfrm>
            <a:off x="3276600" y="3286125"/>
            <a:ext cx="454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i="1">
                <a:latin typeface="Georgia" pitchFamily="18" charset="0"/>
              </a:rPr>
              <a:t>А</a:t>
            </a:r>
          </a:p>
        </p:txBody>
      </p:sp>
      <p:sp>
        <p:nvSpPr>
          <p:cNvPr id="111637" name="Rectangle 21"/>
          <p:cNvSpPr>
            <a:spLocks noChangeArrowheads="1"/>
          </p:cNvSpPr>
          <p:nvPr/>
        </p:nvSpPr>
        <p:spPr bwMode="auto">
          <a:xfrm>
            <a:off x="2771775" y="620713"/>
            <a:ext cx="509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i="1">
                <a:latin typeface="Georgia" pitchFamily="18" charset="0"/>
              </a:rPr>
              <a:t>Н</a:t>
            </a:r>
          </a:p>
        </p:txBody>
      </p:sp>
      <p:sp>
        <p:nvSpPr>
          <p:cNvPr id="111638" name="Rectangle 22"/>
          <p:cNvSpPr>
            <a:spLocks noChangeArrowheads="1"/>
          </p:cNvSpPr>
          <p:nvPr/>
        </p:nvSpPr>
        <p:spPr bwMode="auto">
          <a:xfrm>
            <a:off x="539750" y="909638"/>
            <a:ext cx="419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i="1">
                <a:latin typeface="Georgia" pitchFamily="18" charset="0"/>
              </a:rPr>
              <a:t>а</a:t>
            </a:r>
          </a:p>
        </p:txBody>
      </p:sp>
      <p:sp>
        <p:nvSpPr>
          <p:cNvPr id="111639" name="Rectangle 23"/>
          <p:cNvSpPr>
            <a:spLocks noChangeArrowheads="1"/>
          </p:cNvSpPr>
          <p:nvPr/>
        </p:nvSpPr>
        <p:spPr bwMode="auto">
          <a:xfrm>
            <a:off x="3924300" y="1557338"/>
            <a:ext cx="52197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C0066"/>
                </a:solidFill>
                <a:latin typeface="Georgia" pitchFamily="18" charset="0"/>
              </a:rPr>
              <a:t>Расстояние от точки до прямой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, не содержащей эту точку, есть длина перпендикуляра, проведенного из этой точки на прямую.</a:t>
            </a:r>
          </a:p>
        </p:txBody>
      </p:sp>
      <p:sp>
        <p:nvSpPr>
          <p:cNvPr id="111640" name="Rectangle 24"/>
          <p:cNvSpPr>
            <a:spLocks noChangeArrowheads="1"/>
          </p:cNvSpPr>
          <p:nvPr/>
        </p:nvSpPr>
        <p:spPr bwMode="auto">
          <a:xfrm>
            <a:off x="323850" y="3860800"/>
            <a:ext cx="84963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Как длину отрезка перпендикуляра, если удается включить этот отрезок в некоторый треугольник в качестве одной из высот;</a:t>
            </a:r>
          </a:p>
        </p:txBody>
      </p:sp>
      <p:sp>
        <p:nvSpPr>
          <p:cNvPr id="111641" name="Rectangle 25"/>
          <p:cNvSpPr>
            <a:spLocks noChangeArrowheads="1"/>
          </p:cNvSpPr>
          <p:nvPr/>
        </p:nvSpPr>
        <p:spPr bwMode="auto">
          <a:xfrm>
            <a:off x="3924300" y="3141663"/>
            <a:ext cx="5219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C0066"/>
                </a:solidFill>
                <a:latin typeface="Georgia" pitchFamily="18" charset="0"/>
              </a:rPr>
              <a:t>Расстояние от точки до прямой можно вычислить:</a:t>
            </a:r>
          </a:p>
        </p:txBody>
      </p:sp>
      <p:sp>
        <p:nvSpPr>
          <p:cNvPr id="111642" name="Rectangle 26"/>
          <p:cNvSpPr>
            <a:spLocks noChangeArrowheads="1"/>
          </p:cNvSpPr>
          <p:nvPr/>
        </p:nvSpPr>
        <p:spPr bwMode="auto">
          <a:xfrm>
            <a:off x="323850" y="4976813"/>
            <a:ext cx="8496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2) Используя координатно – векторный метод;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30" grpId="0" animBg="1"/>
      <p:bldP spid="111631" grpId="0" animBg="1"/>
      <p:bldP spid="111632" grpId="0" animBg="1"/>
      <p:bldP spid="111637" grpId="0"/>
      <p:bldP spid="111640" grpId="0"/>
      <p:bldP spid="111641" grpId="0"/>
      <p:bldP spid="1116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Freeform 8"/>
          <p:cNvSpPr>
            <a:spLocks/>
          </p:cNvSpPr>
          <p:nvPr/>
        </p:nvSpPr>
        <p:spPr bwMode="auto">
          <a:xfrm>
            <a:off x="673100" y="2927350"/>
            <a:ext cx="2832100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784" y="0"/>
              </a:cxn>
            </a:cxnLst>
            <a:rect l="0" t="0" r="r" b="b"/>
            <a:pathLst>
              <a:path w="1784" h="4">
                <a:moveTo>
                  <a:pt x="0" y="4"/>
                </a:moveTo>
                <a:lnTo>
                  <a:pt x="1784" y="0"/>
                </a:lnTo>
              </a:path>
            </a:pathLst>
          </a:custGeom>
          <a:noFill/>
          <a:ln w="57150" cmpd="sng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8619" name="Oval 11"/>
          <p:cNvSpPr>
            <a:spLocks noChangeArrowheads="1"/>
          </p:cNvSpPr>
          <p:nvPr/>
        </p:nvSpPr>
        <p:spPr bwMode="auto">
          <a:xfrm>
            <a:off x="2209800" y="1371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8621" name="Oval 13"/>
          <p:cNvSpPr>
            <a:spLocks noChangeArrowheads="1"/>
          </p:cNvSpPr>
          <p:nvPr/>
        </p:nvSpPr>
        <p:spPr bwMode="auto">
          <a:xfrm>
            <a:off x="2209800" y="2895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8623" name="Group 15"/>
          <p:cNvGrpSpPr>
            <a:grpSpLocks/>
          </p:cNvGrpSpPr>
          <p:nvPr/>
        </p:nvGrpSpPr>
        <p:grpSpPr bwMode="auto">
          <a:xfrm>
            <a:off x="2033588" y="1397000"/>
            <a:ext cx="509587" cy="2044700"/>
            <a:chOff x="1281" y="880"/>
            <a:chExt cx="321" cy="1288"/>
          </a:xfrm>
        </p:grpSpPr>
        <p:grpSp>
          <p:nvGrpSpPr>
            <p:cNvPr id="68624" name="Group 16"/>
            <p:cNvGrpSpPr>
              <a:grpSpLocks/>
            </p:cNvGrpSpPr>
            <p:nvPr/>
          </p:nvGrpSpPr>
          <p:grpSpPr bwMode="auto">
            <a:xfrm>
              <a:off x="1416" y="880"/>
              <a:ext cx="168" cy="960"/>
              <a:chOff x="1416" y="880"/>
              <a:chExt cx="168" cy="960"/>
            </a:xfrm>
          </p:grpSpPr>
          <p:sp>
            <p:nvSpPr>
              <p:cNvPr id="68625" name="Freeform 17"/>
              <p:cNvSpPr>
                <a:spLocks/>
              </p:cNvSpPr>
              <p:nvPr/>
            </p:nvSpPr>
            <p:spPr bwMode="auto">
              <a:xfrm>
                <a:off x="1416" y="880"/>
                <a:ext cx="1" cy="9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56"/>
                  </a:cxn>
                </a:cxnLst>
                <a:rect l="0" t="0" r="r" b="b"/>
                <a:pathLst>
                  <a:path w="1" h="956">
                    <a:moveTo>
                      <a:pt x="0" y="0"/>
                    </a:moveTo>
                    <a:lnTo>
                      <a:pt x="0" y="956"/>
                    </a:lnTo>
                  </a:path>
                </a:pathLst>
              </a:custGeom>
              <a:noFill/>
              <a:ln w="57150" cmpd="sng">
                <a:solidFill>
                  <a:srgbClr val="0033CC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626" name="Freeform 18"/>
              <p:cNvSpPr>
                <a:spLocks/>
              </p:cNvSpPr>
              <p:nvPr/>
            </p:nvSpPr>
            <p:spPr bwMode="auto">
              <a:xfrm>
                <a:off x="1420" y="1680"/>
                <a:ext cx="164" cy="1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4" y="0"/>
                  </a:cxn>
                  <a:cxn ang="0">
                    <a:pos x="164" y="208"/>
                  </a:cxn>
                </a:cxnLst>
                <a:rect l="0" t="0" r="r" b="b"/>
                <a:pathLst>
                  <a:path w="164" h="208">
                    <a:moveTo>
                      <a:pt x="0" y="0"/>
                    </a:moveTo>
                    <a:lnTo>
                      <a:pt x="164" y="0"/>
                    </a:lnTo>
                    <a:lnTo>
                      <a:pt x="164" y="208"/>
                    </a:lnTo>
                  </a:path>
                </a:pathLst>
              </a:custGeom>
              <a:noFill/>
              <a:ln w="44450" cmpd="sng">
                <a:solidFill>
                  <a:srgbClr val="0033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8627" name="Text Box 19"/>
            <p:cNvSpPr txBox="1">
              <a:spLocks noChangeArrowheads="1"/>
            </p:cNvSpPr>
            <p:nvPr/>
          </p:nvSpPr>
          <p:spPr bwMode="auto">
            <a:xfrm>
              <a:off x="1281" y="1841"/>
              <a:ext cx="32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 i="1">
                  <a:latin typeface="Georgia" pitchFamily="18" charset="0"/>
                </a:rPr>
                <a:t>Н</a:t>
              </a:r>
            </a:p>
          </p:txBody>
        </p:sp>
      </p:grp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2286000" y="1093788"/>
            <a:ext cx="454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i="1">
                <a:latin typeface="Georgia" pitchFamily="18" charset="0"/>
              </a:rPr>
              <a:t>А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3276600" y="2563813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а</a:t>
            </a:r>
          </a:p>
        </p:txBody>
      </p:sp>
      <p:grpSp>
        <p:nvGrpSpPr>
          <p:cNvPr id="68635" name="Group 27"/>
          <p:cNvGrpSpPr>
            <a:grpSpLocks/>
          </p:cNvGrpSpPr>
          <p:nvPr/>
        </p:nvGrpSpPr>
        <p:grpSpPr bwMode="auto">
          <a:xfrm>
            <a:off x="990600" y="1403350"/>
            <a:ext cx="1238250" cy="1962150"/>
            <a:chOff x="624" y="884"/>
            <a:chExt cx="780" cy="1236"/>
          </a:xfrm>
        </p:grpSpPr>
        <p:sp>
          <p:nvSpPr>
            <p:cNvPr id="68636" name="Freeform 28"/>
            <p:cNvSpPr>
              <a:spLocks/>
            </p:cNvSpPr>
            <p:nvPr/>
          </p:nvSpPr>
          <p:spPr bwMode="auto">
            <a:xfrm>
              <a:off x="788" y="884"/>
              <a:ext cx="616" cy="952"/>
            </a:xfrm>
            <a:custGeom>
              <a:avLst/>
              <a:gdLst/>
              <a:ahLst/>
              <a:cxnLst>
                <a:cxn ang="0">
                  <a:pos x="616" y="0"/>
                </a:cxn>
                <a:cxn ang="0">
                  <a:pos x="0" y="952"/>
                </a:cxn>
              </a:cxnLst>
              <a:rect l="0" t="0" r="r" b="b"/>
              <a:pathLst>
                <a:path w="616" h="952">
                  <a:moveTo>
                    <a:pt x="616" y="0"/>
                  </a:moveTo>
                  <a:lnTo>
                    <a:pt x="0" y="952"/>
                  </a:ln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8637" name="Oval 29"/>
            <p:cNvSpPr>
              <a:spLocks noChangeArrowheads="1"/>
            </p:cNvSpPr>
            <p:nvPr/>
          </p:nvSpPr>
          <p:spPr bwMode="auto">
            <a:xfrm>
              <a:off x="768" y="182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38" name="Text Box 30"/>
            <p:cNvSpPr txBox="1">
              <a:spLocks noChangeArrowheads="1"/>
            </p:cNvSpPr>
            <p:nvPr/>
          </p:nvSpPr>
          <p:spPr bwMode="auto">
            <a:xfrm>
              <a:off x="624" y="1793"/>
              <a:ext cx="34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 i="1">
                  <a:latin typeface="Georgia" pitchFamily="18" charset="0"/>
                </a:rPr>
                <a:t>М</a:t>
              </a:r>
            </a:p>
          </p:txBody>
        </p:sp>
      </p:grpSp>
      <p:sp>
        <p:nvSpPr>
          <p:cNvPr id="68647" name="Freeform 39"/>
          <p:cNvSpPr>
            <a:spLocks/>
          </p:cNvSpPr>
          <p:nvPr/>
        </p:nvSpPr>
        <p:spPr bwMode="auto">
          <a:xfrm>
            <a:off x="76200" y="76200"/>
            <a:ext cx="8991600" cy="6705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0" y="4080"/>
              </a:cxn>
              <a:cxn ang="0">
                <a:pos x="144" y="4224"/>
              </a:cxn>
              <a:cxn ang="0">
                <a:pos x="5568" y="4224"/>
              </a:cxn>
              <a:cxn ang="0">
                <a:pos x="5664" y="4032"/>
              </a:cxn>
              <a:cxn ang="0">
                <a:pos x="5664" y="144"/>
              </a:cxn>
              <a:cxn ang="0">
                <a:pos x="5520" y="0"/>
              </a:cxn>
              <a:cxn ang="0">
                <a:pos x="96" y="0"/>
              </a:cxn>
              <a:cxn ang="0">
                <a:pos x="0" y="144"/>
              </a:cxn>
            </a:cxnLst>
            <a:rect l="0" t="0" r="r" b="b"/>
            <a:pathLst>
              <a:path w="5664" h="4224">
                <a:moveTo>
                  <a:pt x="0" y="144"/>
                </a:moveTo>
                <a:lnTo>
                  <a:pt x="0" y="4080"/>
                </a:lnTo>
                <a:lnTo>
                  <a:pt x="144" y="4224"/>
                </a:lnTo>
                <a:lnTo>
                  <a:pt x="5568" y="4224"/>
                </a:lnTo>
                <a:lnTo>
                  <a:pt x="5664" y="4032"/>
                </a:lnTo>
                <a:lnTo>
                  <a:pt x="5664" y="144"/>
                </a:lnTo>
                <a:lnTo>
                  <a:pt x="5520" y="0"/>
                </a:lnTo>
                <a:lnTo>
                  <a:pt x="96" y="0"/>
                </a:lnTo>
                <a:lnTo>
                  <a:pt x="0" y="144"/>
                </a:lnTo>
                <a:close/>
              </a:path>
            </a:pathLst>
          </a:custGeom>
          <a:noFill/>
          <a:ln w="53975" cap="flat" cmpd="sng">
            <a:solidFill>
              <a:schemeClr val="accent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68648" name="Rectangle 40"/>
          <p:cNvSpPr>
            <a:spLocks noChangeArrowheads="1"/>
          </p:cNvSpPr>
          <p:nvPr/>
        </p:nvSpPr>
        <p:spPr bwMode="auto">
          <a:xfrm>
            <a:off x="395288" y="4445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Повторение:</a:t>
            </a:r>
          </a:p>
        </p:txBody>
      </p:sp>
      <p:sp>
        <p:nvSpPr>
          <p:cNvPr id="68649" name="Rectangle 41"/>
          <p:cNvSpPr>
            <a:spLocks noChangeArrowheads="1"/>
          </p:cNvSpPr>
          <p:nvPr/>
        </p:nvSpPr>
        <p:spPr bwMode="auto">
          <a:xfrm>
            <a:off x="3563938" y="765175"/>
            <a:ext cx="52197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Отрезок АН – перпендикуляр</a:t>
            </a:r>
          </a:p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Точка Н – основание перпендикуляра</a:t>
            </a:r>
          </a:p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Отрезок АМ – наклонная</a:t>
            </a:r>
          </a:p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Точка М – основание наклонной </a:t>
            </a:r>
          </a:p>
          <a:p>
            <a:pPr algn="r"/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Отрезок МН – проекция наклонной на прямую а</a:t>
            </a:r>
          </a:p>
        </p:txBody>
      </p:sp>
      <p:sp>
        <p:nvSpPr>
          <p:cNvPr id="68653" name="Rectangle 45"/>
          <p:cNvSpPr>
            <a:spLocks noChangeArrowheads="1"/>
          </p:cNvSpPr>
          <p:nvPr/>
        </p:nvSpPr>
        <p:spPr bwMode="auto">
          <a:xfrm>
            <a:off x="900113" y="3716338"/>
            <a:ext cx="8027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Из всех расстояний от точки А до различных точек прямой а наименьшим является длина перпендикуляра.</a:t>
            </a:r>
          </a:p>
        </p:txBody>
      </p:sp>
      <p:grpSp>
        <p:nvGrpSpPr>
          <p:cNvPr id="68654" name="Group 46"/>
          <p:cNvGrpSpPr>
            <a:grpSpLocks/>
          </p:cNvGrpSpPr>
          <p:nvPr/>
        </p:nvGrpSpPr>
        <p:grpSpPr bwMode="auto">
          <a:xfrm>
            <a:off x="7885113" y="5445125"/>
            <a:ext cx="1049337" cy="1798638"/>
            <a:chOff x="3379" y="2614"/>
            <a:chExt cx="842" cy="1520"/>
          </a:xfrm>
        </p:grpSpPr>
        <p:pic>
          <p:nvPicPr>
            <p:cNvPr id="68655" name="Picture 47" descr="ff962c65118d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79" y="2614"/>
              <a:ext cx="842" cy="1181"/>
            </a:xfrm>
            <a:prstGeom prst="rect">
              <a:avLst/>
            </a:prstGeom>
            <a:noFill/>
          </p:spPr>
        </p:pic>
        <p:sp>
          <p:nvSpPr>
            <p:cNvPr id="68656" name="Text Box 48"/>
            <p:cNvSpPr txBox="1">
              <a:spLocks noChangeArrowheads="1"/>
            </p:cNvSpPr>
            <p:nvPr/>
          </p:nvSpPr>
          <p:spPr bwMode="auto">
            <a:xfrm>
              <a:off x="3499" y="3748"/>
              <a:ext cx="148" cy="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 sz="240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58" name="Rectangle 30"/>
          <p:cNvSpPr>
            <a:spLocks noChangeArrowheads="1"/>
          </p:cNvSpPr>
          <p:nvPr/>
        </p:nvSpPr>
        <p:spPr bwMode="auto">
          <a:xfrm>
            <a:off x="1619250" y="188913"/>
            <a:ext cx="7129463" cy="792162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единичном кубе АВСДА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найдите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расстояние от точки А до прямой ВД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grpSp>
        <p:nvGrpSpPr>
          <p:cNvPr id="73767" name="Group 39"/>
          <p:cNvGrpSpPr>
            <a:grpSpLocks/>
          </p:cNvGrpSpPr>
          <p:nvPr/>
        </p:nvGrpSpPr>
        <p:grpSpPr bwMode="auto">
          <a:xfrm>
            <a:off x="-36513" y="1289050"/>
            <a:ext cx="4506913" cy="4273550"/>
            <a:chOff x="158" y="1071"/>
            <a:chExt cx="2839" cy="2692"/>
          </a:xfrm>
        </p:grpSpPr>
        <p:sp>
          <p:nvSpPr>
            <p:cNvPr id="73736" name="AutoShape 8"/>
            <p:cNvSpPr>
              <a:spLocks noChangeArrowheads="1"/>
            </p:cNvSpPr>
            <p:nvPr/>
          </p:nvSpPr>
          <p:spPr bwMode="auto">
            <a:xfrm>
              <a:off x="521" y="1389"/>
              <a:ext cx="2178" cy="2132"/>
            </a:xfrm>
            <a:prstGeom prst="cube">
              <a:avLst>
                <a:gd name="adj" fmla="val 25000"/>
              </a:avLst>
            </a:prstGeom>
            <a:noFill/>
            <a:ln w="444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37" name="Freeform 9"/>
            <p:cNvSpPr>
              <a:spLocks/>
            </p:cNvSpPr>
            <p:nvPr/>
          </p:nvSpPr>
          <p:spPr bwMode="auto">
            <a:xfrm>
              <a:off x="1066" y="1389"/>
              <a:ext cx="1628" cy="16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" y="1635"/>
                </a:cxn>
                <a:cxn ang="0">
                  <a:pos x="1628" y="1618"/>
                </a:cxn>
              </a:cxnLst>
              <a:rect l="0" t="0" r="r" b="b"/>
              <a:pathLst>
                <a:path w="1628" h="1635">
                  <a:moveTo>
                    <a:pt x="0" y="0"/>
                  </a:moveTo>
                  <a:lnTo>
                    <a:pt x="35" y="1635"/>
                  </a:lnTo>
                  <a:lnTo>
                    <a:pt x="1628" y="1618"/>
                  </a:ln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3738" name="Freeform 10"/>
            <p:cNvSpPr>
              <a:spLocks/>
            </p:cNvSpPr>
            <p:nvPr/>
          </p:nvSpPr>
          <p:spPr bwMode="auto">
            <a:xfrm>
              <a:off x="542" y="3016"/>
              <a:ext cx="542" cy="499"/>
            </a:xfrm>
            <a:custGeom>
              <a:avLst/>
              <a:gdLst/>
              <a:ahLst/>
              <a:cxnLst>
                <a:cxn ang="0">
                  <a:pos x="542" y="0"/>
                </a:cxn>
                <a:cxn ang="0">
                  <a:pos x="0" y="499"/>
                </a:cxn>
              </a:cxnLst>
              <a:rect l="0" t="0" r="r" b="b"/>
              <a:pathLst>
                <a:path w="542" h="499">
                  <a:moveTo>
                    <a:pt x="542" y="0"/>
                  </a:moveTo>
                  <a:lnTo>
                    <a:pt x="0" y="499"/>
                  </a:ln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3742" name="Text Box 14"/>
            <p:cNvSpPr txBox="1">
              <a:spLocks noChangeArrowheads="1"/>
            </p:cNvSpPr>
            <p:nvPr/>
          </p:nvSpPr>
          <p:spPr bwMode="auto">
            <a:xfrm>
              <a:off x="793" y="2795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D</a:t>
              </a:r>
              <a:endParaRPr lang="ru-RU" sz="2400" b="1">
                <a:solidFill>
                  <a:schemeClr val="tx2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73747" name="Text Box 19"/>
            <p:cNvSpPr txBox="1">
              <a:spLocks noChangeArrowheads="1"/>
            </p:cNvSpPr>
            <p:nvPr/>
          </p:nvSpPr>
          <p:spPr bwMode="auto">
            <a:xfrm>
              <a:off x="839" y="1071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D</a:t>
              </a:r>
              <a:r>
                <a:rPr lang="en-US" sz="2400" b="1" baseline="-25000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1</a:t>
              </a:r>
              <a:endParaRPr lang="ru-RU" sz="2400" b="1">
                <a:solidFill>
                  <a:schemeClr val="tx2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73761" name="Rectangle 33"/>
            <p:cNvSpPr>
              <a:spLocks noChangeArrowheads="1"/>
            </p:cNvSpPr>
            <p:nvPr/>
          </p:nvSpPr>
          <p:spPr bwMode="auto">
            <a:xfrm>
              <a:off x="295" y="3430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73762" name="Rectangle 34"/>
            <p:cNvSpPr>
              <a:spLocks noChangeArrowheads="1"/>
            </p:cNvSpPr>
            <p:nvPr/>
          </p:nvSpPr>
          <p:spPr bwMode="auto">
            <a:xfrm>
              <a:off x="158" y="1797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73763" name="Rectangle 35"/>
            <p:cNvSpPr>
              <a:spLocks noChangeArrowheads="1"/>
            </p:cNvSpPr>
            <p:nvPr/>
          </p:nvSpPr>
          <p:spPr bwMode="auto">
            <a:xfrm>
              <a:off x="2154" y="3475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73764" name="Rectangle 36"/>
            <p:cNvSpPr>
              <a:spLocks noChangeArrowheads="1"/>
            </p:cNvSpPr>
            <p:nvPr/>
          </p:nvSpPr>
          <p:spPr bwMode="auto">
            <a:xfrm>
              <a:off x="2154" y="1842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73765" name="Rectangle 37"/>
            <p:cNvSpPr>
              <a:spLocks noChangeArrowheads="1"/>
            </p:cNvSpPr>
            <p:nvPr/>
          </p:nvSpPr>
          <p:spPr bwMode="auto">
            <a:xfrm>
              <a:off x="2744" y="2795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73766" name="Rectangle 38"/>
            <p:cNvSpPr>
              <a:spLocks noChangeArrowheads="1"/>
            </p:cNvSpPr>
            <p:nvPr/>
          </p:nvSpPr>
          <p:spPr bwMode="auto">
            <a:xfrm>
              <a:off x="2608" y="1117"/>
              <a:ext cx="3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</p:grpSp>
      <p:sp>
        <p:nvSpPr>
          <p:cNvPr id="73768" name="Oval 40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1</a:t>
            </a:r>
          </a:p>
        </p:txBody>
      </p:sp>
      <p:sp>
        <p:nvSpPr>
          <p:cNvPr id="73771" name="Freeform 43"/>
          <p:cNvSpPr>
            <a:spLocks/>
          </p:cNvSpPr>
          <p:nvPr/>
        </p:nvSpPr>
        <p:spPr bwMode="auto">
          <a:xfrm>
            <a:off x="539750" y="1793875"/>
            <a:ext cx="2592388" cy="3384550"/>
          </a:xfrm>
          <a:custGeom>
            <a:avLst/>
            <a:gdLst/>
            <a:ahLst/>
            <a:cxnLst>
              <a:cxn ang="0">
                <a:pos x="0" y="2132"/>
              </a:cxn>
              <a:cxn ang="0">
                <a:pos x="545" y="0"/>
              </a:cxn>
              <a:cxn ang="0">
                <a:pos x="1633" y="2132"/>
              </a:cxn>
              <a:cxn ang="0">
                <a:pos x="0" y="2132"/>
              </a:cxn>
            </a:cxnLst>
            <a:rect l="0" t="0" r="r" b="b"/>
            <a:pathLst>
              <a:path w="1633" h="2132">
                <a:moveTo>
                  <a:pt x="0" y="2132"/>
                </a:moveTo>
                <a:lnTo>
                  <a:pt x="545" y="0"/>
                </a:lnTo>
                <a:lnTo>
                  <a:pt x="1633" y="2132"/>
                </a:lnTo>
                <a:lnTo>
                  <a:pt x="0" y="213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9900">
                  <a:alpha val="41000"/>
                </a:srgbClr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73769" name="Freeform 41"/>
          <p:cNvSpPr>
            <a:spLocks/>
          </p:cNvSpPr>
          <p:nvPr/>
        </p:nvSpPr>
        <p:spPr bwMode="auto">
          <a:xfrm>
            <a:off x="1476375" y="1865313"/>
            <a:ext cx="1665288" cy="3303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9" y="2081"/>
              </a:cxn>
            </a:cxnLst>
            <a:rect l="0" t="0" r="r" b="b"/>
            <a:pathLst>
              <a:path w="1049" h="2081">
                <a:moveTo>
                  <a:pt x="0" y="0"/>
                </a:moveTo>
                <a:lnTo>
                  <a:pt x="1049" y="2081"/>
                </a:lnTo>
              </a:path>
            </a:pathLst>
          </a:custGeom>
          <a:noFill/>
          <a:ln w="57150" cap="flat" cmpd="sng">
            <a:solidFill>
              <a:srgbClr val="FF0066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73773" name="Text Box 45"/>
          <p:cNvSpPr txBox="1">
            <a:spLocks noChangeArrowheads="1"/>
          </p:cNvSpPr>
          <p:nvPr/>
        </p:nvSpPr>
        <p:spPr bwMode="auto">
          <a:xfrm>
            <a:off x="2268538" y="119697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73774" name="Text Box 46"/>
          <p:cNvSpPr txBox="1">
            <a:spLocks noChangeArrowheads="1"/>
          </p:cNvSpPr>
          <p:nvPr/>
        </p:nvSpPr>
        <p:spPr bwMode="auto">
          <a:xfrm>
            <a:off x="1620838" y="51784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73775" name="Text Box 47"/>
          <p:cNvSpPr txBox="1">
            <a:spLocks noChangeArrowheads="1"/>
          </p:cNvSpPr>
          <p:nvPr/>
        </p:nvSpPr>
        <p:spPr bwMode="auto">
          <a:xfrm>
            <a:off x="180975" y="3594100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73776" name="Text Box 48"/>
          <p:cNvSpPr txBox="1">
            <a:spLocks noChangeArrowheads="1"/>
          </p:cNvSpPr>
          <p:nvPr/>
        </p:nvSpPr>
        <p:spPr bwMode="auto">
          <a:xfrm>
            <a:off x="684213" y="186531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73777" name="Line 49"/>
          <p:cNvSpPr>
            <a:spLocks noChangeShapeType="1"/>
          </p:cNvSpPr>
          <p:nvPr/>
        </p:nvSpPr>
        <p:spPr bwMode="auto">
          <a:xfrm flipV="1">
            <a:off x="539750" y="4221163"/>
            <a:ext cx="2087563" cy="93662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73770" name="Oval 42"/>
          <p:cNvSpPr>
            <a:spLocks noChangeArrowheads="1"/>
          </p:cNvSpPr>
          <p:nvPr/>
        </p:nvSpPr>
        <p:spPr bwMode="auto">
          <a:xfrm>
            <a:off x="468313" y="5033963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3778" name="Freeform 50"/>
          <p:cNvSpPr>
            <a:spLocks/>
          </p:cNvSpPr>
          <p:nvPr/>
        </p:nvSpPr>
        <p:spPr bwMode="auto">
          <a:xfrm>
            <a:off x="2411413" y="4292600"/>
            <a:ext cx="288925" cy="1698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" y="107"/>
              </a:cxn>
              <a:cxn ang="0">
                <a:pos x="182" y="46"/>
              </a:cxn>
            </a:cxnLst>
            <a:rect l="0" t="0" r="r" b="b"/>
            <a:pathLst>
              <a:path w="182" h="107">
                <a:moveTo>
                  <a:pt x="0" y="0"/>
                </a:moveTo>
                <a:lnTo>
                  <a:pt x="53" y="107"/>
                </a:lnTo>
                <a:lnTo>
                  <a:pt x="182" y="46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73781" name="Rectangle 53"/>
          <p:cNvSpPr>
            <a:spLocks noChangeArrowheads="1"/>
          </p:cNvSpPr>
          <p:nvPr/>
        </p:nvSpPr>
        <p:spPr bwMode="auto">
          <a:xfrm>
            <a:off x="2555875" y="3789363"/>
            <a:ext cx="49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</a:t>
            </a:r>
          </a:p>
        </p:txBody>
      </p:sp>
      <p:sp>
        <p:nvSpPr>
          <p:cNvPr id="73784" name="Rectangle 56"/>
          <p:cNvSpPr>
            <a:spLocks noChangeArrowheads="1"/>
          </p:cNvSpPr>
          <p:nvPr/>
        </p:nvSpPr>
        <p:spPr bwMode="auto">
          <a:xfrm>
            <a:off x="4356100" y="1125538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AD1В, проведем из точки А перпендикуляр. АМ –  искомое расстояние.</a:t>
            </a:r>
          </a:p>
        </p:txBody>
      </p:sp>
      <p:sp>
        <p:nvSpPr>
          <p:cNvPr id="73785" name="Rectangle 57"/>
          <p:cNvSpPr>
            <a:spLocks noChangeArrowheads="1"/>
          </p:cNvSpPr>
          <p:nvPr/>
        </p:nvSpPr>
        <p:spPr bwMode="auto">
          <a:xfrm>
            <a:off x="4284663" y="2492375"/>
            <a:ext cx="47529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2) Найдем искомое расстояние через вычисление площади треугольника AD1В.</a:t>
            </a:r>
          </a:p>
        </p:txBody>
      </p:sp>
      <p:graphicFrame>
        <p:nvGraphicFramePr>
          <p:cNvPr id="73789" name="Object 61"/>
          <p:cNvGraphicFramePr>
            <a:graphicFrameLocks noChangeAspect="1"/>
          </p:cNvGraphicFramePr>
          <p:nvPr/>
        </p:nvGraphicFramePr>
        <p:xfrm>
          <a:off x="611188" y="3068638"/>
          <a:ext cx="422275" cy="376237"/>
        </p:xfrm>
        <a:graphic>
          <a:graphicData uri="http://schemas.openxmlformats.org/presentationml/2006/ole">
            <p:oleObj spid="_x0000_s73789" name="Формула" r:id="rId3" imgW="241200" imgH="215640" progId="Equation.3">
              <p:embed/>
            </p:oleObj>
          </a:graphicData>
        </a:graphic>
      </p:graphicFrame>
      <p:graphicFrame>
        <p:nvGraphicFramePr>
          <p:cNvPr id="73790" name="Object 62"/>
          <p:cNvGraphicFramePr>
            <a:graphicFrameLocks noChangeAspect="1"/>
          </p:cNvGraphicFramePr>
          <p:nvPr/>
        </p:nvGraphicFramePr>
        <p:xfrm>
          <a:off x="2411413" y="3213100"/>
          <a:ext cx="400050" cy="398463"/>
        </p:xfrm>
        <a:graphic>
          <a:graphicData uri="http://schemas.openxmlformats.org/presentationml/2006/ole">
            <p:oleObj spid="_x0000_s73790" name="Формула" r:id="rId4" imgW="228600" imgH="228600" progId="Equation.3">
              <p:embed/>
            </p:oleObj>
          </a:graphicData>
        </a:graphic>
      </p:graphicFrame>
      <p:graphicFrame>
        <p:nvGraphicFramePr>
          <p:cNvPr id="73791" name="Object 63"/>
          <p:cNvGraphicFramePr>
            <a:graphicFrameLocks noChangeAspect="1"/>
          </p:cNvGraphicFramePr>
          <p:nvPr/>
        </p:nvGraphicFramePr>
        <p:xfrm>
          <a:off x="179388" y="5661025"/>
          <a:ext cx="1374775" cy="685800"/>
        </p:xfrm>
        <a:graphic>
          <a:graphicData uri="http://schemas.openxmlformats.org/presentationml/2006/ole">
            <p:oleObj spid="_x0000_s73791" name="Формула" r:id="rId5" imgW="787320" imgH="393480" progId="Equation.3">
              <p:embed/>
            </p:oleObj>
          </a:graphicData>
        </a:graphic>
      </p:graphicFrame>
      <p:graphicFrame>
        <p:nvGraphicFramePr>
          <p:cNvPr id="73792" name="Object 64"/>
          <p:cNvGraphicFramePr>
            <a:graphicFrameLocks noChangeAspect="1"/>
          </p:cNvGraphicFramePr>
          <p:nvPr/>
        </p:nvGraphicFramePr>
        <p:xfrm>
          <a:off x="1774825" y="5661025"/>
          <a:ext cx="1419225" cy="685800"/>
        </p:xfrm>
        <a:graphic>
          <a:graphicData uri="http://schemas.openxmlformats.org/presentationml/2006/ole">
            <p:oleObj spid="_x0000_s73792" name="Формула" r:id="rId6" imgW="812520" imgH="393480" progId="Equation.3">
              <p:embed/>
            </p:oleObj>
          </a:graphicData>
        </a:graphic>
      </p:graphicFrame>
      <p:graphicFrame>
        <p:nvGraphicFramePr>
          <p:cNvPr id="73797" name="Object 69"/>
          <p:cNvGraphicFramePr>
            <a:graphicFrameLocks noChangeAspect="1"/>
          </p:cNvGraphicFramePr>
          <p:nvPr/>
        </p:nvGraphicFramePr>
        <p:xfrm>
          <a:off x="4716463" y="3370263"/>
          <a:ext cx="4032250" cy="544512"/>
        </p:xfrm>
        <a:graphic>
          <a:graphicData uri="http://schemas.openxmlformats.org/presentationml/2006/ole">
            <p:oleObj spid="_x0000_s73797" name="Формула" r:id="rId7" imgW="1790640" imgH="241200" progId="Equation.3">
              <p:embed/>
            </p:oleObj>
          </a:graphicData>
        </a:graphic>
      </p:graphicFrame>
      <p:grpSp>
        <p:nvGrpSpPr>
          <p:cNvPr id="73805" name="Group 77"/>
          <p:cNvGrpSpPr>
            <a:grpSpLocks/>
          </p:cNvGrpSpPr>
          <p:nvPr/>
        </p:nvGrpSpPr>
        <p:grpSpPr bwMode="auto">
          <a:xfrm>
            <a:off x="6372225" y="6018213"/>
            <a:ext cx="1978025" cy="839787"/>
            <a:chOff x="4014" y="3791"/>
            <a:chExt cx="1246" cy="529"/>
          </a:xfrm>
        </p:grpSpPr>
        <p:sp>
          <p:nvSpPr>
            <p:cNvPr id="73795" name="Rectangle 67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73804" name="Group 76"/>
            <p:cNvGrpSpPr>
              <a:grpSpLocks/>
            </p:cNvGrpSpPr>
            <p:nvPr/>
          </p:nvGrpSpPr>
          <p:grpSpPr bwMode="auto">
            <a:xfrm>
              <a:off x="4876" y="3791"/>
              <a:ext cx="384" cy="529"/>
              <a:chOff x="5193" y="2956"/>
              <a:chExt cx="384" cy="529"/>
            </a:xfrm>
          </p:grpSpPr>
          <p:sp>
            <p:nvSpPr>
              <p:cNvPr id="73799" name="Rectangle 71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38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</a:rPr>
                  <a:t>6</a:t>
                </a:r>
              </a:p>
            </p:txBody>
          </p:sp>
          <p:sp>
            <p:nvSpPr>
              <p:cNvPr id="73802" name="Rectangle 74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25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3</a:t>
                </a:r>
              </a:p>
            </p:txBody>
          </p:sp>
          <p:sp>
            <p:nvSpPr>
              <p:cNvPr id="73803" name="Line 75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graphicFrame>
        <p:nvGraphicFramePr>
          <p:cNvPr id="73806" name="Object 78"/>
          <p:cNvGraphicFramePr>
            <a:graphicFrameLocks noChangeAspect="1"/>
          </p:cNvGraphicFramePr>
          <p:nvPr/>
        </p:nvGraphicFramePr>
        <p:xfrm>
          <a:off x="5364163" y="3933825"/>
          <a:ext cx="2520950" cy="498475"/>
        </p:xfrm>
        <a:graphic>
          <a:graphicData uri="http://schemas.openxmlformats.org/presentationml/2006/ole">
            <p:oleObj spid="_x0000_s73806" name="Формула" r:id="rId8" imgW="1028520" imgH="203040" progId="Equation.3">
              <p:embed/>
            </p:oleObj>
          </a:graphicData>
        </a:graphic>
      </p:graphicFrame>
      <p:graphicFrame>
        <p:nvGraphicFramePr>
          <p:cNvPr id="73807" name="Object 79"/>
          <p:cNvGraphicFramePr>
            <a:graphicFrameLocks noChangeAspect="1"/>
          </p:cNvGraphicFramePr>
          <p:nvPr/>
        </p:nvGraphicFramePr>
        <p:xfrm>
          <a:off x="5292725" y="4411663"/>
          <a:ext cx="3311525" cy="579437"/>
        </p:xfrm>
        <a:graphic>
          <a:graphicData uri="http://schemas.openxmlformats.org/presentationml/2006/ole">
            <p:oleObj spid="_x0000_s73807" name="Формула" r:id="rId9" imgW="1523880" imgH="266400" progId="Equation.3">
              <p:embed/>
            </p:oleObj>
          </a:graphicData>
        </a:graphic>
      </p:graphicFrame>
      <p:graphicFrame>
        <p:nvGraphicFramePr>
          <p:cNvPr id="73808" name="Object 80"/>
          <p:cNvGraphicFramePr>
            <a:graphicFrameLocks noChangeAspect="1"/>
          </p:cNvGraphicFramePr>
          <p:nvPr/>
        </p:nvGraphicFramePr>
        <p:xfrm>
          <a:off x="3635375" y="5013325"/>
          <a:ext cx="3529013" cy="776288"/>
        </p:xfrm>
        <a:graphic>
          <a:graphicData uri="http://schemas.openxmlformats.org/presentationml/2006/ole">
            <p:oleObj spid="_x0000_s73808" name="Формула" r:id="rId10" imgW="1790640" imgH="393480" progId="Equation.3">
              <p:embed/>
            </p:oleObj>
          </a:graphicData>
        </a:graphic>
      </p:graphicFrame>
      <p:graphicFrame>
        <p:nvGraphicFramePr>
          <p:cNvPr id="73809" name="Object 81"/>
          <p:cNvGraphicFramePr>
            <a:graphicFrameLocks noChangeAspect="1"/>
          </p:cNvGraphicFramePr>
          <p:nvPr/>
        </p:nvGraphicFramePr>
        <p:xfrm>
          <a:off x="7380288" y="4941888"/>
          <a:ext cx="1366837" cy="876300"/>
        </p:xfrm>
        <a:graphic>
          <a:graphicData uri="http://schemas.openxmlformats.org/presentationml/2006/ole">
            <p:oleObj spid="_x0000_s73809" name="Формула" r:id="rId11" imgW="67284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3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3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73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71" grpId="0" animBg="1"/>
      <p:bldP spid="73777" grpId="0" animBg="1"/>
      <p:bldP spid="73778" grpId="0" animBg="1"/>
      <p:bldP spid="73781" grpId="0"/>
      <p:bldP spid="73784" grpId="0"/>
      <p:bldP spid="737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>
            <p:ph idx="4294967295"/>
          </p:nvPr>
        </p:nvGraphicFramePr>
        <p:xfrm>
          <a:off x="250825" y="692150"/>
          <a:ext cx="8748713" cy="5921375"/>
        </p:xfrm>
        <a:graphic>
          <a:graphicData uri="http://schemas.openxmlformats.org/drawingml/2006/table">
            <a:tbl>
              <a:tblPr/>
              <a:tblGrid>
                <a:gridCol w="720725"/>
                <a:gridCol w="8027988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</a:rPr>
                        <a:t>баллы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>
                        <a:alpha val="6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Критерии оценивания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>
                        <a:alpha val="69000"/>
                      </a:srgb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Правильный ход решения. Приведена верная последовательность всех шагов решения: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1) верно построен отрезок, длина которого является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искомым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расстоянием;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2) найдена длина построенного отрезка.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Все построения и вычисления выполнены верно. Получен верный ответ.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70000"/>
                      </a:srgb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Правильно построен чертеж, указан отрезок, длина которого является искомым расстоянием.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При нахождении длины отрезка допущены вычислительная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ошибка и/или описка.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В результате этой ошибки или описки может быть получен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неверный ответ.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70000"/>
                      </a:srgb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1) Ход решения правильный, но оно не доведено до конца, или решение отсутствует.  Нет ответа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2) Ход решения правильный, но имеются существенные ошибки в вычислениях, приведшие к неправильному ответу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3) Неправильный ход решения, приведший к неверному ответу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4) Верный ответ получен случайно при неверном решении или существенных ошибках в вычислениях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4707" name="Freeform 19"/>
          <p:cNvSpPr>
            <a:spLocks/>
          </p:cNvSpPr>
          <p:nvPr/>
        </p:nvSpPr>
        <p:spPr bwMode="auto">
          <a:xfrm>
            <a:off x="76200" y="76200"/>
            <a:ext cx="8991600" cy="6705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0" y="4080"/>
              </a:cxn>
              <a:cxn ang="0">
                <a:pos x="144" y="4224"/>
              </a:cxn>
              <a:cxn ang="0">
                <a:pos x="5568" y="4224"/>
              </a:cxn>
              <a:cxn ang="0">
                <a:pos x="5664" y="4032"/>
              </a:cxn>
              <a:cxn ang="0">
                <a:pos x="5664" y="144"/>
              </a:cxn>
              <a:cxn ang="0">
                <a:pos x="5520" y="0"/>
              </a:cxn>
              <a:cxn ang="0">
                <a:pos x="96" y="0"/>
              </a:cxn>
              <a:cxn ang="0">
                <a:pos x="0" y="144"/>
              </a:cxn>
            </a:cxnLst>
            <a:rect l="0" t="0" r="r" b="b"/>
            <a:pathLst>
              <a:path w="5664" h="4224">
                <a:moveTo>
                  <a:pt x="0" y="144"/>
                </a:moveTo>
                <a:lnTo>
                  <a:pt x="0" y="4080"/>
                </a:lnTo>
                <a:lnTo>
                  <a:pt x="144" y="4224"/>
                </a:lnTo>
                <a:lnTo>
                  <a:pt x="5568" y="4224"/>
                </a:lnTo>
                <a:lnTo>
                  <a:pt x="5664" y="4032"/>
                </a:lnTo>
                <a:lnTo>
                  <a:pt x="5664" y="144"/>
                </a:lnTo>
                <a:lnTo>
                  <a:pt x="5520" y="0"/>
                </a:lnTo>
                <a:lnTo>
                  <a:pt x="96" y="0"/>
                </a:lnTo>
                <a:lnTo>
                  <a:pt x="0" y="144"/>
                </a:lnTo>
                <a:close/>
              </a:path>
            </a:pathLst>
          </a:custGeom>
          <a:noFill/>
          <a:ln w="53975" cap="flat" cmpd="sng">
            <a:solidFill>
              <a:schemeClr val="accent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14708" name="Rectangle 20"/>
          <p:cNvSpPr>
            <a:spLocks noChangeArrowheads="1"/>
          </p:cNvSpPr>
          <p:nvPr/>
        </p:nvSpPr>
        <p:spPr bwMode="auto">
          <a:xfrm>
            <a:off x="395288" y="192088"/>
            <a:ext cx="8002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Критерии оценивания выполнения задания С2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1619250" y="188913"/>
            <a:ext cx="7129463" cy="792162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единичном кубе АВСДА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найдите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расстояние от точки В до прямой ДА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grpSp>
        <p:nvGrpSpPr>
          <p:cNvPr id="82952" name="Group 8"/>
          <p:cNvGrpSpPr>
            <a:grpSpLocks/>
          </p:cNvGrpSpPr>
          <p:nvPr/>
        </p:nvGrpSpPr>
        <p:grpSpPr bwMode="auto">
          <a:xfrm>
            <a:off x="250825" y="1700213"/>
            <a:ext cx="4506913" cy="4273550"/>
            <a:chOff x="158" y="1071"/>
            <a:chExt cx="2839" cy="2692"/>
          </a:xfrm>
        </p:grpSpPr>
        <p:sp>
          <p:nvSpPr>
            <p:cNvPr id="82953" name="AutoShape 9"/>
            <p:cNvSpPr>
              <a:spLocks noChangeArrowheads="1"/>
            </p:cNvSpPr>
            <p:nvPr/>
          </p:nvSpPr>
          <p:spPr bwMode="auto">
            <a:xfrm>
              <a:off x="521" y="1389"/>
              <a:ext cx="2178" cy="2132"/>
            </a:xfrm>
            <a:prstGeom prst="cube">
              <a:avLst>
                <a:gd name="adj" fmla="val 25000"/>
              </a:avLst>
            </a:prstGeom>
            <a:noFill/>
            <a:ln w="444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954" name="Freeform 10"/>
            <p:cNvSpPr>
              <a:spLocks/>
            </p:cNvSpPr>
            <p:nvPr/>
          </p:nvSpPr>
          <p:spPr bwMode="auto">
            <a:xfrm>
              <a:off x="1066" y="1389"/>
              <a:ext cx="1628" cy="16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" y="1635"/>
                </a:cxn>
                <a:cxn ang="0">
                  <a:pos x="1628" y="1618"/>
                </a:cxn>
              </a:cxnLst>
              <a:rect l="0" t="0" r="r" b="b"/>
              <a:pathLst>
                <a:path w="1628" h="1635">
                  <a:moveTo>
                    <a:pt x="0" y="0"/>
                  </a:moveTo>
                  <a:lnTo>
                    <a:pt x="35" y="1635"/>
                  </a:lnTo>
                  <a:lnTo>
                    <a:pt x="1628" y="1618"/>
                  </a:ln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955" name="Freeform 11"/>
            <p:cNvSpPr>
              <a:spLocks/>
            </p:cNvSpPr>
            <p:nvPr/>
          </p:nvSpPr>
          <p:spPr bwMode="auto">
            <a:xfrm>
              <a:off x="542" y="3016"/>
              <a:ext cx="542" cy="499"/>
            </a:xfrm>
            <a:custGeom>
              <a:avLst/>
              <a:gdLst/>
              <a:ahLst/>
              <a:cxnLst>
                <a:cxn ang="0">
                  <a:pos x="542" y="0"/>
                </a:cxn>
                <a:cxn ang="0">
                  <a:pos x="0" y="499"/>
                </a:cxn>
              </a:cxnLst>
              <a:rect l="0" t="0" r="r" b="b"/>
              <a:pathLst>
                <a:path w="542" h="499">
                  <a:moveTo>
                    <a:pt x="542" y="0"/>
                  </a:moveTo>
                  <a:lnTo>
                    <a:pt x="0" y="499"/>
                  </a:ln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956" name="Text Box 12"/>
            <p:cNvSpPr txBox="1">
              <a:spLocks noChangeArrowheads="1"/>
            </p:cNvSpPr>
            <p:nvPr/>
          </p:nvSpPr>
          <p:spPr bwMode="auto">
            <a:xfrm>
              <a:off x="793" y="2795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D</a:t>
              </a:r>
              <a:endParaRPr lang="ru-RU" sz="2400" b="1">
                <a:solidFill>
                  <a:schemeClr val="tx2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82957" name="Text Box 13"/>
            <p:cNvSpPr txBox="1">
              <a:spLocks noChangeArrowheads="1"/>
            </p:cNvSpPr>
            <p:nvPr/>
          </p:nvSpPr>
          <p:spPr bwMode="auto">
            <a:xfrm>
              <a:off x="839" y="1071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D</a:t>
              </a:r>
              <a:r>
                <a:rPr lang="en-US" sz="2400" b="1" baseline="-25000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1</a:t>
              </a:r>
              <a:endParaRPr lang="ru-RU" sz="2400" b="1">
                <a:solidFill>
                  <a:schemeClr val="tx2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295" y="3430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58" y="1797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154" y="3475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154" y="1842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2744" y="2795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2608" y="1117"/>
              <a:ext cx="3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</p:grpSp>
      <p:sp>
        <p:nvSpPr>
          <p:cNvPr id="82964" name="Oval 20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2</a:t>
            </a:r>
          </a:p>
        </p:txBody>
      </p:sp>
      <p:sp>
        <p:nvSpPr>
          <p:cNvPr id="82965" name="Line 21"/>
          <p:cNvSpPr>
            <a:spLocks noChangeShapeType="1"/>
          </p:cNvSpPr>
          <p:nvPr/>
        </p:nvSpPr>
        <p:spPr bwMode="auto">
          <a:xfrm>
            <a:off x="827088" y="3068638"/>
            <a:ext cx="936625" cy="1728787"/>
          </a:xfrm>
          <a:prstGeom prst="line">
            <a:avLst/>
          </a:prstGeom>
          <a:noFill/>
          <a:ln w="57150">
            <a:solidFill>
              <a:srgbClr val="FF0066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2966" name="Oval 22"/>
          <p:cNvSpPr>
            <a:spLocks noChangeArrowheads="1"/>
          </p:cNvSpPr>
          <p:nvPr/>
        </p:nvSpPr>
        <p:spPr bwMode="auto">
          <a:xfrm>
            <a:off x="3348038" y="5445125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967" name="Rectangle 23"/>
          <p:cNvSpPr>
            <a:spLocks noChangeArrowheads="1"/>
          </p:cNvSpPr>
          <p:nvPr/>
        </p:nvSpPr>
        <p:spPr bwMode="auto">
          <a:xfrm>
            <a:off x="4643438" y="1485900"/>
            <a:ext cx="47529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Данный чертеж не является наглядным для решения данной задачи</a:t>
            </a:r>
          </a:p>
        </p:txBody>
      </p:sp>
      <p:sp>
        <p:nvSpPr>
          <p:cNvPr id="82968" name="Rectangle 24"/>
          <p:cNvSpPr>
            <a:spLocks noChangeArrowheads="1"/>
          </p:cNvSpPr>
          <p:nvPr/>
        </p:nvSpPr>
        <p:spPr bwMode="auto">
          <a:xfrm>
            <a:off x="4787900" y="2708275"/>
            <a:ext cx="475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Попробуем развернуть куб 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67" grpId="0"/>
      <p:bldP spid="829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53" name="Group 37"/>
          <p:cNvGrpSpPr>
            <a:grpSpLocks/>
          </p:cNvGrpSpPr>
          <p:nvPr/>
        </p:nvGrpSpPr>
        <p:grpSpPr bwMode="auto">
          <a:xfrm>
            <a:off x="6372225" y="6018213"/>
            <a:ext cx="1978025" cy="839787"/>
            <a:chOff x="4014" y="3791"/>
            <a:chExt cx="1246" cy="529"/>
          </a:xfrm>
        </p:grpSpPr>
        <p:sp>
          <p:nvSpPr>
            <p:cNvPr id="86054" name="Rectangle 38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86055" name="Group 39"/>
            <p:cNvGrpSpPr>
              <a:grpSpLocks/>
            </p:cNvGrpSpPr>
            <p:nvPr/>
          </p:nvGrpSpPr>
          <p:grpSpPr bwMode="auto">
            <a:xfrm>
              <a:off x="4876" y="3791"/>
              <a:ext cx="384" cy="529"/>
              <a:chOff x="5193" y="2956"/>
              <a:chExt cx="384" cy="529"/>
            </a:xfrm>
          </p:grpSpPr>
          <p:sp>
            <p:nvSpPr>
              <p:cNvPr id="86056" name="Rectangle 40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38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</a:rPr>
                  <a:t>6</a:t>
                </a:r>
              </a:p>
            </p:txBody>
          </p:sp>
          <p:sp>
            <p:nvSpPr>
              <p:cNvPr id="86057" name="Rectangle 41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25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2</a:t>
                </a:r>
              </a:p>
            </p:txBody>
          </p:sp>
          <p:sp>
            <p:nvSpPr>
              <p:cNvPr id="86058" name="Line 42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1619250" y="188913"/>
            <a:ext cx="7129463" cy="792162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единичном кубе АВСДА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найдите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расстояние от точки В до прямой ДА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grpSp>
        <p:nvGrpSpPr>
          <p:cNvPr id="86024" name="Group 8"/>
          <p:cNvGrpSpPr>
            <a:grpSpLocks/>
          </p:cNvGrpSpPr>
          <p:nvPr/>
        </p:nvGrpSpPr>
        <p:grpSpPr bwMode="auto">
          <a:xfrm>
            <a:off x="250825" y="1700213"/>
            <a:ext cx="4621213" cy="4273550"/>
            <a:chOff x="158" y="1071"/>
            <a:chExt cx="2911" cy="2692"/>
          </a:xfrm>
        </p:grpSpPr>
        <p:sp>
          <p:nvSpPr>
            <p:cNvPr id="86025" name="AutoShape 9"/>
            <p:cNvSpPr>
              <a:spLocks noChangeArrowheads="1"/>
            </p:cNvSpPr>
            <p:nvPr/>
          </p:nvSpPr>
          <p:spPr bwMode="auto">
            <a:xfrm>
              <a:off x="521" y="1389"/>
              <a:ext cx="2178" cy="2132"/>
            </a:xfrm>
            <a:prstGeom prst="cube">
              <a:avLst>
                <a:gd name="adj" fmla="val 25000"/>
              </a:avLst>
            </a:prstGeom>
            <a:noFill/>
            <a:ln w="444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26" name="Freeform 10"/>
            <p:cNvSpPr>
              <a:spLocks/>
            </p:cNvSpPr>
            <p:nvPr/>
          </p:nvSpPr>
          <p:spPr bwMode="auto">
            <a:xfrm>
              <a:off x="1066" y="1389"/>
              <a:ext cx="1628" cy="16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" y="1635"/>
                </a:cxn>
                <a:cxn ang="0">
                  <a:pos x="1628" y="1618"/>
                </a:cxn>
              </a:cxnLst>
              <a:rect l="0" t="0" r="r" b="b"/>
              <a:pathLst>
                <a:path w="1628" h="1635">
                  <a:moveTo>
                    <a:pt x="0" y="0"/>
                  </a:moveTo>
                  <a:lnTo>
                    <a:pt x="35" y="1635"/>
                  </a:lnTo>
                  <a:lnTo>
                    <a:pt x="1628" y="1618"/>
                  </a:ln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6027" name="Freeform 11"/>
            <p:cNvSpPr>
              <a:spLocks/>
            </p:cNvSpPr>
            <p:nvPr/>
          </p:nvSpPr>
          <p:spPr bwMode="auto">
            <a:xfrm>
              <a:off x="542" y="3016"/>
              <a:ext cx="542" cy="499"/>
            </a:xfrm>
            <a:custGeom>
              <a:avLst/>
              <a:gdLst/>
              <a:ahLst/>
              <a:cxnLst>
                <a:cxn ang="0">
                  <a:pos x="542" y="0"/>
                </a:cxn>
                <a:cxn ang="0">
                  <a:pos x="0" y="499"/>
                </a:cxn>
              </a:cxnLst>
              <a:rect l="0" t="0" r="r" b="b"/>
              <a:pathLst>
                <a:path w="542" h="499">
                  <a:moveTo>
                    <a:pt x="542" y="0"/>
                  </a:moveTo>
                  <a:lnTo>
                    <a:pt x="0" y="499"/>
                  </a:lnTo>
                </a:path>
              </a:pathLst>
            </a:custGeom>
            <a:noFill/>
            <a:ln w="3810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6028" name="Text Box 12"/>
            <p:cNvSpPr txBox="1">
              <a:spLocks noChangeArrowheads="1"/>
            </p:cNvSpPr>
            <p:nvPr/>
          </p:nvSpPr>
          <p:spPr bwMode="auto">
            <a:xfrm>
              <a:off x="793" y="2795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86029" name="Text Box 13"/>
            <p:cNvSpPr txBox="1">
              <a:spLocks noChangeArrowheads="1"/>
            </p:cNvSpPr>
            <p:nvPr/>
          </p:nvSpPr>
          <p:spPr bwMode="auto">
            <a:xfrm>
              <a:off x="839" y="1071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endParaRPr lang="ru-RU" sz="2400" b="1" baseline="-25000">
                <a:solidFill>
                  <a:schemeClr val="tx2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86030" name="Rectangle 14"/>
            <p:cNvSpPr>
              <a:spLocks noChangeArrowheads="1"/>
            </p:cNvSpPr>
            <p:nvPr/>
          </p:nvSpPr>
          <p:spPr bwMode="auto">
            <a:xfrm>
              <a:off x="295" y="3430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D</a:t>
              </a:r>
              <a:endParaRPr lang="ru-RU" sz="2400" b="1">
                <a:solidFill>
                  <a:schemeClr val="tx2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86031" name="Rectangle 15"/>
            <p:cNvSpPr>
              <a:spLocks noChangeArrowheads="1"/>
            </p:cNvSpPr>
            <p:nvPr/>
          </p:nvSpPr>
          <p:spPr bwMode="auto">
            <a:xfrm>
              <a:off x="158" y="1797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86032" name="Rectangle 16"/>
            <p:cNvSpPr>
              <a:spLocks noChangeArrowheads="1"/>
            </p:cNvSpPr>
            <p:nvPr/>
          </p:nvSpPr>
          <p:spPr bwMode="auto">
            <a:xfrm>
              <a:off x="2154" y="3475"/>
              <a:ext cx="3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D</a:t>
              </a:r>
              <a:r>
                <a:rPr lang="ru-RU" sz="2400" b="1" baseline="-25000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1</a:t>
              </a:r>
              <a:endParaRPr lang="ru-RU" sz="2400" b="1">
                <a:solidFill>
                  <a:schemeClr val="tx2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86033" name="Rectangle 17"/>
            <p:cNvSpPr>
              <a:spLocks noChangeArrowheads="1"/>
            </p:cNvSpPr>
            <p:nvPr/>
          </p:nvSpPr>
          <p:spPr bwMode="auto">
            <a:xfrm>
              <a:off x="2154" y="1842"/>
              <a:ext cx="3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 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</a:p>
          </p:txBody>
        </p:sp>
        <p:sp>
          <p:nvSpPr>
            <p:cNvPr id="86034" name="Rectangle 18"/>
            <p:cNvSpPr>
              <a:spLocks noChangeArrowheads="1"/>
            </p:cNvSpPr>
            <p:nvPr/>
          </p:nvSpPr>
          <p:spPr bwMode="auto">
            <a:xfrm>
              <a:off x="2744" y="2795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86035" name="Rectangle 19"/>
            <p:cNvSpPr>
              <a:spLocks noChangeArrowheads="1"/>
            </p:cNvSpPr>
            <p:nvPr/>
          </p:nvSpPr>
          <p:spPr bwMode="auto">
            <a:xfrm>
              <a:off x="2608" y="1117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</a:p>
          </p:txBody>
        </p:sp>
      </p:grpSp>
      <p:sp>
        <p:nvSpPr>
          <p:cNvPr id="86036" name="Oval 20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2</a:t>
            </a:r>
          </a:p>
        </p:txBody>
      </p:sp>
      <p:sp>
        <p:nvSpPr>
          <p:cNvPr id="86039" name="Rectangle 23"/>
          <p:cNvSpPr>
            <a:spLocks noChangeArrowheads="1"/>
          </p:cNvSpPr>
          <p:nvPr/>
        </p:nvSpPr>
        <p:spPr bwMode="auto">
          <a:xfrm>
            <a:off x="4356100" y="1125538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DВA1, проведем из точки В перпендикуляр. ВМ –  искомое расстояние.</a:t>
            </a:r>
          </a:p>
        </p:txBody>
      </p:sp>
      <p:sp>
        <p:nvSpPr>
          <p:cNvPr id="86040" name="Freeform 24"/>
          <p:cNvSpPr>
            <a:spLocks/>
          </p:cNvSpPr>
          <p:nvPr/>
        </p:nvSpPr>
        <p:spPr bwMode="auto">
          <a:xfrm>
            <a:off x="827088" y="2205038"/>
            <a:ext cx="3457575" cy="3384550"/>
          </a:xfrm>
          <a:custGeom>
            <a:avLst/>
            <a:gdLst/>
            <a:ahLst/>
            <a:cxnLst>
              <a:cxn ang="0">
                <a:pos x="0" y="2132"/>
              </a:cxn>
              <a:cxn ang="0">
                <a:pos x="499" y="0"/>
              </a:cxn>
              <a:cxn ang="0">
                <a:pos x="2178" y="1633"/>
              </a:cxn>
              <a:cxn ang="0">
                <a:pos x="0" y="2132"/>
              </a:cxn>
            </a:cxnLst>
            <a:rect l="0" t="0" r="r" b="b"/>
            <a:pathLst>
              <a:path w="2178" h="2132">
                <a:moveTo>
                  <a:pt x="0" y="2132"/>
                </a:moveTo>
                <a:lnTo>
                  <a:pt x="499" y="0"/>
                </a:lnTo>
                <a:lnTo>
                  <a:pt x="2178" y="1633"/>
                </a:lnTo>
                <a:lnTo>
                  <a:pt x="0" y="2132"/>
                </a:lnTo>
                <a:close/>
              </a:path>
            </a:pathLst>
          </a:custGeom>
          <a:solidFill>
            <a:srgbClr val="FFFF00">
              <a:alpha val="49001"/>
            </a:srgbClr>
          </a:solidFill>
          <a:ln w="38100" cap="flat" cmpd="sng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6037" name="Freeform 21"/>
          <p:cNvSpPr>
            <a:spLocks/>
          </p:cNvSpPr>
          <p:nvPr/>
        </p:nvSpPr>
        <p:spPr bwMode="auto">
          <a:xfrm>
            <a:off x="858838" y="4783138"/>
            <a:ext cx="3403600" cy="801687"/>
          </a:xfrm>
          <a:custGeom>
            <a:avLst/>
            <a:gdLst/>
            <a:ahLst/>
            <a:cxnLst>
              <a:cxn ang="0">
                <a:pos x="0" y="505"/>
              </a:cxn>
              <a:cxn ang="0">
                <a:pos x="2144" y="0"/>
              </a:cxn>
            </a:cxnLst>
            <a:rect l="0" t="0" r="r" b="b"/>
            <a:pathLst>
              <a:path w="2144" h="505">
                <a:moveTo>
                  <a:pt x="0" y="505"/>
                </a:moveTo>
                <a:lnTo>
                  <a:pt x="2144" y="0"/>
                </a:lnTo>
              </a:path>
            </a:pathLst>
          </a:custGeom>
          <a:noFill/>
          <a:ln w="57150" cap="flat" cmpd="sng">
            <a:solidFill>
              <a:srgbClr val="FF0066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6041" name="Freeform 25"/>
          <p:cNvSpPr>
            <a:spLocks/>
          </p:cNvSpPr>
          <p:nvPr/>
        </p:nvSpPr>
        <p:spPr bwMode="auto">
          <a:xfrm>
            <a:off x="1646238" y="2236788"/>
            <a:ext cx="838200" cy="2921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1840"/>
              </a:cxn>
            </a:cxnLst>
            <a:rect l="0" t="0" r="r" b="b"/>
            <a:pathLst>
              <a:path w="528" h="1840">
                <a:moveTo>
                  <a:pt x="0" y="0"/>
                </a:moveTo>
                <a:lnTo>
                  <a:pt x="528" y="1840"/>
                </a:lnTo>
              </a:path>
            </a:pathLst>
          </a:custGeom>
          <a:noFill/>
          <a:ln w="57150" cap="flat" cmpd="sng">
            <a:solidFill>
              <a:srgbClr val="00008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6038" name="Oval 22"/>
          <p:cNvSpPr>
            <a:spLocks noChangeArrowheads="1"/>
          </p:cNvSpPr>
          <p:nvPr/>
        </p:nvSpPr>
        <p:spPr bwMode="auto">
          <a:xfrm>
            <a:off x="1547813" y="2133600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6043" name="Freeform 27"/>
          <p:cNvSpPr>
            <a:spLocks/>
          </p:cNvSpPr>
          <p:nvPr/>
        </p:nvSpPr>
        <p:spPr bwMode="auto">
          <a:xfrm>
            <a:off x="2228850" y="4972050"/>
            <a:ext cx="171450" cy="266700"/>
          </a:xfrm>
          <a:custGeom>
            <a:avLst/>
            <a:gdLst/>
            <a:ahLst/>
            <a:cxnLst>
              <a:cxn ang="0">
                <a:pos x="42" y="168"/>
              </a:cxn>
              <a:cxn ang="0">
                <a:pos x="0" y="36"/>
              </a:cxn>
              <a:cxn ang="0">
                <a:pos x="108" y="0"/>
              </a:cxn>
            </a:cxnLst>
            <a:rect l="0" t="0" r="r" b="b"/>
            <a:pathLst>
              <a:path w="108" h="168">
                <a:moveTo>
                  <a:pt x="42" y="168"/>
                </a:moveTo>
                <a:lnTo>
                  <a:pt x="0" y="36"/>
                </a:lnTo>
                <a:lnTo>
                  <a:pt x="108" y="0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6044" name="Rectangle 28"/>
          <p:cNvSpPr>
            <a:spLocks noChangeArrowheads="1"/>
          </p:cNvSpPr>
          <p:nvPr/>
        </p:nvSpPr>
        <p:spPr bwMode="auto">
          <a:xfrm>
            <a:off x="2484438" y="5084763"/>
            <a:ext cx="49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</a:t>
            </a:r>
          </a:p>
        </p:txBody>
      </p:sp>
      <p:sp>
        <p:nvSpPr>
          <p:cNvPr id="86045" name="Rectangle 29"/>
          <p:cNvSpPr>
            <a:spLocks noChangeArrowheads="1"/>
          </p:cNvSpPr>
          <p:nvPr/>
        </p:nvSpPr>
        <p:spPr bwMode="auto">
          <a:xfrm>
            <a:off x="5076825" y="2636838"/>
            <a:ext cx="475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Решить самостоятельно …..</a:t>
            </a:r>
          </a:p>
        </p:txBody>
      </p:sp>
      <p:sp>
        <p:nvSpPr>
          <p:cNvPr id="86048" name="Text Box 32"/>
          <p:cNvSpPr txBox="1">
            <a:spLocks noChangeArrowheads="1"/>
          </p:cNvSpPr>
          <p:nvPr/>
        </p:nvSpPr>
        <p:spPr bwMode="auto">
          <a:xfrm>
            <a:off x="2627313" y="162877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6049" name="Text Box 33"/>
          <p:cNvSpPr txBox="1">
            <a:spLocks noChangeArrowheads="1"/>
          </p:cNvSpPr>
          <p:nvPr/>
        </p:nvSpPr>
        <p:spPr bwMode="auto">
          <a:xfrm>
            <a:off x="827088" y="227647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6050" name="Text Box 34"/>
          <p:cNvSpPr txBox="1">
            <a:spLocks noChangeArrowheads="1"/>
          </p:cNvSpPr>
          <p:nvPr/>
        </p:nvSpPr>
        <p:spPr bwMode="auto">
          <a:xfrm>
            <a:off x="468313" y="40052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6051" name="Text Box 35"/>
          <p:cNvSpPr txBox="1">
            <a:spLocks noChangeArrowheads="1"/>
          </p:cNvSpPr>
          <p:nvPr/>
        </p:nvSpPr>
        <p:spPr bwMode="auto">
          <a:xfrm>
            <a:off x="1979613" y="5589588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6052" name="Text Box 36"/>
          <p:cNvSpPr txBox="1">
            <a:spLocks noChangeArrowheads="1"/>
          </p:cNvSpPr>
          <p:nvPr/>
        </p:nvSpPr>
        <p:spPr bwMode="auto">
          <a:xfrm>
            <a:off x="3851275" y="50133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6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6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9" grpId="0"/>
      <p:bldP spid="86040" grpId="0" animBg="1"/>
      <p:bldP spid="86041" grpId="0" animBg="1"/>
      <p:bldP spid="86043" grpId="0" animBg="1"/>
      <p:bldP spid="86044" grpId="0"/>
      <p:bldP spid="860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08" name="Group 44"/>
          <p:cNvGrpSpPr>
            <a:grpSpLocks/>
          </p:cNvGrpSpPr>
          <p:nvPr/>
        </p:nvGrpSpPr>
        <p:grpSpPr bwMode="auto">
          <a:xfrm>
            <a:off x="0" y="1484313"/>
            <a:ext cx="4892675" cy="4564062"/>
            <a:chOff x="0" y="935"/>
            <a:chExt cx="3082" cy="2875"/>
          </a:xfrm>
        </p:grpSpPr>
        <p:sp>
          <p:nvSpPr>
            <p:cNvPr id="88085" name="Text Box 21"/>
            <p:cNvSpPr txBox="1">
              <a:spLocks noChangeArrowheads="1"/>
            </p:cNvSpPr>
            <p:nvPr/>
          </p:nvSpPr>
          <p:spPr bwMode="auto">
            <a:xfrm>
              <a:off x="1655" y="935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  <a:r>
                <a:rPr lang="ru-RU" sz="2400" b="1" baseline="-25000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88067" name="Freeform 3"/>
            <p:cNvSpPr>
              <a:spLocks/>
            </p:cNvSpPr>
            <p:nvPr/>
          </p:nvSpPr>
          <p:spPr bwMode="auto">
            <a:xfrm>
              <a:off x="339" y="1842"/>
              <a:ext cx="2352" cy="1664"/>
            </a:xfrm>
            <a:custGeom>
              <a:avLst/>
              <a:gdLst/>
              <a:ahLst/>
              <a:cxnLst>
                <a:cxn ang="0">
                  <a:pos x="0" y="2208"/>
                </a:cxn>
                <a:cxn ang="0">
                  <a:pos x="2352" y="2208"/>
                </a:cxn>
                <a:cxn ang="0">
                  <a:pos x="2352" y="0"/>
                </a:cxn>
                <a:cxn ang="0">
                  <a:pos x="0" y="0"/>
                </a:cxn>
                <a:cxn ang="0">
                  <a:pos x="0" y="2208"/>
                </a:cxn>
              </a:cxnLst>
              <a:rect l="0" t="0" r="r" b="b"/>
              <a:pathLst>
                <a:path w="2352" h="2208">
                  <a:moveTo>
                    <a:pt x="0" y="2208"/>
                  </a:moveTo>
                  <a:lnTo>
                    <a:pt x="2352" y="2208"/>
                  </a:lnTo>
                  <a:lnTo>
                    <a:pt x="2352" y="0"/>
                  </a:lnTo>
                  <a:lnTo>
                    <a:pt x="0" y="0"/>
                  </a:lnTo>
                  <a:lnTo>
                    <a:pt x="0" y="2208"/>
                  </a:lnTo>
                  <a:close/>
                </a:path>
              </a:pathLst>
            </a:custGeom>
            <a:noFill/>
            <a:ln w="44450">
              <a:solidFill>
                <a:srgbClr val="0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8069" name="Line 5"/>
            <p:cNvSpPr>
              <a:spLocks noChangeShapeType="1"/>
            </p:cNvSpPr>
            <p:nvPr/>
          </p:nvSpPr>
          <p:spPr bwMode="auto">
            <a:xfrm flipH="1">
              <a:off x="338" y="1842"/>
              <a:ext cx="1" cy="1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8070" name="Freeform 6"/>
            <p:cNvSpPr>
              <a:spLocks/>
            </p:cNvSpPr>
            <p:nvPr/>
          </p:nvSpPr>
          <p:spPr bwMode="auto">
            <a:xfrm>
              <a:off x="1927" y="1252"/>
              <a:ext cx="3" cy="17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712"/>
                </a:cxn>
              </a:cxnLst>
              <a:rect l="0" t="0" r="r" b="b"/>
              <a:pathLst>
                <a:path w="3" h="1712">
                  <a:moveTo>
                    <a:pt x="0" y="0"/>
                  </a:moveTo>
                  <a:lnTo>
                    <a:pt x="3" y="1712"/>
                  </a:lnTo>
                </a:path>
              </a:pathLst>
            </a:custGeom>
            <a:noFill/>
            <a:ln w="38100">
              <a:solidFill>
                <a:srgbClr val="00008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8071" name="Freeform 7"/>
            <p:cNvSpPr>
              <a:spLocks/>
            </p:cNvSpPr>
            <p:nvPr/>
          </p:nvSpPr>
          <p:spPr bwMode="auto">
            <a:xfrm>
              <a:off x="338" y="2960"/>
              <a:ext cx="2352" cy="562"/>
            </a:xfrm>
            <a:custGeom>
              <a:avLst/>
              <a:gdLst/>
              <a:ahLst/>
              <a:cxnLst>
                <a:cxn ang="0">
                  <a:pos x="0" y="562"/>
                </a:cxn>
                <a:cxn ang="0">
                  <a:pos x="1581" y="0"/>
                </a:cxn>
                <a:cxn ang="0">
                  <a:pos x="2352" y="562"/>
                </a:cxn>
              </a:cxnLst>
              <a:rect l="0" t="0" r="r" b="b"/>
              <a:pathLst>
                <a:path w="2352" h="562">
                  <a:moveTo>
                    <a:pt x="0" y="562"/>
                  </a:moveTo>
                  <a:lnTo>
                    <a:pt x="1581" y="0"/>
                  </a:lnTo>
                  <a:lnTo>
                    <a:pt x="2352" y="562"/>
                  </a:lnTo>
                </a:path>
              </a:pathLst>
            </a:custGeom>
            <a:noFill/>
            <a:ln w="38100" cap="flat">
              <a:solidFill>
                <a:srgbClr val="00008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8075" name="Freeform 11"/>
            <p:cNvSpPr>
              <a:spLocks/>
            </p:cNvSpPr>
            <p:nvPr/>
          </p:nvSpPr>
          <p:spPr bwMode="auto">
            <a:xfrm>
              <a:off x="339" y="1245"/>
              <a:ext cx="2359" cy="600"/>
            </a:xfrm>
            <a:custGeom>
              <a:avLst/>
              <a:gdLst/>
              <a:ahLst/>
              <a:cxnLst>
                <a:cxn ang="0">
                  <a:pos x="5" y="597"/>
                </a:cxn>
                <a:cxn ang="0">
                  <a:pos x="1592" y="0"/>
                </a:cxn>
                <a:cxn ang="0">
                  <a:pos x="2359" y="600"/>
                </a:cxn>
                <a:cxn ang="0">
                  <a:pos x="0" y="600"/>
                </a:cxn>
                <a:cxn ang="0">
                  <a:pos x="1216" y="148"/>
                </a:cxn>
                <a:cxn ang="0">
                  <a:pos x="1614" y="4"/>
                </a:cxn>
              </a:cxnLst>
              <a:rect l="0" t="0" r="r" b="b"/>
              <a:pathLst>
                <a:path w="2359" h="600">
                  <a:moveTo>
                    <a:pt x="5" y="597"/>
                  </a:moveTo>
                  <a:lnTo>
                    <a:pt x="1592" y="0"/>
                  </a:lnTo>
                  <a:lnTo>
                    <a:pt x="2359" y="600"/>
                  </a:lnTo>
                  <a:lnTo>
                    <a:pt x="0" y="600"/>
                  </a:lnTo>
                  <a:lnTo>
                    <a:pt x="1216" y="148"/>
                  </a:lnTo>
                  <a:lnTo>
                    <a:pt x="1614" y="4"/>
                  </a:lnTo>
                </a:path>
              </a:pathLst>
            </a:cu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8082" name="Text Box 18"/>
            <p:cNvSpPr txBox="1">
              <a:spLocks noChangeArrowheads="1"/>
            </p:cNvSpPr>
            <p:nvPr/>
          </p:nvSpPr>
          <p:spPr bwMode="auto">
            <a:xfrm>
              <a:off x="146" y="3522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88083" name="Text Box 19"/>
            <p:cNvSpPr txBox="1">
              <a:spLocks noChangeArrowheads="1"/>
            </p:cNvSpPr>
            <p:nvPr/>
          </p:nvSpPr>
          <p:spPr bwMode="auto">
            <a:xfrm>
              <a:off x="2690" y="3474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88084" name="Text Box 20"/>
            <p:cNvSpPr txBox="1">
              <a:spLocks noChangeArrowheads="1"/>
            </p:cNvSpPr>
            <p:nvPr/>
          </p:nvSpPr>
          <p:spPr bwMode="auto">
            <a:xfrm>
              <a:off x="1634" y="2754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88086" name="Text Box 22"/>
            <p:cNvSpPr txBox="1">
              <a:spLocks noChangeArrowheads="1"/>
            </p:cNvSpPr>
            <p:nvPr/>
          </p:nvSpPr>
          <p:spPr bwMode="auto">
            <a:xfrm>
              <a:off x="0" y="1706"/>
              <a:ext cx="5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  <a:r>
                <a:rPr lang="ru-RU" sz="2400" b="1" baseline="-25000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88087" name="Text Box 23"/>
            <p:cNvSpPr txBox="1">
              <a:spLocks noChangeArrowheads="1"/>
            </p:cNvSpPr>
            <p:nvPr/>
          </p:nvSpPr>
          <p:spPr bwMode="auto">
            <a:xfrm>
              <a:off x="2698" y="1661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r>
                <a:rPr lang="ru-RU" sz="2400" b="1" baseline="-25000">
                  <a:solidFill>
                    <a:schemeClr val="tx2"/>
                  </a:solidFill>
                  <a:latin typeface="Georgia" pitchFamily="18" charset="0"/>
                  <a:cs typeface="Arial" pitchFamily="34" charset="0"/>
                </a:rPr>
                <a:t>1</a:t>
              </a:r>
            </a:p>
          </p:txBody>
        </p:sp>
      </p:grpSp>
      <p:sp>
        <p:nvSpPr>
          <p:cNvPr id="88103" name="Rectangle 39"/>
          <p:cNvSpPr>
            <a:spLocks noChangeArrowheads="1"/>
          </p:cNvSpPr>
          <p:nvPr/>
        </p:nvSpPr>
        <p:spPr bwMode="auto">
          <a:xfrm>
            <a:off x="1476375" y="188913"/>
            <a:ext cx="7667625" cy="1223962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правильной треугольной призме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АВСА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, все ребра которой равны 1,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найдите расстояние от точки В до прямой АС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88104" name="Oval 40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3</a:t>
            </a:r>
          </a:p>
        </p:txBody>
      </p:sp>
      <p:sp>
        <p:nvSpPr>
          <p:cNvPr id="88109" name="Text Box 45"/>
          <p:cNvSpPr txBox="1">
            <a:spLocks noChangeArrowheads="1"/>
          </p:cNvSpPr>
          <p:nvPr/>
        </p:nvSpPr>
        <p:spPr bwMode="auto">
          <a:xfrm>
            <a:off x="4356100" y="40052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8110" name="Text Box 46"/>
          <p:cNvSpPr txBox="1">
            <a:spLocks noChangeArrowheads="1"/>
          </p:cNvSpPr>
          <p:nvPr/>
        </p:nvSpPr>
        <p:spPr bwMode="auto">
          <a:xfrm>
            <a:off x="1692275" y="46529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8111" name="Text Box 47"/>
          <p:cNvSpPr txBox="1">
            <a:spLocks noChangeArrowheads="1"/>
          </p:cNvSpPr>
          <p:nvPr/>
        </p:nvSpPr>
        <p:spPr bwMode="auto">
          <a:xfrm>
            <a:off x="3132138" y="3213100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8112" name="Text Box 48"/>
          <p:cNvSpPr txBox="1">
            <a:spLocks noChangeArrowheads="1"/>
          </p:cNvSpPr>
          <p:nvPr/>
        </p:nvSpPr>
        <p:spPr bwMode="auto">
          <a:xfrm>
            <a:off x="2339975" y="55165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8113" name="Text Box 49"/>
          <p:cNvSpPr txBox="1">
            <a:spLocks noChangeArrowheads="1"/>
          </p:cNvSpPr>
          <p:nvPr/>
        </p:nvSpPr>
        <p:spPr bwMode="auto">
          <a:xfrm>
            <a:off x="3492500" y="4724400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88114" name="Rectangle 50"/>
          <p:cNvSpPr>
            <a:spLocks noChangeArrowheads="1"/>
          </p:cNvSpPr>
          <p:nvPr/>
        </p:nvSpPr>
        <p:spPr bwMode="auto">
          <a:xfrm>
            <a:off x="4716463" y="1557338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АВС1, проведем из точки В перпендикуляр. ВМ –  искомое расстояние.</a:t>
            </a:r>
          </a:p>
        </p:txBody>
      </p:sp>
      <p:sp>
        <p:nvSpPr>
          <p:cNvPr id="88115" name="Freeform 51"/>
          <p:cNvSpPr>
            <a:spLocks/>
          </p:cNvSpPr>
          <p:nvPr/>
        </p:nvSpPr>
        <p:spPr bwMode="auto">
          <a:xfrm>
            <a:off x="539750" y="1989138"/>
            <a:ext cx="3744913" cy="3600450"/>
          </a:xfrm>
          <a:custGeom>
            <a:avLst/>
            <a:gdLst/>
            <a:ahLst/>
            <a:cxnLst>
              <a:cxn ang="0">
                <a:pos x="0" y="2268"/>
              </a:cxn>
              <a:cxn ang="0">
                <a:pos x="1587" y="0"/>
              </a:cxn>
              <a:cxn ang="0">
                <a:pos x="2359" y="2268"/>
              </a:cxn>
              <a:cxn ang="0">
                <a:pos x="0" y="2268"/>
              </a:cxn>
            </a:cxnLst>
            <a:rect l="0" t="0" r="r" b="b"/>
            <a:pathLst>
              <a:path w="2359" h="2268">
                <a:moveTo>
                  <a:pt x="0" y="2268"/>
                </a:moveTo>
                <a:lnTo>
                  <a:pt x="1587" y="0"/>
                </a:lnTo>
                <a:lnTo>
                  <a:pt x="2359" y="2268"/>
                </a:lnTo>
                <a:lnTo>
                  <a:pt x="0" y="2268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9001"/>
                </a:schemeClr>
              </a:gs>
              <a:gs pos="100000">
                <a:srgbClr val="66CCFF">
                  <a:alpha val="50999"/>
                </a:srgbClr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8107" name="Line 43"/>
          <p:cNvSpPr>
            <a:spLocks noChangeShapeType="1"/>
          </p:cNvSpPr>
          <p:nvPr/>
        </p:nvSpPr>
        <p:spPr bwMode="auto">
          <a:xfrm flipV="1">
            <a:off x="539750" y="1989138"/>
            <a:ext cx="2519363" cy="3600450"/>
          </a:xfrm>
          <a:prstGeom prst="line">
            <a:avLst/>
          </a:prstGeom>
          <a:noFill/>
          <a:ln w="57150">
            <a:solidFill>
              <a:srgbClr val="CC0099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8116" name="Line 52"/>
          <p:cNvSpPr>
            <a:spLocks noChangeShapeType="1"/>
          </p:cNvSpPr>
          <p:nvPr/>
        </p:nvSpPr>
        <p:spPr bwMode="auto">
          <a:xfrm flipH="1" flipV="1">
            <a:off x="1763713" y="3933825"/>
            <a:ext cx="2520950" cy="1655763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8117" name="Freeform 53"/>
          <p:cNvSpPr>
            <a:spLocks/>
          </p:cNvSpPr>
          <p:nvPr/>
        </p:nvSpPr>
        <p:spPr bwMode="auto">
          <a:xfrm>
            <a:off x="1633538" y="4056063"/>
            <a:ext cx="301625" cy="139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3" y="88"/>
              </a:cxn>
              <a:cxn ang="0">
                <a:pos x="190" y="13"/>
              </a:cxn>
            </a:cxnLst>
            <a:rect l="0" t="0" r="r" b="b"/>
            <a:pathLst>
              <a:path w="190" h="88">
                <a:moveTo>
                  <a:pt x="0" y="0"/>
                </a:moveTo>
                <a:lnTo>
                  <a:pt x="123" y="88"/>
                </a:lnTo>
                <a:lnTo>
                  <a:pt x="190" y="13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8118" name="Rectangle 54"/>
          <p:cNvSpPr>
            <a:spLocks noChangeArrowheads="1"/>
          </p:cNvSpPr>
          <p:nvPr/>
        </p:nvSpPr>
        <p:spPr bwMode="auto">
          <a:xfrm>
            <a:off x="1187450" y="3500438"/>
            <a:ext cx="49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</a:t>
            </a:r>
          </a:p>
        </p:txBody>
      </p:sp>
      <p:sp>
        <p:nvSpPr>
          <p:cNvPr id="88106" name="Oval 42"/>
          <p:cNvSpPr>
            <a:spLocks noChangeArrowheads="1"/>
          </p:cNvSpPr>
          <p:nvPr/>
        </p:nvSpPr>
        <p:spPr bwMode="auto">
          <a:xfrm>
            <a:off x="4211638" y="5445125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8119" name="Rectangle 55"/>
          <p:cNvSpPr>
            <a:spLocks noChangeArrowheads="1"/>
          </p:cNvSpPr>
          <p:nvPr/>
        </p:nvSpPr>
        <p:spPr bwMode="auto">
          <a:xfrm>
            <a:off x="5003800" y="3068638"/>
            <a:ext cx="475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Решить самостоятельно …..</a:t>
            </a:r>
          </a:p>
        </p:txBody>
      </p:sp>
      <p:grpSp>
        <p:nvGrpSpPr>
          <p:cNvPr id="88122" name="Group 58"/>
          <p:cNvGrpSpPr>
            <a:grpSpLocks/>
          </p:cNvGrpSpPr>
          <p:nvPr/>
        </p:nvGrpSpPr>
        <p:grpSpPr bwMode="auto">
          <a:xfrm>
            <a:off x="6372225" y="6018213"/>
            <a:ext cx="2152650" cy="839787"/>
            <a:chOff x="4014" y="3791"/>
            <a:chExt cx="1356" cy="529"/>
          </a:xfrm>
        </p:grpSpPr>
        <p:sp>
          <p:nvSpPr>
            <p:cNvPr id="88123" name="Rectangle 59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88124" name="Group 60"/>
            <p:cNvGrpSpPr>
              <a:grpSpLocks/>
            </p:cNvGrpSpPr>
            <p:nvPr/>
          </p:nvGrpSpPr>
          <p:grpSpPr bwMode="auto">
            <a:xfrm>
              <a:off x="4876" y="3791"/>
              <a:ext cx="494" cy="529"/>
              <a:chOff x="5193" y="2956"/>
              <a:chExt cx="494" cy="529"/>
            </a:xfrm>
          </p:grpSpPr>
          <p:sp>
            <p:nvSpPr>
              <p:cNvPr id="88125" name="Rectangle 61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49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</a:rPr>
                  <a:t>14</a:t>
                </a:r>
              </a:p>
            </p:txBody>
          </p:sp>
          <p:sp>
            <p:nvSpPr>
              <p:cNvPr id="88126" name="Rectangle 62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26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4</a:t>
                </a:r>
              </a:p>
            </p:txBody>
          </p:sp>
          <p:sp>
            <p:nvSpPr>
              <p:cNvPr id="88127" name="Line 63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1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8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114" grpId="0"/>
      <p:bldP spid="88115" grpId="0" animBg="1"/>
      <p:bldP spid="88116" grpId="0" animBg="1"/>
      <p:bldP spid="88117" grpId="0" animBg="1"/>
      <p:bldP spid="88118" grpId="0"/>
      <p:bldP spid="881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84" name="Group 24"/>
          <p:cNvGrpSpPr>
            <a:grpSpLocks/>
          </p:cNvGrpSpPr>
          <p:nvPr/>
        </p:nvGrpSpPr>
        <p:grpSpPr bwMode="auto">
          <a:xfrm>
            <a:off x="0" y="1844675"/>
            <a:ext cx="5659438" cy="4418013"/>
            <a:chOff x="158" y="1434"/>
            <a:chExt cx="3565" cy="2783"/>
          </a:xfrm>
        </p:grpSpPr>
        <p:grpSp>
          <p:nvGrpSpPr>
            <p:cNvPr id="66575" name="Group 15"/>
            <p:cNvGrpSpPr>
              <a:grpSpLocks/>
            </p:cNvGrpSpPr>
            <p:nvPr/>
          </p:nvGrpSpPr>
          <p:grpSpPr bwMode="auto">
            <a:xfrm>
              <a:off x="431" y="1752"/>
              <a:ext cx="2993" cy="2177"/>
              <a:chOff x="431" y="1752"/>
              <a:chExt cx="2993" cy="2177"/>
            </a:xfrm>
          </p:grpSpPr>
          <p:sp>
            <p:nvSpPr>
              <p:cNvPr id="66564" name="AutoShape 4"/>
              <p:cNvSpPr>
                <a:spLocks noChangeArrowheads="1"/>
              </p:cNvSpPr>
              <p:nvPr/>
            </p:nvSpPr>
            <p:spPr bwMode="auto">
              <a:xfrm>
                <a:off x="431" y="3294"/>
                <a:ext cx="2993" cy="635"/>
              </a:xfrm>
              <a:prstGeom prst="hexagon">
                <a:avLst>
                  <a:gd name="adj" fmla="val 126607"/>
                  <a:gd name="vf" fmla="val 115470"/>
                </a:avLst>
              </a:prstGeom>
              <a:noFill/>
              <a:ln w="38100">
                <a:solidFill>
                  <a:srgbClr val="00008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6565" name="Freeform 5"/>
              <p:cNvSpPr>
                <a:spLocks/>
              </p:cNvSpPr>
              <p:nvPr/>
            </p:nvSpPr>
            <p:spPr bwMode="auto">
              <a:xfrm>
                <a:off x="431" y="3612"/>
                <a:ext cx="2993" cy="3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71" y="317"/>
                  </a:cxn>
                  <a:cxn ang="0">
                    <a:pos x="2222" y="317"/>
                  </a:cxn>
                  <a:cxn ang="0">
                    <a:pos x="2993" y="0"/>
                  </a:cxn>
                </a:cxnLst>
                <a:rect l="0" t="0" r="r" b="b"/>
                <a:pathLst>
                  <a:path w="2993" h="317">
                    <a:moveTo>
                      <a:pt x="0" y="0"/>
                    </a:moveTo>
                    <a:lnTo>
                      <a:pt x="771" y="317"/>
                    </a:lnTo>
                    <a:lnTo>
                      <a:pt x="2222" y="317"/>
                    </a:lnTo>
                    <a:lnTo>
                      <a:pt x="2993" y="0"/>
                    </a:lnTo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6569" name="Line 9"/>
              <p:cNvSpPr>
                <a:spLocks noChangeShapeType="1"/>
              </p:cNvSpPr>
              <p:nvPr/>
            </p:nvSpPr>
            <p:spPr bwMode="auto">
              <a:xfrm flipV="1">
                <a:off x="431" y="1752"/>
                <a:ext cx="1542" cy="1860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6570" name="Line 10"/>
              <p:cNvSpPr>
                <a:spLocks noChangeShapeType="1"/>
              </p:cNvSpPr>
              <p:nvPr/>
            </p:nvSpPr>
            <p:spPr bwMode="auto">
              <a:xfrm flipV="1">
                <a:off x="1202" y="1752"/>
                <a:ext cx="771" cy="2177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6571" name="Line 11"/>
              <p:cNvSpPr>
                <a:spLocks noChangeShapeType="1"/>
              </p:cNvSpPr>
              <p:nvPr/>
            </p:nvSpPr>
            <p:spPr bwMode="auto">
              <a:xfrm flipH="1" flipV="1">
                <a:off x="1973" y="1752"/>
                <a:ext cx="680" cy="2177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6572" name="Line 12"/>
              <p:cNvSpPr>
                <a:spLocks noChangeShapeType="1"/>
              </p:cNvSpPr>
              <p:nvPr/>
            </p:nvSpPr>
            <p:spPr bwMode="auto">
              <a:xfrm>
                <a:off x="1973" y="1752"/>
                <a:ext cx="1451" cy="1860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6573" name="Line 13"/>
              <p:cNvSpPr>
                <a:spLocks noChangeShapeType="1"/>
              </p:cNvSpPr>
              <p:nvPr/>
            </p:nvSpPr>
            <p:spPr bwMode="auto">
              <a:xfrm flipH="1">
                <a:off x="1247" y="1752"/>
                <a:ext cx="726" cy="154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6574" name="Line 14"/>
              <p:cNvSpPr>
                <a:spLocks noChangeShapeType="1"/>
              </p:cNvSpPr>
              <p:nvPr/>
            </p:nvSpPr>
            <p:spPr bwMode="auto">
              <a:xfrm>
                <a:off x="1973" y="1752"/>
                <a:ext cx="635" cy="154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884" y="3884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2517" y="3929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470" y="3385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08" y="3022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020" y="3022"/>
              <a:ext cx="2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158" y="3430"/>
              <a:ext cx="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1837" y="1434"/>
              <a:ext cx="2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S</a:t>
              </a:r>
            </a:p>
          </p:txBody>
        </p:sp>
      </p:grp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1476375" y="188913"/>
            <a:ext cx="7667625" cy="1511300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правильной шестиугольной пирамиде </a:t>
            </a:r>
          </a:p>
          <a:p>
            <a:pPr marL="342900" indent="-342900"/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S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АВС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D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Е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, стороны основания  которой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равны 1, а боковые ребра равны 2,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найдите расстояние от точки 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S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до прямой В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66586" name="Oval 26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4</a:t>
            </a:r>
          </a:p>
        </p:txBody>
      </p:sp>
      <p:sp>
        <p:nvSpPr>
          <p:cNvPr id="66589" name="Text Box 29"/>
          <p:cNvSpPr txBox="1">
            <a:spLocks noChangeArrowheads="1"/>
          </p:cNvSpPr>
          <p:nvPr/>
        </p:nvSpPr>
        <p:spPr bwMode="auto">
          <a:xfrm>
            <a:off x="2411413" y="5734050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66590" name="Text Box 30"/>
          <p:cNvSpPr txBox="1">
            <a:spLocks noChangeArrowheads="1"/>
          </p:cNvSpPr>
          <p:nvPr/>
        </p:nvSpPr>
        <p:spPr bwMode="auto">
          <a:xfrm>
            <a:off x="755650" y="54451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66591" name="Text Box 31"/>
          <p:cNvSpPr txBox="1">
            <a:spLocks noChangeArrowheads="1"/>
          </p:cNvSpPr>
          <p:nvPr/>
        </p:nvSpPr>
        <p:spPr bwMode="auto">
          <a:xfrm>
            <a:off x="4500563" y="54451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66592" name="Text Box 32"/>
          <p:cNvSpPr txBox="1">
            <a:spLocks noChangeArrowheads="1"/>
          </p:cNvSpPr>
          <p:nvPr/>
        </p:nvSpPr>
        <p:spPr bwMode="auto">
          <a:xfrm>
            <a:off x="1258888" y="3357563"/>
            <a:ext cx="37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2</a:t>
            </a:r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3924300" y="3284538"/>
            <a:ext cx="37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2</a:t>
            </a:r>
          </a:p>
        </p:txBody>
      </p:sp>
      <p:sp>
        <p:nvSpPr>
          <p:cNvPr id="66594" name="Freeform 34"/>
          <p:cNvSpPr>
            <a:spLocks/>
          </p:cNvSpPr>
          <p:nvPr/>
        </p:nvSpPr>
        <p:spPr bwMode="auto">
          <a:xfrm>
            <a:off x="468313" y="2349500"/>
            <a:ext cx="3514725" cy="3429000"/>
          </a:xfrm>
          <a:custGeom>
            <a:avLst/>
            <a:gdLst/>
            <a:ahLst/>
            <a:cxnLst>
              <a:cxn ang="0">
                <a:pos x="0" y="1851"/>
              </a:cxn>
              <a:cxn ang="0">
                <a:pos x="1533" y="0"/>
              </a:cxn>
              <a:cxn ang="0">
                <a:pos x="2214" y="2160"/>
              </a:cxn>
              <a:cxn ang="0">
                <a:pos x="0" y="1851"/>
              </a:cxn>
            </a:cxnLst>
            <a:rect l="0" t="0" r="r" b="b"/>
            <a:pathLst>
              <a:path w="2214" h="2160">
                <a:moveTo>
                  <a:pt x="0" y="1851"/>
                </a:moveTo>
                <a:lnTo>
                  <a:pt x="1533" y="0"/>
                </a:lnTo>
                <a:lnTo>
                  <a:pt x="2214" y="2160"/>
                </a:lnTo>
                <a:lnTo>
                  <a:pt x="0" y="185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53999"/>
                </a:schemeClr>
              </a:gs>
              <a:gs pos="100000">
                <a:schemeClr val="folHlink">
                  <a:alpha val="55000"/>
                </a:schemeClr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66588" name="Line 28"/>
          <p:cNvSpPr>
            <a:spLocks noChangeShapeType="1"/>
          </p:cNvSpPr>
          <p:nvPr/>
        </p:nvSpPr>
        <p:spPr bwMode="auto">
          <a:xfrm>
            <a:off x="468313" y="5300663"/>
            <a:ext cx="3455987" cy="504825"/>
          </a:xfrm>
          <a:prstGeom prst="line">
            <a:avLst/>
          </a:prstGeom>
          <a:noFill/>
          <a:ln w="57150">
            <a:solidFill>
              <a:srgbClr val="CC0099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66595" name="Freeform 35"/>
          <p:cNvSpPr>
            <a:spLocks/>
          </p:cNvSpPr>
          <p:nvPr/>
        </p:nvSpPr>
        <p:spPr bwMode="auto">
          <a:xfrm>
            <a:off x="1631950" y="2420938"/>
            <a:ext cx="1211263" cy="3389312"/>
          </a:xfrm>
          <a:custGeom>
            <a:avLst/>
            <a:gdLst/>
            <a:ahLst/>
            <a:cxnLst>
              <a:cxn ang="0">
                <a:pos x="0" y="2135"/>
              </a:cxn>
              <a:cxn ang="0">
                <a:pos x="763" y="0"/>
              </a:cxn>
            </a:cxnLst>
            <a:rect l="0" t="0" r="r" b="b"/>
            <a:pathLst>
              <a:path w="763" h="2135">
                <a:moveTo>
                  <a:pt x="0" y="2135"/>
                </a:moveTo>
                <a:lnTo>
                  <a:pt x="763" y="0"/>
                </a:lnTo>
              </a:path>
            </a:pathLst>
          </a:custGeom>
          <a:noFill/>
          <a:ln w="38100" cap="flat" cmpd="sng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66596" name="Freeform 36"/>
          <p:cNvSpPr>
            <a:spLocks/>
          </p:cNvSpPr>
          <p:nvPr/>
        </p:nvSpPr>
        <p:spPr bwMode="auto">
          <a:xfrm>
            <a:off x="2184400" y="2420938"/>
            <a:ext cx="660400" cy="3132137"/>
          </a:xfrm>
          <a:custGeom>
            <a:avLst/>
            <a:gdLst/>
            <a:ahLst/>
            <a:cxnLst>
              <a:cxn ang="0">
                <a:pos x="416" y="0"/>
              </a:cxn>
              <a:cxn ang="0">
                <a:pos x="0" y="1973"/>
              </a:cxn>
            </a:cxnLst>
            <a:rect l="0" t="0" r="r" b="b"/>
            <a:pathLst>
              <a:path w="416" h="1973">
                <a:moveTo>
                  <a:pt x="416" y="0"/>
                </a:moveTo>
                <a:lnTo>
                  <a:pt x="0" y="1973"/>
                </a:lnTo>
              </a:path>
            </a:pathLst>
          </a:custGeom>
          <a:noFill/>
          <a:ln w="5715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66598" name="Freeform 38"/>
          <p:cNvSpPr>
            <a:spLocks/>
          </p:cNvSpPr>
          <p:nvPr/>
        </p:nvSpPr>
        <p:spPr bwMode="auto">
          <a:xfrm>
            <a:off x="1989138" y="5286375"/>
            <a:ext cx="223837" cy="219075"/>
          </a:xfrm>
          <a:custGeom>
            <a:avLst/>
            <a:gdLst/>
            <a:ahLst/>
            <a:cxnLst>
              <a:cxn ang="0">
                <a:pos x="7" y="129"/>
              </a:cxn>
              <a:cxn ang="0">
                <a:pos x="0" y="138"/>
              </a:cxn>
              <a:cxn ang="0">
                <a:pos x="39" y="0"/>
              </a:cxn>
              <a:cxn ang="0">
                <a:pos x="141" y="17"/>
              </a:cxn>
            </a:cxnLst>
            <a:rect l="0" t="0" r="r" b="b"/>
            <a:pathLst>
              <a:path w="141" h="138">
                <a:moveTo>
                  <a:pt x="7" y="129"/>
                </a:moveTo>
                <a:lnTo>
                  <a:pt x="0" y="138"/>
                </a:lnTo>
                <a:lnTo>
                  <a:pt x="39" y="0"/>
                </a:lnTo>
                <a:lnTo>
                  <a:pt x="141" y="17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66599" name="Rectangle 39"/>
          <p:cNvSpPr>
            <a:spLocks noChangeArrowheads="1"/>
          </p:cNvSpPr>
          <p:nvPr/>
        </p:nvSpPr>
        <p:spPr bwMode="auto">
          <a:xfrm>
            <a:off x="2195513" y="5084763"/>
            <a:ext cx="49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</a:t>
            </a:r>
          </a:p>
        </p:txBody>
      </p:sp>
      <p:sp>
        <p:nvSpPr>
          <p:cNvPr id="66587" name="Oval 27"/>
          <p:cNvSpPr>
            <a:spLocks noChangeArrowheads="1"/>
          </p:cNvSpPr>
          <p:nvPr/>
        </p:nvSpPr>
        <p:spPr bwMode="auto">
          <a:xfrm>
            <a:off x="2771775" y="2276475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600" name="Rectangle 40"/>
          <p:cNvSpPr>
            <a:spLocks noChangeArrowheads="1"/>
          </p:cNvSpPr>
          <p:nvPr/>
        </p:nvSpPr>
        <p:spPr bwMode="auto">
          <a:xfrm>
            <a:off x="4391025" y="1916113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FS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В, проведем из точки 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S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 перпендикуляр. 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S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М –  искомое расстояние.</a:t>
            </a:r>
          </a:p>
        </p:txBody>
      </p:sp>
      <p:sp>
        <p:nvSpPr>
          <p:cNvPr id="66601" name="Rectangle 41"/>
          <p:cNvSpPr>
            <a:spLocks noChangeArrowheads="1"/>
          </p:cNvSpPr>
          <p:nvPr/>
        </p:nvSpPr>
        <p:spPr bwMode="auto">
          <a:xfrm>
            <a:off x="5364163" y="3284538"/>
            <a:ext cx="4248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C0099"/>
                </a:solidFill>
                <a:latin typeface="Georgia" pitchFamily="18" charset="0"/>
              </a:rPr>
              <a:t>Подсказка:</a:t>
            </a:r>
          </a:p>
          <a:p>
            <a:r>
              <a:rPr lang="ru-RU" sz="2000" b="1">
                <a:solidFill>
                  <a:srgbClr val="CC0099"/>
                </a:solidFill>
                <a:latin typeface="Georgia" pitchFamily="18" charset="0"/>
              </a:rPr>
              <a:t>а) </a:t>
            </a:r>
            <a:r>
              <a:rPr lang="ru-RU" sz="2000" b="1">
                <a:solidFill>
                  <a:srgbClr val="CC0099"/>
                </a:solidFill>
                <a:latin typeface="Georgia" pitchFamily="18" charset="0"/>
                <a:sym typeface="Symbol" pitchFamily="18" charset="2"/>
              </a:rPr>
              <a:t></a:t>
            </a:r>
            <a:r>
              <a:rPr lang="en-US" sz="2000" b="1">
                <a:solidFill>
                  <a:srgbClr val="CC0099"/>
                </a:solidFill>
                <a:latin typeface="Georgia" pitchFamily="18" charset="0"/>
                <a:sym typeface="Symbol" pitchFamily="18" charset="2"/>
              </a:rPr>
              <a:t>F</a:t>
            </a:r>
            <a:r>
              <a:rPr lang="ru-RU" sz="2000" b="1">
                <a:solidFill>
                  <a:srgbClr val="CC0099"/>
                </a:solidFill>
                <a:latin typeface="Georgia" pitchFamily="18" charset="0"/>
                <a:sym typeface="Symbol" pitchFamily="18" charset="2"/>
              </a:rPr>
              <a:t>АВ = 120</a:t>
            </a:r>
            <a:r>
              <a:rPr lang="ru-RU" sz="2000" b="1" baseline="30000">
                <a:solidFill>
                  <a:srgbClr val="CC0099"/>
                </a:solidFill>
                <a:latin typeface="Georgia" pitchFamily="18" charset="0"/>
                <a:sym typeface="Symbol" pitchFamily="18" charset="2"/>
              </a:rPr>
              <a:t>0</a:t>
            </a:r>
          </a:p>
          <a:p>
            <a:r>
              <a:rPr lang="ru-RU" sz="2000" b="1">
                <a:solidFill>
                  <a:srgbClr val="CC0099"/>
                </a:solidFill>
                <a:latin typeface="Georgia" pitchFamily="18" charset="0"/>
                <a:sym typeface="Symbol" pitchFamily="18" charset="2"/>
              </a:rPr>
              <a:t>б) Рассмотреть прямоугольный ∆АВМ</a:t>
            </a:r>
          </a:p>
        </p:txBody>
      </p:sp>
      <p:grpSp>
        <p:nvGrpSpPr>
          <p:cNvPr id="66604" name="Group 44"/>
          <p:cNvGrpSpPr>
            <a:grpSpLocks/>
          </p:cNvGrpSpPr>
          <p:nvPr/>
        </p:nvGrpSpPr>
        <p:grpSpPr bwMode="auto">
          <a:xfrm>
            <a:off x="6372225" y="6018213"/>
            <a:ext cx="2144713" cy="839787"/>
            <a:chOff x="4014" y="3791"/>
            <a:chExt cx="1351" cy="529"/>
          </a:xfrm>
        </p:grpSpPr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66606" name="Group 46"/>
            <p:cNvGrpSpPr>
              <a:grpSpLocks/>
            </p:cNvGrpSpPr>
            <p:nvPr/>
          </p:nvGrpSpPr>
          <p:grpSpPr bwMode="auto">
            <a:xfrm>
              <a:off x="4876" y="3791"/>
              <a:ext cx="489" cy="529"/>
              <a:chOff x="5193" y="2956"/>
              <a:chExt cx="489" cy="529"/>
            </a:xfrm>
          </p:grpSpPr>
          <p:sp>
            <p:nvSpPr>
              <p:cNvPr id="66607" name="Rectangle 47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48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</a:rPr>
                  <a:t>13</a:t>
                </a:r>
              </a:p>
            </p:txBody>
          </p:sp>
          <p:sp>
            <p:nvSpPr>
              <p:cNvPr id="66608" name="Rectangle 48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25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2</a:t>
                </a:r>
              </a:p>
            </p:txBody>
          </p:sp>
          <p:sp>
            <p:nvSpPr>
              <p:cNvPr id="66609" name="Line 49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94" grpId="0" animBg="1"/>
      <p:bldP spid="66596" grpId="0" animBg="1"/>
      <p:bldP spid="66598" grpId="0" animBg="1"/>
      <p:bldP spid="66599" grpId="0"/>
      <p:bldP spid="66600" grpId="0"/>
      <p:bldP spid="666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/>
          <p:cNvGrpSpPr>
            <a:grpSpLocks/>
          </p:cNvGrpSpPr>
          <p:nvPr/>
        </p:nvGrpSpPr>
        <p:grpSpPr bwMode="auto">
          <a:xfrm>
            <a:off x="0" y="2106613"/>
            <a:ext cx="5659438" cy="4418012"/>
            <a:chOff x="158" y="1434"/>
            <a:chExt cx="3565" cy="2783"/>
          </a:xfrm>
        </p:grpSpPr>
        <p:grpSp>
          <p:nvGrpSpPr>
            <p:cNvPr id="91139" name="Group 3"/>
            <p:cNvGrpSpPr>
              <a:grpSpLocks/>
            </p:cNvGrpSpPr>
            <p:nvPr/>
          </p:nvGrpSpPr>
          <p:grpSpPr bwMode="auto">
            <a:xfrm>
              <a:off x="431" y="1752"/>
              <a:ext cx="2993" cy="2177"/>
              <a:chOff x="431" y="1752"/>
              <a:chExt cx="2993" cy="2177"/>
            </a:xfrm>
          </p:grpSpPr>
          <p:sp>
            <p:nvSpPr>
              <p:cNvPr id="91140" name="AutoShape 4"/>
              <p:cNvSpPr>
                <a:spLocks noChangeArrowheads="1"/>
              </p:cNvSpPr>
              <p:nvPr/>
            </p:nvSpPr>
            <p:spPr bwMode="auto">
              <a:xfrm>
                <a:off x="431" y="3294"/>
                <a:ext cx="2993" cy="635"/>
              </a:xfrm>
              <a:prstGeom prst="hexagon">
                <a:avLst>
                  <a:gd name="adj" fmla="val 126607"/>
                  <a:gd name="vf" fmla="val 115470"/>
                </a:avLst>
              </a:prstGeom>
              <a:noFill/>
              <a:ln w="38100">
                <a:solidFill>
                  <a:srgbClr val="00008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1141" name="Freeform 5"/>
              <p:cNvSpPr>
                <a:spLocks/>
              </p:cNvSpPr>
              <p:nvPr/>
            </p:nvSpPr>
            <p:spPr bwMode="auto">
              <a:xfrm>
                <a:off x="431" y="3612"/>
                <a:ext cx="2993" cy="3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71" y="317"/>
                  </a:cxn>
                  <a:cxn ang="0">
                    <a:pos x="2222" y="317"/>
                  </a:cxn>
                  <a:cxn ang="0">
                    <a:pos x="2993" y="0"/>
                  </a:cxn>
                </a:cxnLst>
                <a:rect l="0" t="0" r="r" b="b"/>
                <a:pathLst>
                  <a:path w="2993" h="317">
                    <a:moveTo>
                      <a:pt x="0" y="0"/>
                    </a:moveTo>
                    <a:lnTo>
                      <a:pt x="771" y="317"/>
                    </a:lnTo>
                    <a:lnTo>
                      <a:pt x="2222" y="317"/>
                    </a:lnTo>
                    <a:lnTo>
                      <a:pt x="2993" y="0"/>
                    </a:lnTo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1142" name="Line 6"/>
              <p:cNvSpPr>
                <a:spLocks noChangeShapeType="1"/>
              </p:cNvSpPr>
              <p:nvPr/>
            </p:nvSpPr>
            <p:spPr bwMode="auto">
              <a:xfrm flipV="1">
                <a:off x="431" y="1752"/>
                <a:ext cx="1542" cy="1860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1143" name="Line 7"/>
              <p:cNvSpPr>
                <a:spLocks noChangeShapeType="1"/>
              </p:cNvSpPr>
              <p:nvPr/>
            </p:nvSpPr>
            <p:spPr bwMode="auto">
              <a:xfrm flipV="1">
                <a:off x="1202" y="1752"/>
                <a:ext cx="771" cy="2177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1144" name="Line 8"/>
              <p:cNvSpPr>
                <a:spLocks noChangeShapeType="1"/>
              </p:cNvSpPr>
              <p:nvPr/>
            </p:nvSpPr>
            <p:spPr bwMode="auto">
              <a:xfrm flipH="1" flipV="1">
                <a:off x="1973" y="1752"/>
                <a:ext cx="680" cy="2177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1145" name="Line 9"/>
              <p:cNvSpPr>
                <a:spLocks noChangeShapeType="1"/>
              </p:cNvSpPr>
              <p:nvPr/>
            </p:nvSpPr>
            <p:spPr bwMode="auto">
              <a:xfrm>
                <a:off x="1973" y="1752"/>
                <a:ext cx="1451" cy="1860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1146" name="Line 10"/>
              <p:cNvSpPr>
                <a:spLocks noChangeShapeType="1"/>
              </p:cNvSpPr>
              <p:nvPr/>
            </p:nvSpPr>
            <p:spPr bwMode="auto">
              <a:xfrm flipH="1">
                <a:off x="1247" y="1752"/>
                <a:ext cx="726" cy="154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1147" name="Line 11"/>
              <p:cNvSpPr>
                <a:spLocks noChangeShapeType="1"/>
              </p:cNvSpPr>
              <p:nvPr/>
            </p:nvSpPr>
            <p:spPr bwMode="auto">
              <a:xfrm>
                <a:off x="1973" y="1752"/>
                <a:ext cx="635" cy="154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91148" name="Rectangle 12"/>
            <p:cNvSpPr>
              <a:spLocks noChangeArrowheads="1"/>
            </p:cNvSpPr>
            <p:nvPr/>
          </p:nvSpPr>
          <p:spPr bwMode="auto">
            <a:xfrm>
              <a:off x="884" y="3884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91149" name="Rectangle 13"/>
            <p:cNvSpPr>
              <a:spLocks noChangeArrowheads="1"/>
            </p:cNvSpPr>
            <p:nvPr/>
          </p:nvSpPr>
          <p:spPr bwMode="auto">
            <a:xfrm>
              <a:off x="2517" y="3929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91150" name="Rectangle 14"/>
            <p:cNvSpPr>
              <a:spLocks noChangeArrowheads="1"/>
            </p:cNvSpPr>
            <p:nvPr/>
          </p:nvSpPr>
          <p:spPr bwMode="auto">
            <a:xfrm>
              <a:off x="3470" y="3385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91151" name="Rectangle 15"/>
            <p:cNvSpPr>
              <a:spLocks noChangeArrowheads="1"/>
            </p:cNvSpPr>
            <p:nvPr/>
          </p:nvSpPr>
          <p:spPr bwMode="auto">
            <a:xfrm>
              <a:off x="2608" y="3022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</a:p>
          </p:txBody>
        </p:sp>
        <p:sp>
          <p:nvSpPr>
            <p:cNvPr id="91152" name="Rectangle 16"/>
            <p:cNvSpPr>
              <a:spLocks noChangeArrowheads="1"/>
            </p:cNvSpPr>
            <p:nvPr/>
          </p:nvSpPr>
          <p:spPr bwMode="auto">
            <a:xfrm>
              <a:off x="1020" y="3022"/>
              <a:ext cx="2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</a:p>
          </p:txBody>
        </p:sp>
        <p:sp>
          <p:nvSpPr>
            <p:cNvPr id="91153" name="Rectangle 17"/>
            <p:cNvSpPr>
              <a:spLocks noChangeArrowheads="1"/>
            </p:cNvSpPr>
            <p:nvPr/>
          </p:nvSpPr>
          <p:spPr bwMode="auto">
            <a:xfrm>
              <a:off x="158" y="3430"/>
              <a:ext cx="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</a:p>
          </p:txBody>
        </p:sp>
        <p:sp>
          <p:nvSpPr>
            <p:cNvPr id="91154" name="Rectangle 18"/>
            <p:cNvSpPr>
              <a:spLocks noChangeArrowheads="1"/>
            </p:cNvSpPr>
            <p:nvPr/>
          </p:nvSpPr>
          <p:spPr bwMode="auto">
            <a:xfrm>
              <a:off x="1837" y="1434"/>
              <a:ext cx="2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S</a:t>
              </a:r>
            </a:p>
          </p:txBody>
        </p:sp>
      </p:grpSp>
      <p:sp>
        <p:nvSpPr>
          <p:cNvPr id="91155" name="Rectangle 19"/>
          <p:cNvSpPr>
            <a:spLocks noChangeArrowheads="1"/>
          </p:cNvSpPr>
          <p:nvPr/>
        </p:nvSpPr>
        <p:spPr bwMode="auto">
          <a:xfrm>
            <a:off x="1476375" y="188913"/>
            <a:ext cx="7667625" cy="1800225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правильной шестиугольной пирамиде </a:t>
            </a:r>
          </a:p>
          <a:p>
            <a:pPr marL="342900" indent="-342900"/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S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АВС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D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Е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, стороны основания  которой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равны 1, а боковые ребра равны 2,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найдите расстояние от точки 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до прямой В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G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,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где 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G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– середина ребра 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SC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91156" name="Oval 20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5</a:t>
            </a:r>
          </a:p>
        </p:txBody>
      </p:sp>
      <p:sp>
        <p:nvSpPr>
          <p:cNvPr id="91157" name="Text Box 21"/>
          <p:cNvSpPr txBox="1">
            <a:spLocks noChangeArrowheads="1"/>
          </p:cNvSpPr>
          <p:nvPr/>
        </p:nvSpPr>
        <p:spPr bwMode="auto">
          <a:xfrm>
            <a:off x="2411413" y="5995988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1158" name="Text Box 22"/>
          <p:cNvSpPr txBox="1">
            <a:spLocks noChangeArrowheads="1"/>
          </p:cNvSpPr>
          <p:nvPr/>
        </p:nvSpPr>
        <p:spPr bwMode="auto">
          <a:xfrm>
            <a:off x="755650" y="57070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4500563" y="57070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1160" name="Text Box 24"/>
          <p:cNvSpPr txBox="1">
            <a:spLocks noChangeArrowheads="1"/>
          </p:cNvSpPr>
          <p:nvPr/>
        </p:nvSpPr>
        <p:spPr bwMode="auto">
          <a:xfrm>
            <a:off x="1258888" y="3619500"/>
            <a:ext cx="37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2</a:t>
            </a:r>
          </a:p>
        </p:txBody>
      </p:sp>
      <p:sp>
        <p:nvSpPr>
          <p:cNvPr id="91161" name="Text Box 25"/>
          <p:cNvSpPr txBox="1">
            <a:spLocks noChangeArrowheads="1"/>
          </p:cNvSpPr>
          <p:nvPr/>
        </p:nvSpPr>
        <p:spPr bwMode="auto">
          <a:xfrm>
            <a:off x="3563938" y="2852738"/>
            <a:ext cx="37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2</a:t>
            </a:r>
          </a:p>
        </p:txBody>
      </p:sp>
      <p:sp>
        <p:nvSpPr>
          <p:cNvPr id="91162" name="Freeform 26"/>
          <p:cNvSpPr>
            <a:spLocks/>
          </p:cNvSpPr>
          <p:nvPr/>
        </p:nvSpPr>
        <p:spPr bwMode="auto">
          <a:xfrm>
            <a:off x="468313" y="4079875"/>
            <a:ext cx="3527425" cy="1985963"/>
          </a:xfrm>
          <a:custGeom>
            <a:avLst/>
            <a:gdLst/>
            <a:ahLst/>
            <a:cxnLst>
              <a:cxn ang="0">
                <a:pos x="0" y="942"/>
              </a:cxn>
              <a:cxn ang="0">
                <a:pos x="2222" y="0"/>
              </a:cxn>
              <a:cxn ang="0">
                <a:pos x="2214" y="1251"/>
              </a:cxn>
              <a:cxn ang="0">
                <a:pos x="0" y="942"/>
              </a:cxn>
            </a:cxnLst>
            <a:rect l="0" t="0" r="r" b="b"/>
            <a:pathLst>
              <a:path w="2222" h="1251">
                <a:moveTo>
                  <a:pt x="0" y="942"/>
                </a:moveTo>
                <a:lnTo>
                  <a:pt x="2222" y="0"/>
                </a:lnTo>
                <a:lnTo>
                  <a:pt x="2214" y="1251"/>
                </a:lnTo>
                <a:lnTo>
                  <a:pt x="0" y="94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53999"/>
                </a:schemeClr>
              </a:gs>
              <a:gs pos="100000">
                <a:srgbClr val="00FFCC">
                  <a:alpha val="55000"/>
                </a:srgbClr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1163" name="Freeform 27"/>
          <p:cNvSpPr>
            <a:spLocks/>
          </p:cNvSpPr>
          <p:nvPr/>
        </p:nvSpPr>
        <p:spPr bwMode="auto">
          <a:xfrm>
            <a:off x="3952875" y="4079875"/>
            <a:ext cx="28575" cy="1982788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0" y="1249"/>
              </a:cxn>
            </a:cxnLst>
            <a:rect l="0" t="0" r="r" b="b"/>
            <a:pathLst>
              <a:path w="18" h="1249">
                <a:moveTo>
                  <a:pt x="18" y="0"/>
                </a:moveTo>
                <a:lnTo>
                  <a:pt x="0" y="1249"/>
                </a:lnTo>
              </a:path>
            </a:pathLst>
          </a:custGeom>
          <a:noFill/>
          <a:ln w="57150" cap="flat" cmpd="sng">
            <a:solidFill>
              <a:srgbClr val="CC0099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1164" name="Freeform 28"/>
          <p:cNvSpPr>
            <a:spLocks/>
          </p:cNvSpPr>
          <p:nvPr/>
        </p:nvSpPr>
        <p:spPr bwMode="auto">
          <a:xfrm>
            <a:off x="1631950" y="2682875"/>
            <a:ext cx="1211263" cy="3389313"/>
          </a:xfrm>
          <a:custGeom>
            <a:avLst/>
            <a:gdLst/>
            <a:ahLst/>
            <a:cxnLst>
              <a:cxn ang="0">
                <a:pos x="0" y="2135"/>
              </a:cxn>
              <a:cxn ang="0">
                <a:pos x="763" y="0"/>
              </a:cxn>
            </a:cxnLst>
            <a:rect l="0" t="0" r="r" b="b"/>
            <a:pathLst>
              <a:path w="763" h="2135">
                <a:moveTo>
                  <a:pt x="0" y="2135"/>
                </a:moveTo>
                <a:lnTo>
                  <a:pt x="763" y="0"/>
                </a:lnTo>
              </a:path>
            </a:pathLst>
          </a:custGeom>
          <a:noFill/>
          <a:ln w="38100" cap="flat" cmpd="sng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1165" name="Freeform 29"/>
          <p:cNvSpPr>
            <a:spLocks/>
          </p:cNvSpPr>
          <p:nvPr/>
        </p:nvSpPr>
        <p:spPr bwMode="auto">
          <a:xfrm>
            <a:off x="506413" y="5232400"/>
            <a:ext cx="3475037" cy="323850"/>
          </a:xfrm>
          <a:custGeom>
            <a:avLst/>
            <a:gdLst/>
            <a:ahLst/>
            <a:cxnLst>
              <a:cxn ang="0">
                <a:pos x="2189" y="0"/>
              </a:cxn>
              <a:cxn ang="0">
                <a:pos x="0" y="204"/>
              </a:cxn>
            </a:cxnLst>
            <a:rect l="0" t="0" r="r" b="b"/>
            <a:pathLst>
              <a:path w="2189" h="204">
                <a:moveTo>
                  <a:pt x="2189" y="0"/>
                </a:moveTo>
                <a:lnTo>
                  <a:pt x="0" y="204"/>
                </a:lnTo>
              </a:path>
            </a:pathLst>
          </a:custGeom>
          <a:noFill/>
          <a:ln w="5715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1166" name="Freeform 30"/>
          <p:cNvSpPr>
            <a:spLocks/>
          </p:cNvSpPr>
          <p:nvPr/>
        </p:nvSpPr>
        <p:spPr bwMode="auto">
          <a:xfrm>
            <a:off x="3748088" y="5048250"/>
            <a:ext cx="246062" cy="195263"/>
          </a:xfrm>
          <a:custGeom>
            <a:avLst/>
            <a:gdLst/>
            <a:ahLst/>
            <a:cxnLst>
              <a:cxn ang="0">
                <a:pos x="0" y="123"/>
              </a:cxn>
              <a:cxn ang="0">
                <a:pos x="2" y="123"/>
              </a:cxn>
              <a:cxn ang="0">
                <a:pos x="11" y="11"/>
              </a:cxn>
              <a:cxn ang="0">
                <a:pos x="155" y="0"/>
              </a:cxn>
            </a:cxnLst>
            <a:rect l="0" t="0" r="r" b="b"/>
            <a:pathLst>
              <a:path w="155" h="123">
                <a:moveTo>
                  <a:pt x="0" y="123"/>
                </a:moveTo>
                <a:lnTo>
                  <a:pt x="2" y="123"/>
                </a:lnTo>
                <a:lnTo>
                  <a:pt x="11" y="11"/>
                </a:lnTo>
                <a:lnTo>
                  <a:pt x="155" y="0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1167" name="Rectangle 31"/>
          <p:cNvSpPr>
            <a:spLocks noChangeArrowheads="1"/>
          </p:cNvSpPr>
          <p:nvPr/>
        </p:nvSpPr>
        <p:spPr bwMode="auto">
          <a:xfrm>
            <a:off x="3924300" y="5013325"/>
            <a:ext cx="49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</a:t>
            </a:r>
          </a:p>
        </p:txBody>
      </p:sp>
      <p:sp>
        <p:nvSpPr>
          <p:cNvPr id="91168" name="Oval 32"/>
          <p:cNvSpPr>
            <a:spLocks noChangeArrowheads="1"/>
          </p:cNvSpPr>
          <p:nvPr/>
        </p:nvSpPr>
        <p:spPr bwMode="auto">
          <a:xfrm>
            <a:off x="395288" y="5445125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1169" name="Rectangle 33"/>
          <p:cNvSpPr>
            <a:spLocks noChangeArrowheads="1"/>
          </p:cNvSpPr>
          <p:nvPr/>
        </p:nvSpPr>
        <p:spPr bwMode="auto">
          <a:xfrm>
            <a:off x="4391025" y="2117725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В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G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, проведем из точки 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 перпендикуляр. 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М –  искомое расстояние.</a:t>
            </a:r>
          </a:p>
        </p:txBody>
      </p:sp>
      <p:sp>
        <p:nvSpPr>
          <p:cNvPr id="91173" name="Oval 37"/>
          <p:cNvSpPr>
            <a:spLocks noChangeArrowheads="1"/>
          </p:cNvSpPr>
          <p:nvPr/>
        </p:nvSpPr>
        <p:spPr bwMode="auto">
          <a:xfrm>
            <a:off x="3924300" y="4005263"/>
            <a:ext cx="144463" cy="14287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1174" name="Line 38"/>
          <p:cNvSpPr>
            <a:spLocks noChangeShapeType="1"/>
          </p:cNvSpPr>
          <p:nvPr/>
        </p:nvSpPr>
        <p:spPr bwMode="auto">
          <a:xfrm flipH="1">
            <a:off x="3492500" y="3429000"/>
            <a:ext cx="142875" cy="1444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1175" name="Line 39"/>
          <p:cNvSpPr>
            <a:spLocks noChangeShapeType="1"/>
          </p:cNvSpPr>
          <p:nvPr/>
        </p:nvSpPr>
        <p:spPr bwMode="auto">
          <a:xfrm flipH="1">
            <a:off x="4427538" y="4581525"/>
            <a:ext cx="142875" cy="1444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1177" name="Rectangle 41"/>
          <p:cNvSpPr>
            <a:spLocks noChangeArrowheads="1"/>
          </p:cNvSpPr>
          <p:nvPr/>
        </p:nvSpPr>
        <p:spPr bwMode="auto">
          <a:xfrm>
            <a:off x="3995738" y="3644900"/>
            <a:ext cx="430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G</a:t>
            </a:r>
            <a:endParaRPr lang="ru-RU" sz="2400" b="1">
              <a:solidFill>
                <a:srgbClr val="000099"/>
              </a:solidFill>
              <a:latin typeface="Georgia" pitchFamily="18" charset="0"/>
            </a:endParaRPr>
          </a:p>
        </p:txBody>
      </p:sp>
      <p:grpSp>
        <p:nvGrpSpPr>
          <p:cNvPr id="91183" name="Group 47"/>
          <p:cNvGrpSpPr>
            <a:grpSpLocks/>
          </p:cNvGrpSpPr>
          <p:nvPr/>
        </p:nvGrpSpPr>
        <p:grpSpPr bwMode="auto">
          <a:xfrm>
            <a:off x="6516688" y="3429000"/>
            <a:ext cx="2087562" cy="1549400"/>
            <a:chOff x="3379" y="2160"/>
            <a:chExt cx="1315" cy="976"/>
          </a:xfrm>
        </p:grpSpPr>
        <p:sp>
          <p:nvSpPr>
            <p:cNvPr id="91170" name="Rectangle 34"/>
            <p:cNvSpPr>
              <a:spLocks noChangeArrowheads="1"/>
            </p:cNvSpPr>
            <p:nvPr/>
          </p:nvSpPr>
          <p:spPr bwMode="auto">
            <a:xfrm>
              <a:off x="3379" y="2160"/>
              <a:ext cx="1315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000" b="1">
                  <a:solidFill>
                    <a:srgbClr val="CC0099"/>
                  </a:solidFill>
                  <a:latin typeface="Georgia" pitchFamily="18" charset="0"/>
                </a:rPr>
                <a:t>Подсказка:</a:t>
              </a:r>
            </a:p>
            <a:p>
              <a:r>
                <a:rPr lang="ru-RU" sz="2000" b="1">
                  <a:solidFill>
                    <a:srgbClr val="CC0099"/>
                  </a:solidFill>
                  <a:latin typeface="Georgia" pitchFamily="18" charset="0"/>
                </a:rPr>
                <a:t>а) </a:t>
              </a:r>
              <a:r>
                <a:rPr lang="en-US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F</a:t>
              </a:r>
              <a:r>
                <a:rPr lang="ru-RU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В = 3</a:t>
              </a:r>
              <a:endParaRPr lang="ru-RU" sz="2000" b="1" baseline="30000">
                <a:solidFill>
                  <a:srgbClr val="CC0099"/>
                </a:solidFill>
                <a:latin typeface="Georgia" pitchFamily="18" charset="0"/>
                <a:sym typeface="Symbol" pitchFamily="18" charset="2"/>
              </a:endParaRPr>
            </a:p>
            <a:p>
              <a:r>
                <a:rPr lang="ru-RU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б) </a:t>
              </a:r>
              <a:r>
                <a:rPr lang="en-US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FG</a:t>
              </a:r>
              <a:r>
                <a:rPr lang="ru-RU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 = 3</a:t>
              </a:r>
            </a:p>
            <a:p>
              <a:r>
                <a:rPr lang="ru-RU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в) В</a:t>
              </a:r>
              <a:r>
                <a:rPr lang="en-US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G</a:t>
              </a:r>
              <a:r>
                <a:rPr lang="ru-RU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 = </a:t>
              </a:r>
              <a:r>
                <a:rPr lang="ru-RU" sz="2000" b="1" u="sng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6</a:t>
              </a:r>
            </a:p>
          </p:txBody>
        </p:sp>
        <p:sp>
          <p:nvSpPr>
            <p:cNvPr id="91179" name="Rectangle 43"/>
            <p:cNvSpPr>
              <a:spLocks noChangeArrowheads="1"/>
            </p:cNvSpPr>
            <p:nvPr/>
          </p:nvSpPr>
          <p:spPr bwMode="auto">
            <a:xfrm>
              <a:off x="4105" y="2886"/>
              <a:ext cx="2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>
                  <a:solidFill>
                    <a:srgbClr val="CC0099"/>
                  </a:solidFill>
                  <a:latin typeface="Georgia" pitchFamily="18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91180" name="Line 44"/>
            <p:cNvSpPr>
              <a:spLocks noChangeShapeType="1"/>
            </p:cNvSpPr>
            <p:nvPr/>
          </p:nvSpPr>
          <p:spPr bwMode="auto">
            <a:xfrm>
              <a:off x="4150" y="2387"/>
              <a:ext cx="136" cy="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1181" name="Freeform 45"/>
            <p:cNvSpPr>
              <a:spLocks/>
            </p:cNvSpPr>
            <p:nvPr/>
          </p:nvSpPr>
          <p:spPr bwMode="auto">
            <a:xfrm>
              <a:off x="4167" y="2589"/>
              <a:ext cx="11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6" y="0"/>
                </a:cxn>
              </a:cxnLst>
              <a:rect l="0" t="0" r="r" b="b"/>
              <a:pathLst>
                <a:path w="116" h="1">
                  <a:moveTo>
                    <a:pt x="0" y="0"/>
                  </a:move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1182" name="Freeform 46"/>
            <p:cNvSpPr>
              <a:spLocks/>
            </p:cNvSpPr>
            <p:nvPr/>
          </p:nvSpPr>
          <p:spPr bwMode="auto">
            <a:xfrm>
              <a:off x="4182" y="2780"/>
              <a:ext cx="116" cy="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16" y="0"/>
                </a:cxn>
              </a:cxnLst>
              <a:rect l="0" t="0" r="r" b="b"/>
              <a:pathLst>
                <a:path w="116" h="1">
                  <a:moveTo>
                    <a:pt x="0" y="1"/>
                  </a:move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91184" name="Group 48"/>
          <p:cNvGrpSpPr>
            <a:grpSpLocks/>
          </p:cNvGrpSpPr>
          <p:nvPr/>
        </p:nvGrpSpPr>
        <p:grpSpPr bwMode="auto">
          <a:xfrm>
            <a:off x="6372225" y="6018213"/>
            <a:ext cx="2200275" cy="839787"/>
            <a:chOff x="4014" y="3791"/>
            <a:chExt cx="1386" cy="529"/>
          </a:xfrm>
        </p:grpSpPr>
        <p:sp>
          <p:nvSpPr>
            <p:cNvPr id="91185" name="Rectangle 49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91186" name="Group 50"/>
            <p:cNvGrpSpPr>
              <a:grpSpLocks/>
            </p:cNvGrpSpPr>
            <p:nvPr/>
          </p:nvGrpSpPr>
          <p:grpSpPr bwMode="auto">
            <a:xfrm>
              <a:off x="4876" y="3791"/>
              <a:ext cx="524" cy="529"/>
              <a:chOff x="5193" y="2956"/>
              <a:chExt cx="524" cy="529"/>
            </a:xfrm>
          </p:grpSpPr>
          <p:sp>
            <p:nvSpPr>
              <p:cNvPr id="91187" name="Rectangle 51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52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</a:rPr>
                  <a:t>42</a:t>
                </a:r>
              </a:p>
            </p:txBody>
          </p:sp>
          <p:sp>
            <p:nvSpPr>
              <p:cNvPr id="91188" name="Rectangle 52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26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4</a:t>
                </a:r>
              </a:p>
            </p:txBody>
          </p:sp>
          <p:sp>
            <p:nvSpPr>
              <p:cNvPr id="91189" name="Line 53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1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1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62" grpId="0" animBg="1"/>
      <p:bldP spid="91165" grpId="0" animBg="1"/>
      <p:bldP spid="91166" grpId="0" animBg="1"/>
      <p:bldP spid="91167" grpId="0"/>
      <p:bldP spid="911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9" name="Rectangle 19"/>
          <p:cNvSpPr>
            <a:spLocks noChangeArrowheads="1"/>
          </p:cNvSpPr>
          <p:nvPr/>
        </p:nvSpPr>
        <p:spPr bwMode="auto">
          <a:xfrm>
            <a:off x="1476375" y="188913"/>
            <a:ext cx="7488238" cy="1295400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правильной шестиугольной призме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А…..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, все ребра  которой равны 1, найдите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расстояние от точки В до прямой 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D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92180" name="Oval 20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6</a:t>
            </a:r>
          </a:p>
        </p:txBody>
      </p:sp>
      <p:sp>
        <p:nvSpPr>
          <p:cNvPr id="92181" name="Text Box 21"/>
          <p:cNvSpPr txBox="1">
            <a:spLocks noChangeArrowheads="1"/>
          </p:cNvSpPr>
          <p:nvPr/>
        </p:nvSpPr>
        <p:spPr bwMode="auto">
          <a:xfrm>
            <a:off x="1979613" y="6165850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2182" name="Text Box 22"/>
          <p:cNvSpPr txBox="1">
            <a:spLocks noChangeArrowheads="1"/>
          </p:cNvSpPr>
          <p:nvPr/>
        </p:nvSpPr>
        <p:spPr bwMode="auto">
          <a:xfrm>
            <a:off x="4284663" y="58769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2183" name="Text Box 23"/>
          <p:cNvSpPr txBox="1">
            <a:spLocks noChangeArrowheads="1"/>
          </p:cNvSpPr>
          <p:nvPr/>
        </p:nvSpPr>
        <p:spPr bwMode="auto">
          <a:xfrm>
            <a:off x="4859338" y="42211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2184" name="Text Box 24"/>
          <p:cNvSpPr txBox="1">
            <a:spLocks noChangeArrowheads="1"/>
          </p:cNvSpPr>
          <p:nvPr/>
        </p:nvSpPr>
        <p:spPr bwMode="auto">
          <a:xfrm>
            <a:off x="684213" y="45815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2186" name="Freeform 26"/>
          <p:cNvSpPr>
            <a:spLocks/>
          </p:cNvSpPr>
          <p:nvPr/>
        </p:nvSpPr>
        <p:spPr bwMode="auto">
          <a:xfrm>
            <a:off x="1027113" y="2870200"/>
            <a:ext cx="3192462" cy="3276600"/>
          </a:xfrm>
          <a:custGeom>
            <a:avLst/>
            <a:gdLst/>
            <a:ahLst/>
            <a:cxnLst>
              <a:cxn ang="0">
                <a:pos x="0" y="540"/>
              </a:cxn>
              <a:cxn ang="0">
                <a:pos x="2011" y="0"/>
              </a:cxn>
              <a:cxn ang="0">
                <a:pos x="1666" y="2064"/>
              </a:cxn>
              <a:cxn ang="0">
                <a:pos x="0" y="540"/>
              </a:cxn>
            </a:cxnLst>
            <a:rect l="0" t="0" r="r" b="b"/>
            <a:pathLst>
              <a:path w="2011" h="2064">
                <a:moveTo>
                  <a:pt x="0" y="540"/>
                </a:moveTo>
                <a:lnTo>
                  <a:pt x="2011" y="0"/>
                </a:lnTo>
                <a:lnTo>
                  <a:pt x="1666" y="2064"/>
                </a:lnTo>
                <a:lnTo>
                  <a:pt x="0" y="54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53999"/>
                </a:schemeClr>
              </a:gs>
              <a:gs pos="100000">
                <a:srgbClr val="FF66FF">
                  <a:alpha val="55000"/>
                </a:srgbClr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2187" name="Freeform 27"/>
          <p:cNvSpPr>
            <a:spLocks/>
          </p:cNvSpPr>
          <p:nvPr/>
        </p:nvSpPr>
        <p:spPr bwMode="auto">
          <a:xfrm>
            <a:off x="1096963" y="2870200"/>
            <a:ext cx="3109912" cy="815975"/>
          </a:xfrm>
          <a:custGeom>
            <a:avLst/>
            <a:gdLst/>
            <a:ahLst/>
            <a:cxnLst>
              <a:cxn ang="0">
                <a:pos x="0" y="514"/>
              </a:cxn>
              <a:cxn ang="0">
                <a:pos x="1959" y="0"/>
              </a:cxn>
            </a:cxnLst>
            <a:rect l="0" t="0" r="r" b="b"/>
            <a:pathLst>
              <a:path w="1959" h="514">
                <a:moveTo>
                  <a:pt x="0" y="514"/>
                </a:moveTo>
                <a:lnTo>
                  <a:pt x="1959" y="0"/>
                </a:lnTo>
              </a:path>
            </a:pathLst>
          </a:custGeom>
          <a:noFill/>
          <a:ln w="57150" cap="flat" cmpd="sng">
            <a:solidFill>
              <a:srgbClr val="CC0099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2189" name="Freeform 29"/>
          <p:cNvSpPr>
            <a:spLocks/>
          </p:cNvSpPr>
          <p:nvPr/>
        </p:nvSpPr>
        <p:spPr bwMode="auto">
          <a:xfrm>
            <a:off x="2306638" y="3390900"/>
            <a:ext cx="1328737" cy="2738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37" y="1725"/>
              </a:cxn>
            </a:cxnLst>
            <a:rect l="0" t="0" r="r" b="b"/>
            <a:pathLst>
              <a:path w="837" h="1725">
                <a:moveTo>
                  <a:pt x="0" y="0"/>
                </a:moveTo>
                <a:lnTo>
                  <a:pt x="837" y="1725"/>
                </a:lnTo>
              </a:path>
            </a:pathLst>
          </a:custGeom>
          <a:noFill/>
          <a:ln w="5715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2190" name="Freeform 30"/>
          <p:cNvSpPr>
            <a:spLocks/>
          </p:cNvSpPr>
          <p:nvPr/>
        </p:nvSpPr>
        <p:spPr bwMode="auto">
          <a:xfrm>
            <a:off x="2452688" y="3324225"/>
            <a:ext cx="195262" cy="331788"/>
          </a:xfrm>
          <a:custGeom>
            <a:avLst/>
            <a:gdLst/>
            <a:ahLst/>
            <a:cxnLst>
              <a:cxn ang="0">
                <a:pos x="72" y="185"/>
              </a:cxn>
              <a:cxn ang="0">
                <a:pos x="0" y="209"/>
              </a:cxn>
              <a:cxn ang="0">
                <a:pos x="123" y="170"/>
              </a:cxn>
              <a:cxn ang="0">
                <a:pos x="53" y="0"/>
              </a:cxn>
            </a:cxnLst>
            <a:rect l="0" t="0" r="r" b="b"/>
            <a:pathLst>
              <a:path w="123" h="209">
                <a:moveTo>
                  <a:pt x="72" y="185"/>
                </a:moveTo>
                <a:lnTo>
                  <a:pt x="0" y="209"/>
                </a:lnTo>
                <a:lnTo>
                  <a:pt x="123" y="170"/>
                </a:lnTo>
                <a:lnTo>
                  <a:pt x="53" y="0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2191" name="Rectangle 31"/>
          <p:cNvSpPr>
            <a:spLocks noChangeArrowheads="1"/>
          </p:cNvSpPr>
          <p:nvPr/>
        </p:nvSpPr>
        <p:spPr bwMode="auto">
          <a:xfrm>
            <a:off x="1979613" y="2924175"/>
            <a:ext cx="49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</a:t>
            </a:r>
          </a:p>
        </p:txBody>
      </p:sp>
      <p:sp>
        <p:nvSpPr>
          <p:cNvPr id="92193" name="Rectangle 33"/>
          <p:cNvSpPr>
            <a:spLocks noChangeArrowheads="1"/>
          </p:cNvSpPr>
          <p:nvPr/>
        </p:nvSpPr>
        <p:spPr bwMode="auto">
          <a:xfrm>
            <a:off x="4716463" y="1628775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ВА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D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, проведем из точки В перпендикуляр. ВМ –  искомое расстояние.</a:t>
            </a:r>
          </a:p>
        </p:txBody>
      </p:sp>
      <p:grpSp>
        <p:nvGrpSpPr>
          <p:cNvPr id="92214" name="Group 54"/>
          <p:cNvGrpSpPr>
            <a:grpSpLocks/>
          </p:cNvGrpSpPr>
          <p:nvPr/>
        </p:nvGrpSpPr>
        <p:grpSpPr bwMode="auto">
          <a:xfrm>
            <a:off x="0" y="2420938"/>
            <a:ext cx="5218113" cy="4202112"/>
            <a:chOff x="0" y="1525"/>
            <a:chExt cx="3287" cy="2647"/>
          </a:xfrm>
        </p:grpSpPr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21" y="3838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2109" y="3884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3016" y="3475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2653" y="3113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1066" y="3067"/>
              <a:ext cx="2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</a:p>
          </p:txBody>
        </p:sp>
        <p:sp>
          <p:nvSpPr>
            <p:cNvPr id="92177" name="Rectangle 17"/>
            <p:cNvSpPr>
              <a:spLocks noChangeArrowheads="1"/>
            </p:cNvSpPr>
            <p:nvPr/>
          </p:nvSpPr>
          <p:spPr bwMode="auto">
            <a:xfrm>
              <a:off x="0" y="3385"/>
              <a:ext cx="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</a:p>
          </p:txBody>
        </p:sp>
        <p:grpSp>
          <p:nvGrpSpPr>
            <p:cNvPr id="92207" name="Group 47"/>
            <p:cNvGrpSpPr>
              <a:grpSpLocks/>
            </p:cNvGrpSpPr>
            <p:nvPr/>
          </p:nvGrpSpPr>
          <p:grpSpPr bwMode="auto">
            <a:xfrm>
              <a:off x="295" y="1785"/>
              <a:ext cx="2676" cy="2099"/>
              <a:chOff x="295" y="1785"/>
              <a:chExt cx="2676" cy="2099"/>
            </a:xfrm>
          </p:grpSpPr>
          <p:sp>
            <p:nvSpPr>
              <p:cNvPr id="92198" name="Freeform 38"/>
              <p:cNvSpPr>
                <a:spLocks/>
              </p:cNvSpPr>
              <p:nvPr/>
            </p:nvSpPr>
            <p:spPr bwMode="auto">
              <a:xfrm>
                <a:off x="295" y="1797"/>
                <a:ext cx="2676" cy="544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816" y="0"/>
                  </a:cxn>
                  <a:cxn ang="0">
                    <a:pos x="2585" y="0"/>
                  </a:cxn>
                  <a:cxn ang="0">
                    <a:pos x="2948" y="318"/>
                  </a:cxn>
                  <a:cxn ang="0">
                    <a:pos x="2222" y="635"/>
                  </a:cxn>
                  <a:cxn ang="0">
                    <a:pos x="408" y="635"/>
                  </a:cxn>
                  <a:cxn ang="0">
                    <a:pos x="45" y="363"/>
                  </a:cxn>
                  <a:cxn ang="0">
                    <a:pos x="0" y="318"/>
                  </a:cxn>
                </a:cxnLst>
                <a:rect l="0" t="0" r="r" b="b"/>
                <a:pathLst>
                  <a:path w="2948" h="635">
                    <a:moveTo>
                      <a:pt x="0" y="318"/>
                    </a:moveTo>
                    <a:lnTo>
                      <a:pt x="816" y="0"/>
                    </a:lnTo>
                    <a:lnTo>
                      <a:pt x="2585" y="0"/>
                    </a:lnTo>
                    <a:lnTo>
                      <a:pt x="2948" y="318"/>
                    </a:lnTo>
                    <a:lnTo>
                      <a:pt x="2222" y="635"/>
                    </a:lnTo>
                    <a:lnTo>
                      <a:pt x="408" y="635"/>
                    </a:lnTo>
                    <a:lnTo>
                      <a:pt x="45" y="363"/>
                    </a:lnTo>
                    <a:lnTo>
                      <a:pt x="0" y="318"/>
                    </a:lnTo>
                    <a:close/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199" name="Freeform 39"/>
              <p:cNvSpPr>
                <a:spLocks/>
              </p:cNvSpPr>
              <p:nvPr/>
            </p:nvSpPr>
            <p:spPr bwMode="auto">
              <a:xfrm>
                <a:off x="295" y="3340"/>
                <a:ext cx="2676" cy="544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816" y="0"/>
                  </a:cxn>
                  <a:cxn ang="0">
                    <a:pos x="2585" y="0"/>
                  </a:cxn>
                  <a:cxn ang="0">
                    <a:pos x="2948" y="318"/>
                  </a:cxn>
                  <a:cxn ang="0">
                    <a:pos x="2222" y="635"/>
                  </a:cxn>
                  <a:cxn ang="0">
                    <a:pos x="408" y="635"/>
                  </a:cxn>
                  <a:cxn ang="0">
                    <a:pos x="45" y="363"/>
                  </a:cxn>
                  <a:cxn ang="0">
                    <a:pos x="0" y="318"/>
                  </a:cxn>
                </a:cxnLst>
                <a:rect l="0" t="0" r="r" b="b"/>
                <a:pathLst>
                  <a:path w="2948" h="635">
                    <a:moveTo>
                      <a:pt x="0" y="318"/>
                    </a:moveTo>
                    <a:lnTo>
                      <a:pt x="816" y="0"/>
                    </a:lnTo>
                    <a:lnTo>
                      <a:pt x="2585" y="0"/>
                    </a:lnTo>
                    <a:lnTo>
                      <a:pt x="2948" y="318"/>
                    </a:lnTo>
                    <a:lnTo>
                      <a:pt x="2222" y="635"/>
                    </a:lnTo>
                    <a:lnTo>
                      <a:pt x="408" y="635"/>
                    </a:lnTo>
                    <a:lnTo>
                      <a:pt x="45" y="363"/>
                    </a:lnTo>
                    <a:lnTo>
                      <a:pt x="0" y="318"/>
                    </a:lnTo>
                    <a:close/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200" name="Freeform 40"/>
              <p:cNvSpPr>
                <a:spLocks/>
              </p:cNvSpPr>
              <p:nvPr/>
            </p:nvSpPr>
            <p:spPr bwMode="auto">
              <a:xfrm>
                <a:off x="295" y="3612"/>
                <a:ext cx="2676" cy="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2" y="272"/>
                  </a:cxn>
                  <a:cxn ang="0">
                    <a:pos x="1995" y="272"/>
                  </a:cxn>
                  <a:cxn ang="0">
                    <a:pos x="2676" y="0"/>
                  </a:cxn>
                </a:cxnLst>
                <a:rect l="0" t="0" r="r" b="b"/>
                <a:pathLst>
                  <a:path w="2676" h="272">
                    <a:moveTo>
                      <a:pt x="0" y="0"/>
                    </a:moveTo>
                    <a:lnTo>
                      <a:pt x="362" y="272"/>
                    </a:lnTo>
                    <a:lnTo>
                      <a:pt x="1995" y="272"/>
                    </a:lnTo>
                    <a:lnTo>
                      <a:pt x="2676" y="0"/>
                    </a:lnTo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201" name="Line 41"/>
              <p:cNvSpPr>
                <a:spLocks noChangeShapeType="1"/>
              </p:cNvSpPr>
              <p:nvPr/>
            </p:nvSpPr>
            <p:spPr bwMode="auto">
              <a:xfrm flipV="1">
                <a:off x="295" y="2069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202" name="Line 42"/>
              <p:cNvSpPr>
                <a:spLocks noChangeShapeType="1"/>
              </p:cNvSpPr>
              <p:nvPr/>
            </p:nvSpPr>
            <p:spPr bwMode="auto">
              <a:xfrm flipV="1">
                <a:off x="657" y="2341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203" name="Freeform 43"/>
              <p:cNvSpPr>
                <a:spLocks/>
              </p:cNvSpPr>
              <p:nvPr/>
            </p:nvSpPr>
            <p:spPr bwMode="auto">
              <a:xfrm>
                <a:off x="1034" y="1785"/>
                <a:ext cx="10" cy="1550"/>
              </a:xfrm>
              <a:custGeom>
                <a:avLst/>
                <a:gdLst/>
                <a:ahLst/>
                <a:cxnLst>
                  <a:cxn ang="0">
                    <a:pos x="10" y="1550"/>
                  </a:cxn>
                  <a:cxn ang="0">
                    <a:pos x="0" y="0"/>
                  </a:cxn>
                </a:cxnLst>
                <a:rect l="0" t="0" r="r" b="b"/>
                <a:pathLst>
                  <a:path w="10" h="1550">
                    <a:moveTo>
                      <a:pt x="10" y="1550"/>
                    </a:move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00008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204" name="Line 44"/>
              <p:cNvSpPr>
                <a:spLocks noChangeShapeType="1"/>
              </p:cNvSpPr>
              <p:nvPr/>
            </p:nvSpPr>
            <p:spPr bwMode="auto">
              <a:xfrm flipV="1">
                <a:off x="2290" y="2341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205" name="Line 45"/>
              <p:cNvSpPr>
                <a:spLocks noChangeShapeType="1"/>
              </p:cNvSpPr>
              <p:nvPr/>
            </p:nvSpPr>
            <p:spPr bwMode="auto">
              <a:xfrm flipV="1">
                <a:off x="2971" y="2069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2206" name="Line 46"/>
              <p:cNvSpPr>
                <a:spLocks noChangeShapeType="1"/>
              </p:cNvSpPr>
              <p:nvPr/>
            </p:nvSpPr>
            <p:spPr bwMode="auto">
              <a:xfrm>
                <a:off x="2653" y="1797"/>
                <a:ext cx="0" cy="154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92208" name="Rectangle 48"/>
            <p:cNvSpPr>
              <a:spLocks noChangeArrowheads="1"/>
            </p:cNvSpPr>
            <p:nvPr/>
          </p:nvSpPr>
          <p:spPr bwMode="auto">
            <a:xfrm>
              <a:off x="657" y="2296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2209" name="Rectangle 49"/>
            <p:cNvSpPr>
              <a:spLocks noChangeArrowheads="1"/>
            </p:cNvSpPr>
            <p:nvPr/>
          </p:nvSpPr>
          <p:spPr bwMode="auto">
            <a:xfrm>
              <a:off x="2290" y="2341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2210" name="Rectangle 50"/>
            <p:cNvSpPr>
              <a:spLocks noChangeArrowheads="1"/>
            </p:cNvSpPr>
            <p:nvPr/>
          </p:nvSpPr>
          <p:spPr bwMode="auto">
            <a:xfrm>
              <a:off x="2971" y="1933"/>
              <a:ext cx="3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2211" name="Rectangle 51"/>
            <p:cNvSpPr>
              <a:spLocks noChangeArrowheads="1"/>
            </p:cNvSpPr>
            <p:nvPr/>
          </p:nvSpPr>
          <p:spPr bwMode="auto">
            <a:xfrm>
              <a:off x="2562" y="1525"/>
              <a:ext cx="3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en-US" sz="2400" b="1" i="1">
                <a:latin typeface="Georgia" pitchFamily="18" charset="0"/>
              </a:endParaRPr>
            </a:p>
          </p:txBody>
        </p:sp>
        <p:sp>
          <p:nvSpPr>
            <p:cNvPr id="92212" name="Rectangle 52"/>
            <p:cNvSpPr>
              <a:spLocks noChangeArrowheads="1"/>
            </p:cNvSpPr>
            <p:nvPr/>
          </p:nvSpPr>
          <p:spPr bwMode="auto">
            <a:xfrm>
              <a:off x="1020" y="1525"/>
              <a:ext cx="3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2213" name="Rectangle 53"/>
            <p:cNvSpPr>
              <a:spLocks noChangeArrowheads="1"/>
            </p:cNvSpPr>
            <p:nvPr/>
          </p:nvSpPr>
          <p:spPr bwMode="auto">
            <a:xfrm>
              <a:off x="0" y="188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en-US" sz="2400" b="1" i="1">
                <a:latin typeface="Georgia" pitchFamily="18" charset="0"/>
              </a:endParaRPr>
            </a:p>
          </p:txBody>
        </p:sp>
      </p:grpSp>
      <p:sp>
        <p:nvSpPr>
          <p:cNvPr id="92192" name="Oval 32"/>
          <p:cNvSpPr>
            <a:spLocks noChangeArrowheads="1"/>
          </p:cNvSpPr>
          <p:nvPr/>
        </p:nvSpPr>
        <p:spPr bwMode="auto">
          <a:xfrm>
            <a:off x="3563938" y="6021388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5" name="Rectangle 55"/>
          <p:cNvSpPr>
            <a:spLocks noChangeArrowheads="1"/>
          </p:cNvSpPr>
          <p:nvPr/>
        </p:nvSpPr>
        <p:spPr bwMode="auto">
          <a:xfrm>
            <a:off x="5219700" y="3068638"/>
            <a:ext cx="475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C0099"/>
                </a:solidFill>
                <a:latin typeface="Georgia" pitchFamily="18" charset="0"/>
              </a:rPr>
              <a:t>Решить самостоятельно …..</a:t>
            </a:r>
          </a:p>
        </p:txBody>
      </p:sp>
      <p:grpSp>
        <p:nvGrpSpPr>
          <p:cNvPr id="92216" name="Group 56"/>
          <p:cNvGrpSpPr>
            <a:grpSpLocks/>
          </p:cNvGrpSpPr>
          <p:nvPr/>
        </p:nvGrpSpPr>
        <p:grpSpPr bwMode="auto">
          <a:xfrm>
            <a:off x="6372225" y="6018213"/>
            <a:ext cx="1944688" cy="839787"/>
            <a:chOff x="4014" y="3791"/>
            <a:chExt cx="1225" cy="529"/>
          </a:xfrm>
        </p:grpSpPr>
        <p:sp>
          <p:nvSpPr>
            <p:cNvPr id="92217" name="Rectangle 57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92218" name="Group 58"/>
            <p:cNvGrpSpPr>
              <a:grpSpLocks/>
            </p:cNvGrpSpPr>
            <p:nvPr/>
          </p:nvGrpSpPr>
          <p:grpSpPr bwMode="auto">
            <a:xfrm>
              <a:off x="4876" y="3791"/>
              <a:ext cx="363" cy="529"/>
              <a:chOff x="5193" y="2956"/>
              <a:chExt cx="363" cy="529"/>
            </a:xfrm>
          </p:grpSpPr>
          <p:sp>
            <p:nvSpPr>
              <p:cNvPr id="92219" name="Rectangle 59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36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</a:rPr>
                  <a:t>7</a:t>
                </a:r>
              </a:p>
            </p:txBody>
          </p:sp>
          <p:sp>
            <p:nvSpPr>
              <p:cNvPr id="92220" name="Rectangle 60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25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2</a:t>
                </a:r>
              </a:p>
            </p:txBody>
          </p:sp>
          <p:sp>
            <p:nvSpPr>
              <p:cNvPr id="92221" name="Line 61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6" grpId="0" animBg="1"/>
      <p:bldP spid="92189" grpId="0" animBg="1"/>
      <p:bldP spid="92190" grpId="0" animBg="1"/>
      <p:bldP spid="92191" grpId="0"/>
      <p:bldP spid="92193" grpId="0"/>
      <p:bldP spid="922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1476375" y="188913"/>
            <a:ext cx="7488238" cy="1295400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правильной шестиугольной призме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А…..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, все ребра  которой равны 1, найдите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расстояние от точки А до прямой 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D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93187" name="Oval 3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7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1979613" y="6165850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4284663" y="58769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4859338" y="42211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179388" y="41497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3192" name="Freeform 8"/>
          <p:cNvSpPr>
            <a:spLocks/>
          </p:cNvSpPr>
          <p:nvPr/>
        </p:nvSpPr>
        <p:spPr bwMode="auto">
          <a:xfrm>
            <a:off x="477838" y="2855913"/>
            <a:ext cx="3729037" cy="3319462"/>
          </a:xfrm>
          <a:custGeom>
            <a:avLst/>
            <a:gdLst/>
            <a:ahLst/>
            <a:cxnLst>
              <a:cxn ang="0">
                <a:pos x="0" y="275"/>
              </a:cxn>
              <a:cxn ang="0">
                <a:pos x="2349" y="0"/>
              </a:cxn>
              <a:cxn ang="0">
                <a:pos x="364" y="2091"/>
              </a:cxn>
              <a:cxn ang="0">
                <a:pos x="0" y="275"/>
              </a:cxn>
            </a:cxnLst>
            <a:rect l="0" t="0" r="r" b="b"/>
            <a:pathLst>
              <a:path w="2349" h="2091">
                <a:moveTo>
                  <a:pt x="0" y="275"/>
                </a:moveTo>
                <a:lnTo>
                  <a:pt x="2349" y="0"/>
                </a:lnTo>
                <a:lnTo>
                  <a:pt x="364" y="2091"/>
                </a:lnTo>
                <a:lnTo>
                  <a:pt x="0" y="275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53999"/>
                </a:schemeClr>
              </a:gs>
              <a:gs pos="100000">
                <a:srgbClr val="CCCC00">
                  <a:alpha val="55000"/>
                </a:srgbClr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3193" name="Freeform 9"/>
          <p:cNvSpPr>
            <a:spLocks/>
          </p:cNvSpPr>
          <p:nvPr/>
        </p:nvSpPr>
        <p:spPr bwMode="auto">
          <a:xfrm>
            <a:off x="477838" y="2870200"/>
            <a:ext cx="3729037" cy="434975"/>
          </a:xfrm>
          <a:custGeom>
            <a:avLst/>
            <a:gdLst/>
            <a:ahLst/>
            <a:cxnLst>
              <a:cxn ang="0">
                <a:pos x="0" y="274"/>
              </a:cxn>
              <a:cxn ang="0">
                <a:pos x="2349" y="0"/>
              </a:cxn>
            </a:cxnLst>
            <a:rect l="0" t="0" r="r" b="b"/>
            <a:pathLst>
              <a:path w="2349" h="274">
                <a:moveTo>
                  <a:pt x="0" y="274"/>
                </a:moveTo>
                <a:lnTo>
                  <a:pt x="2349" y="0"/>
                </a:lnTo>
              </a:path>
            </a:pathLst>
          </a:custGeom>
          <a:noFill/>
          <a:ln w="57150" cap="flat" cmpd="sng">
            <a:solidFill>
              <a:srgbClr val="CC0099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3194" name="Freeform 10"/>
          <p:cNvSpPr>
            <a:spLocks/>
          </p:cNvSpPr>
          <p:nvPr/>
        </p:nvSpPr>
        <p:spPr bwMode="auto">
          <a:xfrm>
            <a:off x="506413" y="3305175"/>
            <a:ext cx="561975" cy="28559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4" y="1799"/>
              </a:cxn>
            </a:cxnLst>
            <a:rect l="0" t="0" r="r" b="b"/>
            <a:pathLst>
              <a:path w="354" h="1799">
                <a:moveTo>
                  <a:pt x="0" y="0"/>
                </a:moveTo>
                <a:lnTo>
                  <a:pt x="354" y="1799"/>
                </a:lnTo>
              </a:path>
            </a:pathLst>
          </a:custGeom>
          <a:noFill/>
          <a:ln w="5715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3195" name="Freeform 11"/>
          <p:cNvSpPr>
            <a:spLocks/>
          </p:cNvSpPr>
          <p:nvPr/>
        </p:nvSpPr>
        <p:spPr bwMode="auto">
          <a:xfrm>
            <a:off x="574675" y="3213100"/>
            <a:ext cx="201613" cy="333375"/>
          </a:xfrm>
          <a:custGeom>
            <a:avLst/>
            <a:gdLst/>
            <a:ahLst/>
            <a:cxnLst>
              <a:cxn ang="0">
                <a:pos x="95" y="185"/>
              </a:cxn>
              <a:cxn ang="0">
                <a:pos x="0" y="210"/>
              </a:cxn>
              <a:cxn ang="0">
                <a:pos x="127" y="169"/>
              </a:cxn>
              <a:cxn ang="0">
                <a:pos x="76" y="0"/>
              </a:cxn>
            </a:cxnLst>
            <a:rect l="0" t="0" r="r" b="b"/>
            <a:pathLst>
              <a:path w="127" h="210">
                <a:moveTo>
                  <a:pt x="95" y="185"/>
                </a:moveTo>
                <a:lnTo>
                  <a:pt x="0" y="210"/>
                </a:lnTo>
                <a:lnTo>
                  <a:pt x="127" y="169"/>
                </a:lnTo>
                <a:lnTo>
                  <a:pt x="76" y="0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auto">
          <a:xfrm>
            <a:off x="4716463" y="1628775"/>
            <a:ext cx="47529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А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D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, так как прямая 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D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  перпендикулярна плоскости А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FF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, то отрезок А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 будет искомым перпендикуляром. </a:t>
            </a:r>
          </a:p>
        </p:txBody>
      </p:sp>
      <p:grpSp>
        <p:nvGrpSpPr>
          <p:cNvPr id="93200" name="Group 16"/>
          <p:cNvGrpSpPr>
            <a:grpSpLocks/>
          </p:cNvGrpSpPr>
          <p:nvPr/>
        </p:nvGrpSpPr>
        <p:grpSpPr bwMode="auto">
          <a:xfrm>
            <a:off x="0" y="2420938"/>
            <a:ext cx="5218113" cy="4202112"/>
            <a:chOff x="0" y="1525"/>
            <a:chExt cx="3287" cy="2647"/>
          </a:xfrm>
        </p:grpSpPr>
        <p:sp>
          <p:nvSpPr>
            <p:cNvPr id="93201" name="Rectangle 17"/>
            <p:cNvSpPr>
              <a:spLocks noChangeArrowheads="1"/>
            </p:cNvSpPr>
            <p:nvPr/>
          </p:nvSpPr>
          <p:spPr bwMode="auto">
            <a:xfrm>
              <a:off x="521" y="3838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</a:p>
          </p:txBody>
        </p:sp>
        <p:sp>
          <p:nvSpPr>
            <p:cNvPr id="93202" name="Rectangle 18"/>
            <p:cNvSpPr>
              <a:spLocks noChangeArrowheads="1"/>
            </p:cNvSpPr>
            <p:nvPr/>
          </p:nvSpPr>
          <p:spPr bwMode="auto">
            <a:xfrm>
              <a:off x="2109" y="3884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93203" name="Rectangle 19"/>
            <p:cNvSpPr>
              <a:spLocks noChangeArrowheads="1"/>
            </p:cNvSpPr>
            <p:nvPr/>
          </p:nvSpPr>
          <p:spPr bwMode="auto">
            <a:xfrm>
              <a:off x="3016" y="3475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93204" name="Rectangle 20"/>
            <p:cNvSpPr>
              <a:spLocks noChangeArrowheads="1"/>
            </p:cNvSpPr>
            <p:nvPr/>
          </p:nvSpPr>
          <p:spPr bwMode="auto">
            <a:xfrm>
              <a:off x="2653" y="3113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</a:p>
          </p:txBody>
        </p:sp>
        <p:sp>
          <p:nvSpPr>
            <p:cNvPr id="93205" name="Rectangle 21"/>
            <p:cNvSpPr>
              <a:spLocks noChangeArrowheads="1"/>
            </p:cNvSpPr>
            <p:nvPr/>
          </p:nvSpPr>
          <p:spPr bwMode="auto">
            <a:xfrm>
              <a:off x="1066" y="3067"/>
              <a:ext cx="2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</a:p>
          </p:txBody>
        </p:sp>
        <p:sp>
          <p:nvSpPr>
            <p:cNvPr id="93206" name="Rectangle 22"/>
            <p:cNvSpPr>
              <a:spLocks noChangeArrowheads="1"/>
            </p:cNvSpPr>
            <p:nvPr/>
          </p:nvSpPr>
          <p:spPr bwMode="auto">
            <a:xfrm>
              <a:off x="0" y="3385"/>
              <a:ext cx="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</a:p>
          </p:txBody>
        </p:sp>
        <p:grpSp>
          <p:nvGrpSpPr>
            <p:cNvPr id="93207" name="Group 23"/>
            <p:cNvGrpSpPr>
              <a:grpSpLocks/>
            </p:cNvGrpSpPr>
            <p:nvPr/>
          </p:nvGrpSpPr>
          <p:grpSpPr bwMode="auto">
            <a:xfrm>
              <a:off x="295" y="1785"/>
              <a:ext cx="2676" cy="2099"/>
              <a:chOff x="295" y="1785"/>
              <a:chExt cx="2676" cy="2099"/>
            </a:xfrm>
          </p:grpSpPr>
          <p:sp>
            <p:nvSpPr>
              <p:cNvPr id="93208" name="Freeform 24"/>
              <p:cNvSpPr>
                <a:spLocks/>
              </p:cNvSpPr>
              <p:nvPr/>
            </p:nvSpPr>
            <p:spPr bwMode="auto">
              <a:xfrm>
                <a:off x="295" y="1797"/>
                <a:ext cx="2676" cy="544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816" y="0"/>
                  </a:cxn>
                  <a:cxn ang="0">
                    <a:pos x="2585" y="0"/>
                  </a:cxn>
                  <a:cxn ang="0">
                    <a:pos x="2948" y="318"/>
                  </a:cxn>
                  <a:cxn ang="0">
                    <a:pos x="2222" y="635"/>
                  </a:cxn>
                  <a:cxn ang="0">
                    <a:pos x="408" y="635"/>
                  </a:cxn>
                  <a:cxn ang="0">
                    <a:pos x="45" y="363"/>
                  </a:cxn>
                  <a:cxn ang="0">
                    <a:pos x="0" y="318"/>
                  </a:cxn>
                </a:cxnLst>
                <a:rect l="0" t="0" r="r" b="b"/>
                <a:pathLst>
                  <a:path w="2948" h="635">
                    <a:moveTo>
                      <a:pt x="0" y="318"/>
                    </a:moveTo>
                    <a:lnTo>
                      <a:pt x="816" y="0"/>
                    </a:lnTo>
                    <a:lnTo>
                      <a:pt x="2585" y="0"/>
                    </a:lnTo>
                    <a:lnTo>
                      <a:pt x="2948" y="318"/>
                    </a:lnTo>
                    <a:lnTo>
                      <a:pt x="2222" y="635"/>
                    </a:lnTo>
                    <a:lnTo>
                      <a:pt x="408" y="635"/>
                    </a:lnTo>
                    <a:lnTo>
                      <a:pt x="45" y="363"/>
                    </a:lnTo>
                    <a:lnTo>
                      <a:pt x="0" y="318"/>
                    </a:lnTo>
                    <a:close/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09" name="Freeform 25"/>
              <p:cNvSpPr>
                <a:spLocks/>
              </p:cNvSpPr>
              <p:nvPr/>
            </p:nvSpPr>
            <p:spPr bwMode="auto">
              <a:xfrm>
                <a:off x="295" y="3340"/>
                <a:ext cx="2676" cy="544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816" y="0"/>
                  </a:cxn>
                  <a:cxn ang="0">
                    <a:pos x="2585" y="0"/>
                  </a:cxn>
                  <a:cxn ang="0">
                    <a:pos x="2948" y="318"/>
                  </a:cxn>
                  <a:cxn ang="0">
                    <a:pos x="2222" y="635"/>
                  </a:cxn>
                  <a:cxn ang="0">
                    <a:pos x="408" y="635"/>
                  </a:cxn>
                  <a:cxn ang="0">
                    <a:pos x="45" y="363"/>
                  </a:cxn>
                  <a:cxn ang="0">
                    <a:pos x="0" y="318"/>
                  </a:cxn>
                </a:cxnLst>
                <a:rect l="0" t="0" r="r" b="b"/>
                <a:pathLst>
                  <a:path w="2948" h="635">
                    <a:moveTo>
                      <a:pt x="0" y="318"/>
                    </a:moveTo>
                    <a:lnTo>
                      <a:pt x="816" y="0"/>
                    </a:lnTo>
                    <a:lnTo>
                      <a:pt x="2585" y="0"/>
                    </a:lnTo>
                    <a:lnTo>
                      <a:pt x="2948" y="318"/>
                    </a:lnTo>
                    <a:lnTo>
                      <a:pt x="2222" y="635"/>
                    </a:lnTo>
                    <a:lnTo>
                      <a:pt x="408" y="635"/>
                    </a:lnTo>
                    <a:lnTo>
                      <a:pt x="45" y="363"/>
                    </a:lnTo>
                    <a:lnTo>
                      <a:pt x="0" y="318"/>
                    </a:lnTo>
                    <a:close/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10" name="Freeform 26"/>
              <p:cNvSpPr>
                <a:spLocks/>
              </p:cNvSpPr>
              <p:nvPr/>
            </p:nvSpPr>
            <p:spPr bwMode="auto">
              <a:xfrm>
                <a:off x="295" y="3612"/>
                <a:ext cx="2676" cy="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2" y="272"/>
                  </a:cxn>
                  <a:cxn ang="0">
                    <a:pos x="1995" y="272"/>
                  </a:cxn>
                  <a:cxn ang="0">
                    <a:pos x="2676" y="0"/>
                  </a:cxn>
                </a:cxnLst>
                <a:rect l="0" t="0" r="r" b="b"/>
                <a:pathLst>
                  <a:path w="2676" h="272">
                    <a:moveTo>
                      <a:pt x="0" y="0"/>
                    </a:moveTo>
                    <a:lnTo>
                      <a:pt x="362" y="272"/>
                    </a:lnTo>
                    <a:lnTo>
                      <a:pt x="1995" y="272"/>
                    </a:lnTo>
                    <a:lnTo>
                      <a:pt x="2676" y="0"/>
                    </a:lnTo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11" name="Line 27"/>
              <p:cNvSpPr>
                <a:spLocks noChangeShapeType="1"/>
              </p:cNvSpPr>
              <p:nvPr/>
            </p:nvSpPr>
            <p:spPr bwMode="auto">
              <a:xfrm flipV="1">
                <a:off x="295" y="2069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12" name="Line 28"/>
              <p:cNvSpPr>
                <a:spLocks noChangeShapeType="1"/>
              </p:cNvSpPr>
              <p:nvPr/>
            </p:nvSpPr>
            <p:spPr bwMode="auto">
              <a:xfrm flipV="1">
                <a:off x="657" y="2341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13" name="Freeform 29"/>
              <p:cNvSpPr>
                <a:spLocks/>
              </p:cNvSpPr>
              <p:nvPr/>
            </p:nvSpPr>
            <p:spPr bwMode="auto">
              <a:xfrm>
                <a:off x="1034" y="1785"/>
                <a:ext cx="10" cy="1550"/>
              </a:xfrm>
              <a:custGeom>
                <a:avLst/>
                <a:gdLst/>
                <a:ahLst/>
                <a:cxnLst>
                  <a:cxn ang="0">
                    <a:pos x="10" y="1550"/>
                  </a:cxn>
                  <a:cxn ang="0">
                    <a:pos x="0" y="0"/>
                  </a:cxn>
                </a:cxnLst>
                <a:rect l="0" t="0" r="r" b="b"/>
                <a:pathLst>
                  <a:path w="10" h="1550">
                    <a:moveTo>
                      <a:pt x="10" y="1550"/>
                    </a:move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00008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14" name="Line 30"/>
              <p:cNvSpPr>
                <a:spLocks noChangeShapeType="1"/>
              </p:cNvSpPr>
              <p:nvPr/>
            </p:nvSpPr>
            <p:spPr bwMode="auto">
              <a:xfrm flipV="1">
                <a:off x="2290" y="2341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15" name="Line 31"/>
              <p:cNvSpPr>
                <a:spLocks noChangeShapeType="1"/>
              </p:cNvSpPr>
              <p:nvPr/>
            </p:nvSpPr>
            <p:spPr bwMode="auto">
              <a:xfrm flipV="1">
                <a:off x="2971" y="2069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3216" name="Line 32"/>
              <p:cNvSpPr>
                <a:spLocks noChangeShapeType="1"/>
              </p:cNvSpPr>
              <p:nvPr/>
            </p:nvSpPr>
            <p:spPr bwMode="auto">
              <a:xfrm>
                <a:off x="2653" y="1797"/>
                <a:ext cx="0" cy="154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93217" name="Rectangle 33"/>
            <p:cNvSpPr>
              <a:spLocks noChangeArrowheads="1"/>
            </p:cNvSpPr>
            <p:nvPr/>
          </p:nvSpPr>
          <p:spPr bwMode="auto">
            <a:xfrm>
              <a:off x="657" y="2296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3218" name="Rectangle 34"/>
            <p:cNvSpPr>
              <a:spLocks noChangeArrowheads="1"/>
            </p:cNvSpPr>
            <p:nvPr/>
          </p:nvSpPr>
          <p:spPr bwMode="auto">
            <a:xfrm>
              <a:off x="2290" y="2341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3219" name="Rectangle 35"/>
            <p:cNvSpPr>
              <a:spLocks noChangeArrowheads="1"/>
            </p:cNvSpPr>
            <p:nvPr/>
          </p:nvSpPr>
          <p:spPr bwMode="auto">
            <a:xfrm>
              <a:off x="2971" y="1933"/>
              <a:ext cx="3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3220" name="Rectangle 36"/>
            <p:cNvSpPr>
              <a:spLocks noChangeArrowheads="1"/>
            </p:cNvSpPr>
            <p:nvPr/>
          </p:nvSpPr>
          <p:spPr bwMode="auto">
            <a:xfrm>
              <a:off x="2562" y="1525"/>
              <a:ext cx="3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en-US" sz="2400" b="1" i="1">
                <a:latin typeface="Georgia" pitchFamily="18" charset="0"/>
              </a:endParaRPr>
            </a:p>
          </p:txBody>
        </p:sp>
        <p:sp>
          <p:nvSpPr>
            <p:cNvPr id="93221" name="Rectangle 37"/>
            <p:cNvSpPr>
              <a:spLocks noChangeArrowheads="1"/>
            </p:cNvSpPr>
            <p:nvPr/>
          </p:nvSpPr>
          <p:spPr bwMode="auto">
            <a:xfrm>
              <a:off x="1020" y="1525"/>
              <a:ext cx="3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3222" name="Rectangle 38"/>
            <p:cNvSpPr>
              <a:spLocks noChangeArrowheads="1"/>
            </p:cNvSpPr>
            <p:nvPr/>
          </p:nvSpPr>
          <p:spPr bwMode="auto">
            <a:xfrm>
              <a:off x="0" y="188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en-US" sz="2400" b="1" i="1">
                <a:latin typeface="Georgia" pitchFamily="18" charset="0"/>
              </a:endParaRPr>
            </a:p>
          </p:txBody>
        </p:sp>
      </p:grpSp>
      <p:sp>
        <p:nvSpPr>
          <p:cNvPr id="93223" name="Oval 39"/>
          <p:cNvSpPr>
            <a:spLocks noChangeArrowheads="1"/>
          </p:cNvSpPr>
          <p:nvPr/>
        </p:nvSpPr>
        <p:spPr bwMode="auto">
          <a:xfrm>
            <a:off x="971550" y="6021388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3224" name="Rectangle 40"/>
          <p:cNvSpPr>
            <a:spLocks noChangeArrowheads="1"/>
          </p:cNvSpPr>
          <p:nvPr/>
        </p:nvSpPr>
        <p:spPr bwMode="auto">
          <a:xfrm>
            <a:off x="5219700" y="3357563"/>
            <a:ext cx="475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C0099"/>
                </a:solidFill>
                <a:latin typeface="Georgia" pitchFamily="18" charset="0"/>
              </a:rPr>
              <a:t>Решить самостоятельно …..</a:t>
            </a:r>
          </a:p>
        </p:txBody>
      </p:sp>
      <p:grpSp>
        <p:nvGrpSpPr>
          <p:cNvPr id="93225" name="Group 41"/>
          <p:cNvGrpSpPr>
            <a:grpSpLocks/>
          </p:cNvGrpSpPr>
          <p:nvPr/>
        </p:nvGrpSpPr>
        <p:grpSpPr bwMode="auto">
          <a:xfrm>
            <a:off x="6372225" y="6018213"/>
            <a:ext cx="1970088" cy="839787"/>
            <a:chOff x="4014" y="3791"/>
            <a:chExt cx="1241" cy="529"/>
          </a:xfrm>
        </p:grpSpPr>
        <p:sp>
          <p:nvSpPr>
            <p:cNvPr id="93226" name="Rectangle 42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93227" name="Group 43"/>
            <p:cNvGrpSpPr>
              <a:grpSpLocks/>
            </p:cNvGrpSpPr>
            <p:nvPr/>
          </p:nvGrpSpPr>
          <p:grpSpPr bwMode="auto">
            <a:xfrm>
              <a:off x="4876" y="3791"/>
              <a:ext cx="379" cy="529"/>
              <a:chOff x="5193" y="2956"/>
              <a:chExt cx="379" cy="529"/>
            </a:xfrm>
          </p:grpSpPr>
          <p:sp>
            <p:nvSpPr>
              <p:cNvPr id="93228" name="Rectangle 44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37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2</a:t>
                </a:r>
              </a:p>
            </p:txBody>
          </p:sp>
          <p:sp>
            <p:nvSpPr>
              <p:cNvPr id="93229" name="Rectangle 45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11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endParaRPr lang="ru-RU" sz="2800" b="1">
                  <a:solidFill>
                    <a:srgbClr val="000099"/>
                  </a:solidFill>
                  <a:latin typeface="Georgia" pitchFamily="18" charset="0"/>
                </a:endParaRPr>
              </a:p>
            </p:txBody>
          </p:sp>
          <p:sp>
            <p:nvSpPr>
              <p:cNvPr id="93230" name="Line 46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2" grpId="0" animBg="1"/>
      <p:bldP spid="93194" grpId="0" animBg="1"/>
      <p:bldP spid="93195" grpId="0" animBg="1"/>
      <p:bldP spid="93197" grpId="0"/>
      <p:bldP spid="932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63" name="Freeform 55"/>
          <p:cNvSpPr>
            <a:spLocks/>
          </p:cNvSpPr>
          <p:nvPr/>
        </p:nvSpPr>
        <p:spPr bwMode="auto">
          <a:xfrm>
            <a:off x="-36513" y="2060575"/>
            <a:ext cx="2376488" cy="3313113"/>
          </a:xfrm>
          <a:custGeom>
            <a:avLst/>
            <a:gdLst/>
            <a:ahLst/>
            <a:cxnLst>
              <a:cxn ang="0">
                <a:pos x="0" y="544"/>
              </a:cxn>
              <a:cxn ang="0">
                <a:pos x="1452" y="0"/>
              </a:cxn>
              <a:cxn ang="0">
                <a:pos x="1497" y="1542"/>
              </a:cxn>
              <a:cxn ang="0">
                <a:pos x="0" y="2087"/>
              </a:cxn>
              <a:cxn ang="0">
                <a:pos x="0" y="544"/>
              </a:cxn>
            </a:cxnLst>
            <a:rect l="0" t="0" r="r" b="b"/>
            <a:pathLst>
              <a:path w="1497" h="2087">
                <a:moveTo>
                  <a:pt x="0" y="544"/>
                </a:moveTo>
                <a:lnTo>
                  <a:pt x="1452" y="0"/>
                </a:lnTo>
                <a:lnTo>
                  <a:pt x="1497" y="1542"/>
                </a:lnTo>
                <a:lnTo>
                  <a:pt x="0" y="2087"/>
                </a:lnTo>
                <a:lnTo>
                  <a:pt x="0" y="544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1476375" y="188913"/>
            <a:ext cx="7488238" cy="1295400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правильной шестиугольной призме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А…..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, все ребра  которой равны 1, найдите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расстояние от точки В до прямой 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  <a:endParaRPr lang="ru-RU" sz="2400" b="1" baseline="-2500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94211" name="Oval 3"/>
          <p:cNvSpPr>
            <a:spLocks noChangeArrowheads="1"/>
          </p:cNvSpPr>
          <p:nvPr/>
        </p:nvSpPr>
        <p:spPr bwMode="auto">
          <a:xfrm>
            <a:off x="179388" y="188913"/>
            <a:ext cx="1219200" cy="10668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№ 8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4859338" y="5084763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1331913" y="184467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2411413" y="2997200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2843213" y="54451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pitchFamily="34" charset="0"/>
              </a:rPr>
              <a:t>1</a:t>
            </a:r>
          </a:p>
        </p:txBody>
      </p:sp>
      <p:sp>
        <p:nvSpPr>
          <p:cNvPr id="94216" name="Freeform 8"/>
          <p:cNvSpPr>
            <a:spLocks/>
          </p:cNvSpPr>
          <p:nvPr/>
        </p:nvSpPr>
        <p:spPr bwMode="auto">
          <a:xfrm>
            <a:off x="1125538" y="2054225"/>
            <a:ext cx="1166812" cy="3355975"/>
          </a:xfrm>
          <a:custGeom>
            <a:avLst/>
            <a:gdLst/>
            <a:ahLst/>
            <a:cxnLst>
              <a:cxn ang="0">
                <a:pos x="0" y="257"/>
              </a:cxn>
              <a:cxn ang="0">
                <a:pos x="735" y="0"/>
              </a:cxn>
              <a:cxn ang="0">
                <a:pos x="390" y="2114"/>
              </a:cxn>
              <a:cxn ang="0">
                <a:pos x="0" y="257"/>
              </a:cxn>
            </a:cxnLst>
            <a:rect l="0" t="0" r="r" b="b"/>
            <a:pathLst>
              <a:path w="735" h="2114">
                <a:moveTo>
                  <a:pt x="0" y="257"/>
                </a:moveTo>
                <a:lnTo>
                  <a:pt x="735" y="0"/>
                </a:lnTo>
                <a:lnTo>
                  <a:pt x="390" y="2114"/>
                </a:lnTo>
                <a:lnTo>
                  <a:pt x="0" y="257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53999"/>
                </a:schemeClr>
              </a:gs>
              <a:gs pos="100000">
                <a:srgbClr val="FF66FF">
                  <a:alpha val="55000"/>
                </a:srgbClr>
              </a:gs>
            </a:gsLst>
            <a:path path="rect">
              <a:fillToRect l="50000" t="50000" r="50000" b="50000"/>
            </a:path>
          </a:gradFill>
          <a:ln w="38100" cap="flat" cmpd="sng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18" name="Freeform 10"/>
          <p:cNvSpPr>
            <a:spLocks/>
          </p:cNvSpPr>
          <p:nvPr/>
        </p:nvSpPr>
        <p:spPr bwMode="auto">
          <a:xfrm>
            <a:off x="436563" y="2757488"/>
            <a:ext cx="1287462" cy="2617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1" y="1649"/>
              </a:cxn>
            </a:cxnLst>
            <a:rect l="0" t="0" r="r" b="b"/>
            <a:pathLst>
              <a:path w="811" h="1649">
                <a:moveTo>
                  <a:pt x="0" y="0"/>
                </a:moveTo>
                <a:lnTo>
                  <a:pt x="811" y="1649"/>
                </a:lnTo>
              </a:path>
            </a:pathLst>
          </a:custGeom>
          <a:noFill/>
          <a:ln w="5715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19" name="Freeform 11"/>
          <p:cNvSpPr>
            <a:spLocks/>
          </p:cNvSpPr>
          <p:nvPr/>
        </p:nvSpPr>
        <p:spPr bwMode="auto">
          <a:xfrm>
            <a:off x="565150" y="2690813"/>
            <a:ext cx="177800" cy="341312"/>
          </a:xfrm>
          <a:custGeom>
            <a:avLst/>
            <a:gdLst/>
            <a:ahLst/>
            <a:cxnLst>
              <a:cxn ang="0">
                <a:pos x="56" y="196"/>
              </a:cxn>
              <a:cxn ang="0">
                <a:pos x="0" y="215"/>
              </a:cxn>
              <a:cxn ang="0">
                <a:pos x="112" y="170"/>
              </a:cxn>
              <a:cxn ang="0">
                <a:pos x="31" y="0"/>
              </a:cxn>
            </a:cxnLst>
            <a:rect l="0" t="0" r="r" b="b"/>
            <a:pathLst>
              <a:path w="112" h="215">
                <a:moveTo>
                  <a:pt x="56" y="196"/>
                </a:moveTo>
                <a:lnTo>
                  <a:pt x="0" y="215"/>
                </a:lnTo>
                <a:lnTo>
                  <a:pt x="112" y="170"/>
                </a:lnTo>
                <a:lnTo>
                  <a:pt x="31" y="0"/>
                </a:lnTo>
              </a:path>
            </a:pathLst>
          </a:custGeom>
          <a:noFill/>
          <a:ln w="50800" cap="flat" cmpd="sng">
            <a:solidFill>
              <a:srgbClr val="0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0" y="2205038"/>
            <a:ext cx="49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</a:t>
            </a:r>
          </a:p>
        </p:txBody>
      </p:sp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5508625" y="2636838"/>
            <a:ext cx="35274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1)  Построим плоскость ВА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0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0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000" b="1">
                <a:solidFill>
                  <a:srgbClr val="000099"/>
                </a:solidFill>
                <a:latin typeface="Georgia" pitchFamily="18" charset="0"/>
              </a:rPr>
              <a:t>, проведем из точки В перпендикуляр. ВМ –  искомое расстояние.</a:t>
            </a:r>
          </a:p>
        </p:txBody>
      </p:sp>
      <p:sp>
        <p:nvSpPr>
          <p:cNvPr id="94225" name="Rectangle 17"/>
          <p:cNvSpPr>
            <a:spLocks noChangeArrowheads="1"/>
          </p:cNvSpPr>
          <p:nvPr/>
        </p:nvSpPr>
        <p:spPr bwMode="auto">
          <a:xfrm>
            <a:off x="684213" y="4508500"/>
            <a:ext cx="41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А</a:t>
            </a:r>
          </a:p>
        </p:txBody>
      </p:sp>
      <p:grpSp>
        <p:nvGrpSpPr>
          <p:cNvPr id="94259" name="Group 51"/>
          <p:cNvGrpSpPr>
            <a:grpSpLocks/>
          </p:cNvGrpSpPr>
          <p:nvPr/>
        </p:nvGrpSpPr>
        <p:grpSpPr bwMode="auto">
          <a:xfrm>
            <a:off x="611188" y="1628775"/>
            <a:ext cx="5362575" cy="4202113"/>
            <a:chOff x="385" y="1026"/>
            <a:chExt cx="3378" cy="2647"/>
          </a:xfrm>
        </p:grpSpPr>
        <p:sp>
          <p:nvSpPr>
            <p:cNvPr id="94226" name="Rectangle 18"/>
            <p:cNvSpPr>
              <a:spLocks noChangeArrowheads="1"/>
            </p:cNvSpPr>
            <p:nvPr/>
          </p:nvSpPr>
          <p:spPr bwMode="auto">
            <a:xfrm>
              <a:off x="1066" y="3385"/>
              <a:ext cx="2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</a:p>
          </p:txBody>
        </p:sp>
        <p:sp>
          <p:nvSpPr>
            <p:cNvPr id="94227" name="Rectangle 19"/>
            <p:cNvSpPr>
              <a:spLocks noChangeArrowheads="1"/>
            </p:cNvSpPr>
            <p:nvPr/>
          </p:nvSpPr>
          <p:spPr bwMode="auto">
            <a:xfrm>
              <a:off x="2517" y="3385"/>
              <a:ext cx="2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</a:p>
          </p:txBody>
        </p:sp>
        <p:sp>
          <p:nvSpPr>
            <p:cNvPr id="94228" name="Rectangle 20"/>
            <p:cNvSpPr>
              <a:spLocks noChangeArrowheads="1"/>
            </p:cNvSpPr>
            <p:nvPr/>
          </p:nvSpPr>
          <p:spPr bwMode="auto">
            <a:xfrm>
              <a:off x="3424" y="2840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</a:p>
          </p:txBody>
        </p:sp>
        <p:sp>
          <p:nvSpPr>
            <p:cNvPr id="94229" name="Rectangle 21"/>
            <p:cNvSpPr>
              <a:spLocks noChangeArrowheads="1"/>
            </p:cNvSpPr>
            <p:nvPr/>
          </p:nvSpPr>
          <p:spPr bwMode="auto">
            <a:xfrm>
              <a:off x="2789" y="2568"/>
              <a:ext cx="2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</a:p>
          </p:txBody>
        </p:sp>
        <p:sp>
          <p:nvSpPr>
            <p:cNvPr id="94230" name="Rectangle 22"/>
            <p:cNvSpPr>
              <a:spLocks noChangeArrowheads="1"/>
            </p:cNvSpPr>
            <p:nvPr/>
          </p:nvSpPr>
          <p:spPr bwMode="auto">
            <a:xfrm>
              <a:off x="1202" y="2568"/>
              <a:ext cx="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</a:p>
          </p:txBody>
        </p:sp>
        <p:grpSp>
          <p:nvGrpSpPr>
            <p:cNvPr id="94231" name="Group 23"/>
            <p:cNvGrpSpPr>
              <a:grpSpLocks/>
            </p:cNvGrpSpPr>
            <p:nvPr/>
          </p:nvGrpSpPr>
          <p:grpSpPr bwMode="auto">
            <a:xfrm>
              <a:off x="726" y="1286"/>
              <a:ext cx="2676" cy="2099"/>
              <a:chOff x="295" y="1785"/>
              <a:chExt cx="2676" cy="2099"/>
            </a:xfrm>
          </p:grpSpPr>
          <p:sp>
            <p:nvSpPr>
              <p:cNvPr id="94232" name="Freeform 24"/>
              <p:cNvSpPr>
                <a:spLocks/>
              </p:cNvSpPr>
              <p:nvPr/>
            </p:nvSpPr>
            <p:spPr bwMode="auto">
              <a:xfrm>
                <a:off x="295" y="1797"/>
                <a:ext cx="2676" cy="544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816" y="0"/>
                  </a:cxn>
                  <a:cxn ang="0">
                    <a:pos x="2585" y="0"/>
                  </a:cxn>
                  <a:cxn ang="0">
                    <a:pos x="2948" y="318"/>
                  </a:cxn>
                  <a:cxn ang="0">
                    <a:pos x="2222" y="635"/>
                  </a:cxn>
                  <a:cxn ang="0">
                    <a:pos x="408" y="635"/>
                  </a:cxn>
                  <a:cxn ang="0">
                    <a:pos x="45" y="363"/>
                  </a:cxn>
                  <a:cxn ang="0">
                    <a:pos x="0" y="318"/>
                  </a:cxn>
                </a:cxnLst>
                <a:rect l="0" t="0" r="r" b="b"/>
                <a:pathLst>
                  <a:path w="2948" h="635">
                    <a:moveTo>
                      <a:pt x="0" y="318"/>
                    </a:moveTo>
                    <a:lnTo>
                      <a:pt x="816" y="0"/>
                    </a:lnTo>
                    <a:lnTo>
                      <a:pt x="2585" y="0"/>
                    </a:lnTo>
                    <a:lnTo>
                      <a:pt x="2948" y="318"/>
                    </a:lnTo>
                    <a:lnTo>
                      <a:pt x="2222" y="635"/>
                    </a:lnTo>
                    <a:lnTo>
                      <a:pt x="408" y="635"/>
                    </a:lnTo>
                    <a:lnTo>
                      <a:pt x="45" y="363"/>
                    </a:lnTo>
                    <a:lnTo>
                      <a:pt x="0" y="318"/>
                    </a:lnTo>
                    <a:close/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33" name="Freeform 25"/>
              <p:cNvSpPr>
                <a:spLocks/>
              </p:cNvSpPr>
              <p:nvPr/>
            </p:nvSpPr>
            <p:spPr bwMode="auto">
              <a:xfrm>
                <a:off x="295" y="3340"/>
                <a:ext cx="2676" cy="544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816" y="0"/>
                  </a:cxn>
                  <a:cxn ang="0">
                    <a:pos x="2585" y="0"/>
                  </a:cxn>
                  <a:cxn ang="0">
                    <a:pos x="2948" y="318"/>
                  </a:cxn>
                  <a:cxn ang="0">
                    <a:pos x="2222" y="635"/>
                  </a:cxn>
                  <a:cxn ang="0">
                    <a:pos x="408" y="635"/>
                  </a:cxn>
                  <a:cxn ang="0">
                    <a:pos x="45" y="363"/>
                  </a:cxn>
                  <a:cxn ang="0">
                    <a:pos x="0" y="318"/>
                  </a:cxn>
                </a:cxnLst>
                <a:rect l="0" t="0" r="r" b="b"/>
                <a:pathLst>
                  <a:path w="2948" h="635">
                    <a:moveTo>
                      <a:pt x="0" y="318"/>
                    </a:moveTo>
                    <a:lnTo>
                      <a:pt x="816" y="0"/>
                    </a:lnTo>
                    <a:lnTo>
                      <a:pt x="2585" y="0"/>
                    </a:lnTo>
                    <a:lnTo>
                      <a:pt x="2948" y="318"/>
                    </a:lnTo>
                    <a:lnTo>
                      <a:pt x="2222" y="635"/>
                    </a:lnTo>
                    <a:lnTo>
                      <a:pt x="408" y="635"/>
                    </a:lnTo>
                    <a:lnTo>
                      <a:pt x="45" y="363"/>
                    </a:lnTo>
                    <a:lnTo>
                      <a:pt x="0" y="318"/>
                    </a:lnTo>
                    <a:close/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34" name="Freeform 26"/>
              <p:cNvSpPr>
                <a:spLocks/>
              </p:cNvSpPr>
              <p:nvPr/>
            </p:nvSpPr>
            <p:spPr bwMode="auto">
              <a:xfrm>
                <a:off x="295" y="3612"/>
                <a:ext cx="2676" cy="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2" y="272"/>
                  </a:cxn>
                  <a:cxn ang="0">
                    <a:pos x="1995" y="272"/>
                  </a:cxn>
                  <a:cxn ang="0">
                    <a:pos x="2676" y="0"/>
                  </a:cxn>
                </a:cxnLst>
                <a:rect l="0" t="0" r="r" b="b"/>
                <a:pathLst>
                  <a:path w="2676" h="272">
                    <a:moveTo>
                      <a:pt x="0" y="0"/>
                    </a:moveTo>
                    <a:lnTo>
                      <a:pt x="362" y="272"/>
                    </a:lnTo>
                    <a:lnTo>
                      <a:pt x="1995" y="272"/>
                    </a:lnTo>
                    <a:lnTo>
                      <a:pt x="2676" y="0"/>
                    </a:lnTo>
                  </a:path>
                </a:pathLst>
              </a:custGeom>
              <a:noFill/>
              <a:ln w="44450" cap="flat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35" name="Line 27"/>
              <p:cNvSpPr>
                <a:spLocks noChangeShapeType="1"/>
              </p:cNvSpPr>
              <p:nvPr/>
            </p:nvSpPr>
            <p:spPr bwMode="auto">
              <a:xfrm flipV="1">
                <a:off x="295" y="2069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36" name="Line 28"/>
              <p:cNvSpPr>
                <a:spLocks noChangeShapeType="1"/>
              </p:cNvSpPr>
              <p:nvPr/>
            </p:nvSpPr>
            <p:spPr bwMode="auto">
              <a:xfrm flipV="1">
                <a:off x="657" y="2341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37" name="Freeform 29"/>
              <p:cNvSpPr>
                <a:spLocks/>
              </p:cNvSpPr>
              <p:nvPr/>
            </p:nvSpPr>
            <p:spPr bwMode="auto">
              <a:xfrm>
                <a:off x="1034" y="1785"/>
                <a:ext cx="10" cy="1550"/>
              </a:xfrm>
              <a:custGeom>
                <a:avLst/>
                <a:gdLst/>
                <a:ahLst/>
                <a:cxnLst>
                  <a:cxn ang="0">
                    <a:pos x="10" y="1550"/>
                  </a:cxn>
                  <a:cxn ang="0">
                    <a:pos x="0" y="0"/>
                  </a:cxn>
                </a:cxnLst>
                <a:rect l="0" t="0" r="r" b="b"/>
                <a:pathLst>
                  <a:path w="10" h="1550">
                    <a:moveTo>
                      <a:pt x="10" y="1550"/>
                    </a:move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00008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38" name="Line 30"/>
              <p:cNvSpPr>
                <a:spLocks noChangeShapeType="1"/>
              </p:cNvSpPr>
              <p:nvPr/>
            </p:nvSpPr>
            <p:spPr bwMode="auto">
              <a:xfrm flipV="1">
                <a:off x="2290" y="2341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39" name="Line 31"/>
              <p:cNvSpPr>
                <a:spLocks noChangeShapeType="1"/>
              </p:cNvSpPr>
              <p:nvPr/>
            </p:nvSpPr>
            <p:spPr bwMode="auto">
              <a:xfrm flipV="1">
                <a:off x="2971" y="2069"/>
                <a:ext cx="0" cy="1543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94240" name="Line 32"/>
              <p:cNvSpPr>
                <a:spLocks noChangeShapeType="1"/>
              </p:cNvSpPr>
              <p:nvPr/>
            </p:nvSpPr>
            <p:spPr bwMode="auto">
              <a:xfrm>
                <a:off x="2653" y="1797"/>
                <a:ext cx="0" cy="154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94241" name="Rectangle 33"/>
            <p:cNvSpPr>
              <a:spLocks noChangeArrowheads="1"/>
            </p:cNvSpPr>
            <p:nvPr/>
          </p:nvSpPr>
          <p:spPr bwMode="auto">
            <a:xfrm>
              <a:off x="385" y="1298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А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4242" name="Rectangle 34"/>
            <p:cNvSpPr>
              <a:spLocks noChangeArrowheads="1"/>
            </p:cNvSpPr>
            <p:nvPr/>
          </p:nvSpPr>
          <p:spPr bwMode="auto">
            <a:xfrm>
              <a:off x="1111" y="1842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В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4243" name="Rectangle 35"/>
            <p:cNvSpPr>
              <a:spLocks noChangeArrowheads="1"/>
            </p:cNvSpPr>
            <p:nvPr/>
          </p:nvSpPr>
          <p:spPr bwMode="auto">
            <a:xfrm>
              <a:off x="2381" y="1842"/>
              <a:ext cx="3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С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4244" name="Rectangle 36"/>
            <p:cNvSpPr>
              <a:spLocks noChangeArrowheads="1"/>
            </p:cNvSpPr>
            <p:nvPr/>
          </p:nvSpPr>
          <p:spPr bwMode="auto">
            <a:xfrm>
              <a:off x="3424" y="1434"/>
              <a:ext cx="3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D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en-US" sz="2400" b="1" i="1">
                <a:latin typeface="Georgia" pitchFamily="18" charset="0"/>
              </a:endParaRPr>
            </a:p>
          </p:txBody>
        </p:sp>
        <p:sp>
          <p:nvSpPr>
            <p:cNvPr id="94245" name="Rectangle 37"/>
            <p:cNvSpPr>
              <a:spLocks noChangeArrowheads="1"/>
            </p:cNvSpPr>
            <p:nvPr/>
          </p:nvSpPr>
          <p:spPr bwMode="auto">
            <a:xfrm>
              <a:off x="2789" y="1026"/>
              <a:ext cx="3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 i="1">
                  <a:latin typeface="Georgia" pitchFamily="18" charset="0"/>
                </a:rPr>
                <a:t>Е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ru-RU" sz="2400" b="1" i="1">
                <a:latin typeface="Georgia" pitchFamily="18" charset="0"/>
              </a:endParaRPr>
            </a:p>
          </p:txBody>
        </p:sp>
        <p:sp>
          <p:nvSpPr>
            <p:cNvPr id="94246" name="Rectangle 38"/>
            <p:cNvSpPr>
              <a:spLocks noChangeArrowheads="1"/>
            </p:cNvSpPr>
            <p:nvPr/>
          </p:nvSpPr>
          <p:spPr bwMode="auto">
            <a:xfrm>
              <a:off x="1156" y="1026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>
                  <a:latin typeface="Georgia" pitchFamily="18" charset="0"/>
                </a:rPr>
                <a:t>F</a:t>
              </a:r>
              <a:r>
                <a:rPr lang="ru-RU" sz="2400" b="1" i="1" baseline="-25000">
                  <a:latin typeface="Georgia" pitchFamily="18" charset="0"/>
                </a:rPr>
                <a:t>1</a:t>
              </a:r>
              <a:endParaRPr lang="en-US" sz="2400" b="1" i="1">
                <a:latin typeface="Georgia" pitchFamily="18" charset="0"/>
              </a:endParaRPr>
            </a:p>
          </p:txBody>
        </p:sp>
      </p:grpSp>
      <p:sp>
        <p:nvSpPr>
          <p:cNvPr id="94248" name="Rectangle 40"/>
          <p:cNvSpPr>
            <a:spLocks noChangeArrowheads="1"/>
          </p:cNvSpPr>
          <p:nvPr/>
        </p:nvSpPr>
        <p:spPr bwMode="auto">
          <a:xfrm>
            <a:off x="5508625" y="4292600"/>
            <a:ext cx="381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C0099"/>
                </a:solidFill>
                <a:latin typeface="Georgia" pitchFamily="18" charset="0"/>
              </a:rPr>
              <a:t>Решить самостоятельно …</a:t>
            </a:r>
          </a:p>
        </p:txBody>
      </p:sp>
      <p:sp>
        <p:nvSpPr>
          <p:cNvPr id="94217" name="Freeform 9"/>
          <p:cNvSpPr>
            <a:spLocks/>
          </p:cNvSpPr>
          <p:nvPr/>
        </p:nvSpPr>
        <p:spPr bwMode="auto">
          <a:xfrm>
            <a:off x="1130300" y="2057400"/>
            <a:ext cx="1181100" cy="431800"/>
          </a:xfrm>
          <a:custGeom>
            <a:avLst/>
            <a:gdLst/>
            <a:ahLst/>
            <a:cxnLst>
              <a:cxn ang="0">
                <a:pos x="0" y="272"/>
              </a:cxn>
              <a:cxn ang="0">
                <a:pos x="744" y="0"/>
              </a:cxn>
            </a:cxnLst>
            <a:rect l="0" t="0" r="r" b="b"/>
            <a:pathLst>
              <a:path w="744" h="272">
                <a:moveTo>
                  <a:pt x="0" y="272"/>
                </a:moveTo>
                <a:lnTo>
                  <a:pt x="744" y="0"/>
                </a:lnTo>
              </a:path>
            </a:pathLst>
          </a:custGeom>
          <a:noFill/>
          <a:ln w="76200" cap="flat" cmpd="sng">
            <a:solidFill>
              <a:srgbClr val="CC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60" name="Line 52"/>
          <p:cNvSpPr>
            <a:spLocks noChangeShapeType="1"/>
          </p:cNvSpPr>
          <p:nvPr/>
        </p:nvSpPr>
        <p:spPr bwMode="auto">
          <a:xfrm flipH="1">
            <a:off x="0" y="2060575"/>
            <a:ext cx="2268538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64" name="Line 56"/>
          <p:cNvSpPr>
            <a:spLocks noChangeShapeType="1"/>
          </p:cNvSpPr>
          <p:nvPr/>
        </p:nvSpPr>
        <p:spPr bwMode="auto">
          <a:xfrm>
            <a:off x="395288" y="2781300"/>
            <a:ext cx="73025" cy="2376488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65" name="Line 57"/>
          <p:cNvSpPr>
            <a:spLocks noChangeShapeType="1"/>
          </p:cNvSpPr>
          <p:nvPr/>
        </p:nvSpPr>
        <p:spPr bwMode="auto">
          <a:xfrm flipH="1" flipV="1">
            <a:off x="468313" y="5157788"/>
            <a:ext cx="1223962" cy="21590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66" name="Freeform 58"/>
          <p:cNvSpPr>
            <a:spLocks/>
          </p:cNvSpPr>
          <p:nvPr/>
        </p:nvSpPr>
        <p:spPr bwMode="auto">
          <a:xfrm>
            <a:off x="323850" y="5213350"/>
            <a:ext cx="377825" cy="87313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136" y="55"/>
              </a:cxn>
              <a:cxn ang="0">
                <a:pos x="238" y="0"/>
              </a:cxn>
            </a:cxnLst>
            <a:rect l="0" t="0" r="r" b="b"/>
            <a:pathLst>
              <a:path w="238" h="55">
                <a:moveTo>
                  <a:pt x="0" y="10"/>
                </a:moveTo>
                <a:lnTo>
                  <a:pt x="136" y="55"/>
                </a:lnTo>
                <a:lnTo>
                  <a:pt x="238" y="0"/>
                </a:lnTo>
              </a:path>
            </a:pathLst>
          </a:custGeom>
          <a:noFill/>
          <a:ln w="38100" cap="flat" cmpd="sng">
            <a:solidFill>
              <a:srgbClr val="8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67" name="Freeform 59"/>
          <p:cNvSpPr>
            <a:spLocks/>
          </p:cNvSpPr>
          <p:nvPr/>
        </p:nvSpPr>
        <p:spPr bwMode="auto">
          <a:xfrm>
            <a:off x="395288" y="2781300"/>
            <a:ext cx="1296987" cy="259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" y="1497"/>
              </a:cxn>
              <a:cxn ang="0">
                <a:pos x="817" y="1633"/>
              </a:cxn>
              <a:cxn ang="0">
                <a:pos x="0" y="0"/>
              </a:cxn>
            </a:cxnLst>
            <a:rect l="0" t="0" r="r" b="b"/>
            <a:pathLst>
              <a:path w="817" h="1633">
                <a:moveTo>
                  <a:pt x="0" y="0"/>
                </a:moveTo>
                <a:lnTo>
                  <a:pt x="46" y="1497"/>
                </a:lnTo>
                <a:lnTo>
                  <a:pt x="817" y="1633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9001"/>
                </a:schemeClr>
              </a:gs>
              <a:gs pos="100000">
                <a:srgbClr val="66CCFF">
                  <a:alpha val="49001"/>
                </a:srgbClr>
              </a:gs>
            </a:gsLst>
            <a:path path="rect">
              <a:fillToRect l="50000" t="50000" r="50000" b="50000"/>
            </a:path>
          </a:gradFill>
          <a:ln w="50800" cap="flat" cmpd="sng">
            <a:solidFill>
              <a:srgbClr val="800080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94247" name="Oval 39"/>
          <p:cNvSpPr>
            <a:spLocks noChangeArrowheads="1"/>
          </p:cNvSpPr>
          <p:nvPr/>
        </p:nvSpPr>
        <p:spPr bwMode="auto">
          <a:xfrm>
            <a:off x="1619250" y="5229225"/>
            <a:ext cx="215900" cy="2159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4268" name="Rectangle 60"/>
          <p:cNvSpPr>
            <a:spLocks noChangeArrowheads="1"/>
          </p:cNvSpPr>
          <p:nvPr/>
        </p:nvSpPr>
        <p:spPr bwMode="auto">
          <a:xfrm>
            <a:off x="34925" y="4797425"/>
            <a:ext cx="461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Н</a:t>
            </a:r>
          </a:p>
        </p:txBody>
      </p:sp>
      <p:grpSp>
        <p:nvGrpSpPr>
          <p:cNvPr id="94270" name="Group 62"/>
          <p:cNvGrpSpPr>
            <a:grpSpLocks/>
          </p:cNvGrpSpPr>
          <p:nvPr/>
        </p:nvGrpSpPr>
        <p:grpSpPr bwMode="auto">
          <a:xfrm>
            <a:off x="6372225" y="6018213"/>
            <a:ext cx="1944688" cy="839787"/>
            <a:chOff x="4014" y="3791"/>
            <a:chExt cx="1225" cy="529"/>
          </a:xfrm>
        </p:grpSpPr>
        <p:sp>
          <p:nvSpPr>
            <p:cNvPr id="94271" name="Rectangle 63"/>
            <p:cNvSpPr>
              <a:spLocks noChangeArrowheads="1"/>
            </p:cNvSpPr>
            <p:nvPr/>
          </p:nvSpPr>
          <p:spPr bwMode="auto">
            <a:xfrm>
              <a:off x="4014" y="3884"/>
              <a:ext cx="12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000099"/>
                  </a:solidFill>
                  <a:latin typeface="Georgia" pitchFamily="18" charset="0"/>
                </a:rPr>
                <a:t>Ответ:</a:t>
              </a:r>
            </a:p>
          </p:txBody>
        </p:sp>
        <p:grpSp>
          <p:nvGrpSpPr>
            <p:cNvPr id="94272" name="Group 64"/>
            <p:cNvGrpSpPr>
              <a:grpSpLocks/>
            </p:cNvGrpSpPr>
            <p:nvPr/>
          </p:nvGrpSpPr>
          <p:grpSpPr bwMode="auto">
            <a:xfrm>
              <a:off x="4876" y="3791"/>
              <a:ext cx="363" cy="529"/>
              <a:chOff x="5193" y="2956"/>
              <a:chExt cx="363" cy="529"/>
            </a:xfrm>
          </p:grpSpPr>
          <p:sp>
            <p:nvSpPr>
              <p:cNvPr id="94273" name="Rectangle 65"/>
              <p:cNvSpPr>
                <a:spLocks noChangeArrowheads="1"/>
              </p:cNvSpPr>
              <p:nvPr/>
            </p:nvSpPr>
            <p:spPr bwMode="auto">
              <a:xfrm>
                <a:off x="5193" y="2956"/>
                <a:ext cx="36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  <a:sym typeface="Symbol" pitchFamily="18" charset="2"/>
                  </a:rPr>
                  <a:t></a:t>
                </a:r>
                <a:r>
                  <a:rPr lang="ru-RU" sz="2800" b="1" u="sng">
                    <a:solidFill>
                      <a:srgbClr val="000099"/>
                    </a:solidFill>
                    <a:latin typeface="Georgia" pitchFamily="18" charset="0"/>
                  </a:rPr>
                  <a:t>7</a:t>
                </a:r>
              </a:p>
            </p:txBody>
          </p:sp>
          <p:sp>
            <p:nvSpPr>
              <p:cNvPr id="94274" name="Rectangle 66"/>
              <p:cNvSpPr>
                <a:spLocks noChangeArrowheads="1"/>
              </p:cNvSpPr>
              <p:nvPr/>
            </p:nvSpPr>
            <p:spPr bwMode="auto">
              <a:xfrm>
                <a:off x="5284" y="3158"/>
                <a:ext cx="25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000099"/>
                    </a:solidFill>
                    <a:latin typeface="Georgia" pitchFamily="18" charset="0"/>
                  </a:rPr>
                  <a:t>2</a:t>
                </a:r>
              </a:p>
            </p:txBody>
          </p:sp>
          <p:sp>
            <p:nvSpPr>
              <p:cNvPr id="94275" name="Line 67"/>
              <p:cNvSpPr>
                <a:spLocks noChangeShapeType="1"/>
              </p:cNvSpPr>
              <p:nvPr/>
            </p:nvSpPr>
            <p:spPr bwMode="auto">
              <a:xfrm>
                <a:off x="5375" y="297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4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9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4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2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4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94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9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63" grpId="0" animBg="1"/>
      <p:bldP spid="94216" grpId="0" animBg="1"/>
      <p:bldP spid="94218" grpId="0" animBg="1"/>
      <p:bldP spid="94219" grpId="0" animBg="1"/>
      <p:bldP spid="94220" grpId="0"/>
      <p:bldP spid="94221" grpId="0"/>
      <p:bldP spid="94248" grpId="0"/>
      <p:bldP spid="94260" grpId="0" animBg="1"/>
      <p:bldP spid="94264" grpId="0" animBg="1"/>
      <p:bldP spid="94265" grpId="0" animBg="1"/>
      <p:bldP spid="94266" grpId="0" animBg="1"/>
      <p:bldP spid="94267" grpId="0" animBg="1"/>
      <p:bldP spid="9426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1403350" y="1268413"/>
            <a:ext cx="7488238" cy="1295400"/>
          </a:xfrm>
          <a:prstGeom prst="rect">
            <a:avLst/>
          </a:prstGeom>
          <a:solidFill>
            <a:srgbClr val="CC99FF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единичном кубе АВСДА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 найдите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расстояние от точки А до прямой: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а)  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;   б) 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</a:p>
        </p:txBody>
      </p:sp>
      <p:sp>
        <p:nvSpPr>
          <p:cNvPr id="101380" name="Oval 4"/>
          <p:cNvSpPr>
            <a:spLocks noChangeArrowheads="1"/>
          </p:cNvSpPr>
          <p:nvPr/>
        </p:nvSpPr>
        <p:spPr bwMode="auto">
          <a:xfrm>
            <a:off x="179388" y="188913"/>
            <a:ext cx="4968875" cy="1066800"/>
          </a:xfrm>
          <a:prstGeom prst="ellipse">
            <a:avLst/>
          </a:prstGeom>
          <a:gradFill rotWithShape="1">
            <a:gsLst>
              <a:gs pos="0">
                <a:srgbClr val="C07200">
                  <a:alpha val="53999"/>
                </a:srgbClr>
              </a:gs>
              <a:gs pos="50000">
                <a:srgbClr val="FF9900">
                  <a:alpha val="50999"/>
                </a:srgbClr>
              </a:gs>
              <a:gs pos="100000">
                <a:srgbClr val="C07200">
                  <a:alpha val="53999"/>
                </a:srgbClr>
              </a:gs>
            </a:gsLst>
            <a:lin ang="5400000" scaled="1"/>
          </a:gra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0099"/>
                </a:solidFill>
                <a:latin typeface="Georgia" pitchFamily="18" charset="0"/>
              </a:rPr>
              <a:t>Домашнее задание</a:t>
            </a:r>
          </a:p>
        </p:txBody>
      </p:sp>
      <p:sp>
        <p:nvSpPr>
          <p:cNvPr id="101424" name="Rectangle 48"/>
          <p:cNvSpPr>
            <a:spLocks noChangeArrowheads="1"/>
          </p:cNvSpPr>
          <p:nvPr/>
        </p:nvSpPr>
        <p:spPr bwMode="auto">
          <a:xfrm>
            <a:off x="1403350" y="3429000"/>
            <a:ext cx="7488238" cy="2016125"/>
          </a:xfrm>
          <a:prstGeom prst="rect">
            <a:avLst/>
          </a:prstGeom>
          <a:solidFill>
            <a:srgbClr val="00C9C4">
              <a:alpha val="22000"/>
            </a:srgbClr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 правильной шестиугольной призме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АВСДЕ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Е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en-US" sz="2400" b="1">
                <a:solidFill>
                  <a:srgbClr val="000099"/>
                </a:solidFill>
                <a:latin typeface="Georgia" pitchFamily="18" charset="0"/>
              </a:rPr>
              <a:t>F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, все ребра  которой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равны 1, найдите расстояние от точки А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до прямой: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а) ДЕ; б) Д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Е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; в) В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С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; г) ВЕ</a:t>
            </a:r>
            <a:r>
              <a:rPr lang="ru-RU" sz="2400" b="1" baseline="-25000">
                <a:solidFill>
                  <a:srgbClr val="000099"/>
                </a:solidFill>
                <a:latin typeface="Georgia" pitchFamily="18" charset="0"/>
              </a:rPr>
              <a:t>1</a:t>
            </a:r>
            <a:r>
              <a:rPr lang="ru-RU" sz="2400" b="1">
                <a:solidFill>
                  <a:srgbClr val="000099"/>
                </a:solidFill>
                <a:latin typeface="Georgia" pitchFamily="18" charset="0"/>
              </a:rPr>
              <a:t>.</a:t>
            </a:r>
          </a:p>
        </p:txBody>
      </p:sp>
      <p:pic>
        <p:nvPicPr>
          <p:cNvPr id="101425" name="Picture 49" descr="b1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50433">
            <a:off x="250825" y="1250950"/>
            <a:ext cx="1439863" cy="5400675"/>
          </a:xfrm>
          <a:prstGeom prst="rect">
            <a:avLst/>
          </a:prstGeom>
          <a:noFill/>
        </p:spPr>
      </p:pic>
      <p:graphicFrame>
        <p:nvGraphicFramePr>
          <p:cNvPr id="101426" name="Object 50"/>
          <p:cNvGraphicFramePr>
            <a:graphicFrameLocks noChangeAspect="1"/>
          </p:cNvGraphicFramePr>
          <p:nvPr/>
        </p:nvGraphicFramePr>
        <p:xfrm>
          <a:off x="5292725" y="2636838"/>
          <a:ext cx="3163888" cy="758825"/>
        </p:xfrm>
        <a:graphic>
          <a:graphicData uri="http://schemas.openxmlformats.org/presentationml/2006/ole">
            <p:oleObj spid="_x0000_s101426" name="Формула" r:id="rId4" imgW="1600200" imgH="431640" progId="Equation.3">
              <p:embed/>
            </p:oleObj>
          </a:graphicData>
        </a:graphic>
      </p:graphicFrame>
      <p:graphicFrame>
        <p:nvGraphicFramePr>
          <p:cNvPr id="101427" name="Object 51"/>
          <p:cNvGraphicFramePr>
            <a:graphicFrameLocks noChangeAspect="1"/>
          </p:cNvGraphicFramePr>
          <p:nvPr/>
        </p:nvGraphicFramePr>
        <p:xfrm>
          <a:off x="3852863" y="5516563"/>
          <a:ext cx="4745037" cy="758825"/>
        </p:xfrm>
        <a:graphic>
          <a:graphicData uri="http://schemas.openxmlformats.org/presentationml/2006/ole">
            <p:oleObj spid="_x0000_s101427" name="Формула" r:id="rId5" imgW="24001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684213" y="1412875"/>
            <a:ext cx="815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latin typeface="Georgia" pitchFamily="18" charset="0"/>
                <a:cs typeface="Arial" pitchFamily="34" charset="0"/>
              </a:rPr>
              <a:t>1. </a:t>
            </a:r>
            <a:r>
              <a:rPr lang="ru-RU" sz="2800" b="1">
                <a:solidFill>
                  <a:srgbClr val="000099"/>
                </a:solidFill>
                <a:latin typeface="Georgia" pitchFamily="18" charset="0"/>
              </a:rPr>
              <a:t>В.А. Смирнов ЕГЭ 2011. Математика. Задача С2. Геометрия. Стереометрия. / Под. редакцией А.Л. Семенова и И.В. Ященко. – М.: МЦНМО, 2011.</a:t>
            </a:r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827088" y="3429000"/>
            <a:ext cx="5445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99"/>
                </a:solidFill>
                <a:latin typeface="Georgia" pitchFamily="18" charset="0"/>
              </a:rPr>
              <a:t>2. http://le-savchen.ucoz.ru/</a:t>
            </a:r>
          </a:p>
        </p:txBody>
      </p:sp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3276600" y="333375"/>
            <a:ext cx="305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Литература</a:t>
            </a:r>
          </a:p>
        </p:txBody>
      </p:sp>
      <p:sp>
        <p:nvSpPr>
          <p:cNvPr id="118792" name="Freeform 8"/>
          <p:cNvSpPr>
            <a:spLocks/>
          </p:cNvSpPr>
          <p:nvPr/>
        </p:nvSpPr>
        <p:spPr bwMode="auto">
          <a:xfrm>
            <a:off x="76200" y="76200"/>
            <a:ext cx="8991600" cy="6705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0" y="4080"/>
              </a:cxn>
              <a:cxn ang="0">
                <a:pos x="144" y="4224"/>
              </a:cxn>
              <a:cxn ang="0">
                <a:pos x="5568" y="4224"/>
              </a:cxn>
              <a:cxn ang="0">
                <a:pos x="5664" y="4032"/>
              </a:cxn>
              <a:cxn ang="0">
                <a:pos x="5664" y="144"/>
              </a:cxn>
              <a:cxn ang="0">
                <a:pos x="5520" y="0"/>
              </a:cxn>
              <a:cxn ang="0">
                <a:pos x="96" y="0"/>
              </a:cxn>
              <a:cxn ang="0">
                <a:pos x="0" y="144"/>
              </a:cxn>
            </a:cxnLst>
            <a:rect l="0" t="0" r="r" b="b"/>
            <a:pathLst>
              <a:path w="5664" h="4224">
                <a:moveTo>
                  <a:pt x="0" y="144"/>
                </a:moveTo>
                <a:lnTo>
                  <a:pt x="0" y="4080"/>
                </a:lnTo>
                <a:lnTo>
                  <a:pt x="144" y="4224"/>
                </a:lnTo>
                <a:lnTo>
                  <a:pt x="5568" y="4224"/>
                </a:lnTo>
                <a:lnTo>
                  <a:pt x="5664" y="4032"/>
                </a:lnTo>
                <a:lnTo>
                  <a:pt x="5664" y="144"/>
                </a:lnTo>
                <a:lnTo>
                  <a:pt x="5520" y="0"/>
                </a:lnTo>
                <a:lnTo>
                  <a:pt x="96" y="0"/>
                </a:lnTo>
                <a:lnTo>
                  <a:pt x="0" y="144"/>
                </a:lnTo>
                <a:close/>
              </a:path>
            </a:pathLst>
          </a:custGeom>
          <a:noFill/>
          <a:ln w="53975" cap="flat" cmpd="sng">
            <a:solidFill>
              <a:schemeClr val="accent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wrap="none"/>
          <a:lstStyle/>
          <a:p>
            <a:endParaRPr lang="ru-RU"/>
          </a:p>
        </p:txBody>
      </p:sp>
      <p:pic>
        <p:nvPicPr>
          <p:cNvPr id="118793" name="i-main-pic" descr="Картинка 27 из 47544"/>
          <p:cNvPicPr>
            <a:picLocks noChangeAspect="1" noChangeArrowheads="1"/>
          </p:cNvPicPr>
          <p:nvPr/>
        </p:nvPicPr>
        <p:blipFill>
          <a:blip r:embed="rId2" r:link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4437063"/>
            <a:ext cx="209708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зминка Теория">
  <a:themeElements>
    <a:clrScheme name="Разминка Теор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Разминка Теори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Разминка Теор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минка Теория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минка Теория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минка Теория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минка Теория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минка Теория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минка Теория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минка Теория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минка Теория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минка Теория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минка Теория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минка Теория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1886</TotalTime>
  <Words>1082</Words>
  <Application>Microsoft Office PowerPoint</Application>
  <PresentationFormat>Экран (4:3)</PresentationFormat>
  <Paragraphs>267</Paragraphs>
  <Slides>17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Georgia</vt:lpstr>
      <vt:lpstr>Times New Roman</vt:lpstr>
      <vt:lpstr>Comic Sans MS</vt:lpstr>
      <vt:lpstr>Symbol</vt:lpstr>
      <vt:lpstr>Разминка Теория</vt:lpstr>
      <vt:lpstr>Оформление по умолчанию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LV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Геометрия 11 класс</dc:title>
  <dc:subject>Подготовка к ЕГЭ</dc:subject>
  <dc:creator>Малая Е.В.</dc:creator>
  <cp:lastModifiedBy>Антон</cp:lastModifiedBy>
  <cp:revision>64</cp:revision>
  <dcterms:created xsi:type="dcterms:W3CDTF">2009-10-12T13:14:14Z</dcterms:created>
  <dcterms:modified xsi:type="dcterms:W3CDTF">2015-04-09T10:16:37Z</dcterms:modified>
</cp:coreProperties>
</file>