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8" r:id="rId3"/>
    <p:sldId id="257" r:id="rId4"/>
    <p:sldId id="260" r:id="rId5"/>
    <p:sldId id="262" r:id="rId6"/>
    <p:sldId id="261" r:id="rId7"/>
    <p:sldId id="280" r:id="rId8"/>
    <p:sldId id="281" r:id="rId9"/>
    <p:sldId id="264" r:id="rId10"/>
    <p:sldId id="282" r:id="rId11"/>
    <p:sldId id="283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6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title>
      <c:tx>
        <c:rich>
          <a:bodyPr/>
          <a:lstStyle/>
          <a:p>
            <a:pPr>
              <a:defRPr/>
            </a:pPr>
            <a:r>
              <a:rPr lang="ru-RU"/>
              <a:t>уровень круга общения</a:t>
            </a:r>
          </a:p>
          <a:p>
            <a:pPr>
              <a:defRPr/>
            </a:pPr>
            <a:r>
              <a:rPr lang="ru-RU"/>
              <a:t> у подростков</a:t>
            </a:r>
          </a:p>
        </c:rich>
      </c:tx>
    </c:title>
    <c:plotArea>
      <c:layout>
        <c:manualLayout>
          <c:layoutTarget val="inner"/>
          <c:xMode val="edge"/>
          <c:yMode val="edge"/>
          <c:x val="0"/>
          <c:y val="0.17628408852500632"/>
          <c:w val="0.96411849782617753"/>
          <c:h val="0.751941336336198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круг общения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val>
            <c:numRef>
              <c:f>Лист1!$B$2:$B$4</c:f>
              <c:numCache>
                <c:formatCode>0.00%</c:formatCode>
                <c:ptCount val="3"/>
                <c:pt idx="0">
                  <c:v>0.70600000000000063</c:v>
                </c:pt>
                <c:pt idx="1">
                  <c:v>0.23500000000000001</c:v>
                </c:pt>
                <c:pt idx="2">
                  <c:v>5.9000000000000066E-2</c:v>
                </c:pt>
              </c:numCache>
            </c:numRef>
          </c:val>
        </c:ser>
        <c:dLbls>
          <c:showVal val="1"/>
        </c:dLbls>
        <c:overlap val="-25"/>
        <c:axId val="120334208"/>
        <c:axId val="120356864"/>
      </c:barChart>
      <c:catAx>
        <c:axId val="120334208"/>
        <c:scaling>
          <c:orientation val="minMax"/>
        </c:scaling>
        <c:axPos val="b"/>
        <c:majorTickMark val="none"/>
        <c:tickLblPos val="nextTo"/>
        <c:crossAx val="120356864"/>
        <c:crosses val="autoZero"/>
        <c:auto val="1"/>
        <c:lblAlgn val="ctr"/>
        <c:lblOffset val="100"/>
      </c:catAx>
      <c:valAx>
        <c:axId val="120356864"/>
        <c:scaling>
          <c:orientation val="minMax"/>
        </c:scaling>
        <c:delete val="1"/>
        <c:axPos val="l"/>
        <c:numFmt formatCode="0.00%" sourceLinked="1"/>
        <c:majorTickMark val="none"/>
        <c:tickLblPos val="nextTo"/>
        <c:crossAx val="12033420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title/>
    <c:plotArea>
      <c:layout>
        <c:manualLayout>
          <c:layoutTarget val="inner"/>
          <c:xMode val="edge"/>
          <c:yMode val="edge"/>
          <c:x val="3.555530669951569E-2"/>
          <c:y val="9.527861241235068E-2"/>
          <c:w val="0.96444469330048566"/>
          <c:h val="0.79492631296993121"/>
        </c:manualLayout>
      </c:layout>
      <c:barChart>
        <c:barDir val="col"/>
        <c:grouping val="clustered"/>
        <c:ser>
          <c:idx val="0"/>
          <c:order val="0"/>
          <c:tx>
            <c:strRef>
              <c:f>Лист2!$A$1</c:f>
              <c:strCache>
                <c:ptCount val="1"/>
                <c:pt idx="0">
                  <c:v>уровень коммуникативных умений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val>
            <c:numRef>
              <c:f>Лист2!$A$2:$A$4</c:f>
              <c:numCache>
                <c:formatCode>0.00%</c:formatCode>
                <c:ptCount val="3"/>
                <c:pt idx="0">
                  <c:v>0.38200000000000039</c:v>
                </c:pt>
                <c:pt idx="1">
                  <c:v>0.35300000000000031</c:v>
                </c:pt>
                <c:pt idx="2">
                  <c:v>0.26500000000000001</c:v>
                </c:pt>
              </c:numCache>
            </c:numRef>
          </c:val>
        </c:ser>
        <c:dLbls>
          <c:showVal val="1"/>
        </c:dLbls>
        <c:overlap val="-25"/>
        <c:axId val="121341056"/>
        <c:axId val="121342592"/>
      </c:barChart>
      <c:catAx>
        <c:axId val="121341056"/>
        <c:scaling>
          <c:orientation val="minMax"/>
        </c:scaling>
        <c:axPos val="b"/>
        <c:majorTickMark val="none"/>
        <c:tickLblPos val="nextTo"/>
        <c:crossAx val="121342592"/>
        <c:crosses val="autoZero"/>
        <c:auto val="1"/>
        <c:lblAlgn val="ctr"/>
        <c:lblOffset val="100"/>
      </c:catAx>
      <c:valAx>
        <c:axId val="121342592"/>
        <c:scaling>
          <c:orientation val="minMax"/>
        </c:scaling>
        <c:delete val="1"/>
        <c:axPos val="l"/>
        <c:numFmt formatCode="0.00%" sourceLinked="1"/>
        <c:tickLblPos val="nextTo"/>
        <c:crossAx val="121341056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Лист2!$B$1:$B$2</c:f>
              <c:strCache>
                <c:ptCount val="1"/>
                <c:pt idx="0">
                  <c:v>Компьютер в моей жизни  в %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5.6011658634973233E-2"/>
                  <c:y val="8.6371191595302016E-2"/>
                </c:manualLayout>
              </c:layout>
              <c:tx>
                <c:rich>
                  <a:bodyPr/>
                  <a:lstStyle/>
                  <a:p>
                    <a:pPr>
                      <a:defRPr sz="2800" b="1"/>
                    </a:pPr>
                    <a:r>
                      <a:rPr lang="en-US" dirty="0" smtClean="0"/>
                      <a:t>1</a:t>
                    </a:r>
                    <a:r>
                      <a:rPr lang="ru-RU" dirty="0" smtClean="0"/>
                      <a:t>1,7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0.14512949508056244"/>
                  <c:y val="-7.4101206295090039E-2"/>
                </c:manualLayout>
              </c:layout>
              <c:tx>
                <c:rich>
                  <a:bodyPr/>
                  <a:lstStyle/>
                  <a:p>
                    <a:pPr>
                      <a:defRPr sz="2800" b="1"/>
                    </a:pPr>
                    <a:r>
                      <a:rPr lang="en-US" dirty="0" smtClean="0"/>
                      <a:t>32</a:t>
                    </a:r>
                    <a:r>
                      <a:rPr lang="ru-RU" dirty="0" smtClean="0"/>
                      <a:t>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/>
              <c:showPercent val="1"/>
            </c:dLbl>
            <c:dLbl>
              <c:idx val="2"/>
              <c:layout>
                <c:manualLayout>
                  <c:x val="0.17722725817583407"/>
                  <c:y val="-8.2331601364422372E-2"/>
                </c:manualLayout>
              </c:layout>
              <c:tx>
                <c:rich>
                  <a:bodyPr/>
                  <a:lstStyle/>
                  <a:p>
                    <a:pPr>
                      <a:defRPr sz="2800" b="1"/>
                    </a:pPr>
                    <a:r>
                      <a:rPr lang="ru-RU" dirty="0" smtClean="0"/>
                      <a:t>5</a:t>
                    </a:r>
                    <a:r>
                      <a:rPr lang="en-US" dirty="0" smtClean="0"/>
                      <a:t>5</a:t>
                    </a:r>
                    <a:r>
                      <a:rPr lang="ru-RU" dirty="0" smtClean="0"/>
                      <a:t>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/>
              <c:showPercent val="1"/>
            </c:dLbl>
            <c:showPercent val="1"/>
          </c:dLbls>
          <c:cat>
            <c:strRef>
              <c:f>Лист2!$A$3:$A$5</c:f>
              <c:strCache>
                <c:ptCount val="3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</c:strCache>
            </c:strRef>
          </c:cat>
          <c:val>
            <c:numRef>
              <c:f>Лист2!$B$3:$B$5</c:f>
              <c:numCache>
                <c:formatCode>0.00%</c:formatCode>
                <c:ptCount val="3"/>
                <c:pt idx="0">
                  <c:v>0.11700000000000002</c:v>
                </c:pt>
                <c:pt idx="1">
                  <c:v>0.32400000000000045</c:v>
                </c:pt>
                <c:pt idx="2">
                  <c:v>0.55900000000000005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/>
            </a:pPr>
            <a:endParaRPr lang="ru-RU"/>
          </a:p>
        </c:txPr>
      </c:legendEntry>
      <c:layout>
        <c:manualLayout>
          <c:xMode val="edge"/>
          <c:yMode val="edge"/>
          <c:x val="0.76480389805936999"/>
          <c:y val="0.38260821176543025"/>
          <c:w val="0.22592080454075714"/>
          <c:h val="0.22745303792738883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Лист3!$A$1:$A$2</c:f>
              <c:strCache>
                <c:ptCount val="1"/>
                <c:pt idx="0">
                  <c:v>Коммуникативные умения в %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val>
            <c:numRef>
              <c:f>Лист3!$A$3:$A$5</c:f>
              <c:numCache>
                <c:formatCode>0.00%</c:formatCode>
                <c:ptCount val="3"/>
                <c:pt idx="0">
                  <c:v>0.38200000000000039</c:v>
                </c:pt>
                <c:pt idx="1">
                  <c:v>0.35300000000000031</c:v>
                </c:pt>
                <c:pt idx="2">
                  <c:v>0.26500000000000001</c:v>
                </c:pt>
              </c:numCache>
            </c:numRef>
          </c:val>
        </c:ser>
        <c:ser>
          <c:idx val="1"/>
          <c:order val="1"/>
          <c:tx>
            <c:strRef>
              <c:f>Лист3!$B$1:$B$2</c:f>
              <c:strCache>
                <c:ptCount val="1"/>
                <c:pt idx="0">
                  <c:v>Компьютер в моей жизни  в %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val>
            <c:numRef>
              <c:f>Лист3!$B$3:$B$5</c:f>
              <c:numCache>
                <c:formatCode>0.00%</c:formatCode>
                <c:ptCount val="3"/>
                <c:pt idx="0">
                  <c:v>0.11700000000000002</c:v>
                </c:pt>
                <c:pt idx="1">
                  <c:v>0.3240000000000004</c:v>
                </c:pt>
                <c:pt idx="2">
                  <c:v>0.55900000000000005</c:v>
                </c:pt>
              </c:numCache>
            </c:numRef>
          </c:val>
        </c:ser>
        <c:dLbls>
          <c:showVal val="1"/>
        </c:dLbls>
        <c:gapWidth val="75"/>
        <c:axId val="124446976"/>
        <c:axId val="124448768"/>
      </c:barChart>
      <c:catAx>
        <c:axId val="124446976"/>
        <c:scaling>
          <c:orientation val="minMax"/>
        </c:scaling>
        <c:axPos val="b"/>
        <c:majorTickMark val="none"/>
        <c:tickLblPos val="nextTo"/>
        <c:crossAx val="124448768"/>
        <c:crosses val="autoZero"/>
        <c:auto val="1"/>
        <c:lblAlgn val="ctr"/>
        <c:lblOffset val="100"/>
      </c:catAx>
      <c:valAx>
        <c:axId val="124448768"/>
        <c:scaling>
          <c:orientation val="minMax"/>
        </c:scaling>
        <c:axPos val="l"/>
        <c:numFmt formatCode="0.00%" sourceLinked="1"/>
        <c:majorTickMark val="none"/>
        <c:tickLblPos val="nextTo"/>
        <c:crossAx val="124446976"/>
        <c:crosses val="autoZero"/>
        <c:crossBetween val="between"/>
      </c:valAx>
    </c:plotArea>
    <c:legend>
      <c:legendPos val="b"/>
      <c:txPr>
        <a:bodyPr/>
        <a:lstStyle/>
        <a:p>
          <a:pPr>
            <a:defRPr sz="1800"/>
          </a:pPr>
          <a:endParaRPr lang="ru-RU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0BC7DA9-659C-4361-B041-6BD64964416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80BDF60-93B0-4902-8D32-DC06120587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75505-1726-48A1-95EF-93B95DB3628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F8A34-9420-4861-84F7-EFB82C8C1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BB826D-E724-4AA1-B8A1-0E7650628D6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1AE284-416E-4787-96DF-32BA520A8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5715F7-CE79-4AA9-A171-27F44BC744B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AA41CD-49CD-4C99-9EE0-E35DC4F7BD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4F589C-DE1B-4BA2-A304-47FFB81B80B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CEA935-712A-4B34-B477-82F260F1B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671080-C893-4E52-B51F-5DE11440EA1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B6E74C-4F4D-4E06-8DCB-82BA972C9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AE6FC-512D-4E3F-949C-BA5FA59F896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C8E6B-053E-4950-8135-6FD788E3E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7F63C9-8DE4-4ACD-9E74-768D614E3A8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1099FA-B3A1-4D44-B26E-F35D32D12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4721E41-5DF5-4435-918B-97AFC685BF8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FF1FFEC-92C4-4DE0-B5C8-73E80B814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CED5F-467A-4F21-9CEC-72C37D3E4B0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D204B-5848-4CFA-8290-613E33F9D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AACB6-44D7-4CC8-BDE5-B3C48F92F8E0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C41DD-BD13-465A-B918-370C35FA06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E69FDC1-84C9-4FAB-BC9D-A877A813085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E3F8311-F4FF-41D5-A73F-614124EBA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4" r:id="rId2"/>
    <p:sldLayoutId id="2147483786" r:id="rId3"/>
    <p:sldLayoutId id="2147483787" r:id="rId4"/>
    <p:sldLayoutId id="2147483788" r:id="rId5"/>
    <p:sldLayoutId id="2147483789" r:id="rId6"/>
    <p:sldLayoutId id="2147483783" r:id="rId7"/>
    <p:sldLayoutId id="2147483790" r:id="rId8"/>
    <p:sldLayoutId id="2147483791" r:id="rId9"/>
    <p:sldLayoutId id="2147483782" r:id="rId10"/>
    <p:sldLayoutId id="214748378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067" y="339183"/>
            <a:ext cx="8097700" cy="362782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/>
              <a:t>Влияние компьютеризации на межличностное общение сверстников у современных школьников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Актуальность психолого-педагогических проблем влияния компьютеризации на межличностное  общение школьников значительно возросла. </a:t>
            </a:r>
          </a:p>
          <a:p>
            <a:pPr eaLnBrk="1" hangingPunct="1"/>
            <a:r>
              <a:rPr lang="ru-RU" smtClean="0"/>
              <a:t>Существенно изменяется   общение детей и подростков, т.к. компьютер сочетает в себе очень много возможностей.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Актуальность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1590675"/>
          </a:xfrm>
        </p:spPr>
        <p:txBody>
          <a:bodyPr/>
          <a:lstStyle/>
          <a:p>
            <a:pPr eaLnBrk="1" hangingPunct="1"/>
            <a:r>
              <a:rPr lang="ru-RU" smtClean="0"/>
              <a:t>Изучение влияния компьютеризации на межличностные взаимодействие со сверстниками.</a:t>
            </a:r>
          </a:p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Цель: </a:t>
            </a:r>
            <a:endParaRPr lang="ru-RU" sz="32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2714620"/>
            <a:ext cx="7858180" cy="71438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Задачи: </a:t>
            </a: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857250" y="3429000"/>
            <a:ext cx="78581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Lucida Sans Unicode" pitchFamily="34" charset="0"/>
              </a:rPr>
              <a:t>1. Проанализировать основные подходы и проблемы межличностного общения в отечественной и зарубежной психологии.</a:t>
            </a:r>
          </a:p>
          <a:p>
            <a:r>
              <a:rPr lang="ru-RU">
                <a:latin typeface="Lucida Sans Unicode" pitchFamily="34" charset="0"/>
              </a:rPr>
              <a:t>2. Выделить особенности межличностного общения со сверстниками у современного школьника.</a:t>
            </a:r>
          </a:p>
          <a:p>
            <a:r>
              <a:rPr lang="ru-RU">
                <a:latin typeface="Lucida Sans Unicode" pitchFamily="34" charset="0"/>
              </a:rPr>
              <a:t>3. Рассмотреть компьютеризацию как фактор, влияющий на межличностное общение.</a:t>
            </a:r>
          </a:p>
          <a:p>
            <a:r>
              <a:rPr lang="ru-RU">
                <a:latin typeface="Lucida Sans Unicode" pitchFamily="34" charset="0"/>
              </a:rPr>
              <a:t>4. Выявить влияние компьютеризацией на  межличностное общение со сверстниками у современных школьников.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Blip>
                <a:blip r:embed="rId2"/>
              </a:buBlip>
            </a:pPr>
            <a:r>
              <a:rPr lang="ru-RU" smtClean="0"/>
              <a:t>Межличностное общение со сверстниками современного школьника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42984"/>
            <a:ext cx="8229600" cy="72547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Объект: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75" y="2857500"/>
            <a:ext cx="7786688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Предмет: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ru-RU" sz="2800" dirty="0">
                <a:latin typeface="+mn-lt"/>
                <a:cs typeface="+mn-cs"/>
              </a:rPr>
              <a:t>Компьютеризация и её влияние на межличностное общение со сверстниками современных школьников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214313" y="1481138"/>
            <a:ext cx="8929687" cy="4525962"/>
          </a:xfrm>
        </p:spPr>
        <p:txBody>
          <a:bodyPr/>
          <a:lstStyle/>
          <a:p>
            <a:pPr eaLnBrk="1" hangingPunct="1"/>
            <a:r>
              <a:rPr lang="ru-RU" sz="2800" smtClean="0"/>
              <a:t>Мы предполагаем, что у подростков, активно общающихся с компьютером, ссужается круг общения и менее развиты коммуникативные умения</a:t>
            </a:r>
          </a:p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Гипотеза: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ru-RU" smtClean="0"/>
              <a:t>Проблемы межличностного общения:</a:t>
            </a:r>
          </a:p>
          <a:p>
            <a:pPr eaLnBrk="1" hangingPunct="1"/>
            <a:r>
              <a:rPr lang="ru-RU" smtClean="0"/>
              <a:t> А.А.Бодалев,, Ломов Б.Ф.   </a:t>
            </a:r>
          </a:p>
          <a:p>
            <a:pPr eaLnBrk="1" hangingPunct="1"/>
            <a:endParaRPr lang="ru-RU" smtClean="0"/>
          </a:p>
          <a:p>
            <a:pPr algn="ctr" eaLnBrk="1" hangingPunct="1">
              <a:buFont typeface="Wingdings 3" pitchFamily="18" charset="2"/>
              <a:buNone/>
            </a:pPr>
            <a:r>
              <a:rPr lang="ru-RU" smtClean="0"/>
              <a:t>Проблемы компьютеризации:</a:t>
            </a:r>
          </a:p>
          <a:p>
            <a:pPr eaLnBrk="1" hangingPunct="1"/>
            <a:r>
              <a:rPr lang="ru-RU" smtClean="0"/>
              <a:t>Войскуновский А.Н., Тихомиров О.К.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Методология исследований: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428596" y="214290"/>
          <a:ext cx="7929618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642910" y="785794"/>
          <a:ext cx="785818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428596" y="500042"/>
          <a:ext cx="8215370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642910" y="785794"/>
          <a:ext cx="7786742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857250" y="214313"/>
            <a:ext cx="75358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Процентный уровень коммуникативных умений </a:t>
            </a:r>
          </a:p>
          <a:p>
            <a:pPr indent="450850"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и взаимодействие с компьютером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357188" y="785813"/>
            <a:ext cx="878681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002060"/>
                </a:solidFill>
                <a:latin typeface="Lucida Sans Unicode" pitchFamily="34" charset="0"/>
              </a:rPr>
              <a:t>Выдвинутая нами гипотеза:  </a:t>
            </a:r>
          </a:p>
          <a:p>
            <a:r>
              <a:rPr lang="ru-RU" sz="3600">
                <a:solidFill>
                  <a:srgbClr val="002060"/>
                </a:solidFill>
                <a:latin typeface="Lucida Sans Unicode" pitchFamily="34" charset="0"/>
              </a:rPr>
              <a:t> у подростков, активно общающихся с компьютером, сужается круг общения и менее развиты коммуникативные умения не подтвердилась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Опрос №1</a:t>
            </a:r>
          </a:p>
          <a:p>
            <a:pPr eaLnBrk="1" hangingPunct="1"/>
            <a:r>
              <a:rPr lang="ru-RU" smtClean="0"/>
              <a:t>Вопрос: «Хорошо или плохо компьютеризация влияет на межличностное общение подростка?»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dirty="0" smtClean="0"/>
              <a:t>Рис. 2.1.5   Общее процентное соотношение результатов опроса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1508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27000"/>
            <a:ext cx="8643938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Результаты опроса 11  класса (принимало участие 14 человек)</a:t>
            </a:r>
            <a:endParaRPr lang="ru-RU" dirty="0"/>
          </a:p>
        </p:txBody>
      </p:sp>
      <p:pic>
        <p:nvPicPr>
          <p:cNvPr id="22532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75" y="1285875"/>
            <a:ext cx="8382000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Результаты опроса 10  класса (принимало участие 9 человек)</a:t>
            </a:r>
            <a:endParaRPr lang="ru-RU" dirty="0"/>
          </a:p>
        </p:txBody>
      </p:sp>
      <p:pic>
        <p:nvPicPr>
          <p:cNvPr id="23556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3175"/>
            <a:ext cx="8929688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Результаты опроса 9  класса (принимало участие 15 человек)</a:t>
            </a:r>
            <a:endParaRPr lang="ru-RU" dirty="0"/>
          </a:p>
        </p:txBody>
      </p:sp>
      <p:pic>
        <p:nvPicPr>
          <p:cNvPr id="24580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303338"/>
            <a:ext cx="85725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Опрос 2</a:t>
            </a:r>
          </a:p>
          <a:p>
            <a:pPr eaLnBrk="1" hangingPunct="1"/>
            <a:r>
              <a:rPr lang="ru-RU" smtClean="0"/>
              <a:t>Вопрос: «Какие из сайтов вы считаете полезными для подростка?»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5429264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Рис. 2.1.9   Приоритеты  полезности сайтов 11 класса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88" y="214313"/>
            <a:ext cx="9028112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1"/>
          <p:cNvSpPr>
            <a:spLocks noGrp="1"/>
          </p:cNvSpPr>
          <p:nvPr>
            <p:ph idx="1"/>
          </p:nvPr>
        </p:nvSpPr>
        <p:spPr>
          <a:xfrm>
            <a:off x="571500" y="285750"/>
            <a:ext cx="8286750" cy="450691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1071546"/>
            <a:ext cx="8143932" cy="457203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3649" y="2071678"/>
            <a:ext cx="87703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313</TotalTime>
  <Words>301</Words>
  <Application>Microsoft Office PowerPoint</Application>
  <PresentationFormat>Экран (4:3)</PresentationFormat>
  <Paragraphs>45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Открытая</vt:lpstr>
      <vt:lpstr>Влияние компьютеризации на межличностное общение сверстников у современных школьников</vt:lpstr>
      <vt:lpstr>Актуальность </vt:lpstr>
      <vt:lpstr>Цель: </vt:lpstr>
      <vt:lpstr>Объект:  </vt:lpstr>
      <vt:lpstr>Гипотеза: </vt:lpstr>
      <vt:lpstr>Методология исследований: </vt:lpstr>
      <vt:lpstr>Слайд 7</vt:lpstr>
      <vt:lpstr>Слайд 8</vt:lpstr>
      <vt:lpstr>Слайд 9</vt:lpstr>
      <vt:lpstr>Слайд 10</vt:lpstr>
      <vt:lpstr>Слайд 11</vt:lpstr>
      <vt:lpstr>Слайд 12</vt:lpstr>
      <vt:lpstr>Рис. 2.1.5   Общее процентное соотношение результатов опроса </vt:lpstr>
      <vt:lpstr>Результаты опроса 11  класса (принимало участие 14 человек)</vt:lpstr>
      <vt:lpstr>Результаты опроса 10  класса (принимало участие 9 человек)</vt:lpstr>
      <vt:lpstr>Результаты опроса 9  класса (принимало участие 15 человек)</vt:lpstr>
      <vt:lpstr>Слайд 17</vt:lpstr>
      <vt:lpstr>Рис. 2.1.9   Приоритеты  полезности сайтов 11 класса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компьютеризации на межличностное общение сверстников у современных школьников</dc:title>
  <dc:creator>Кирченко</dc:creator>
  <cp:lastModifiedBy>Антон</cp:lastModifiedBy>
  <cp:revision>37</cp:revision>
  <dcterms:created xsi:type="dcterms:W3CDTF">2009-12-17T13:07:47Z</dcterms:created>
  <dcterms:modified xsi:type="dcterms:W3CDTF">2015-04-09T17:26:53Z</dcterms:modified>
</cp:coreProperties>
</file>