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83" r:id="rId5"/>
    <p:sldId id="278" r:id="rId6"/>
    <p:sldId id="279" r:id="rId7"/>
    <p:sldId id="273" r:id="rId8"/>
    <p:sldId id="286" r:id="rId9"/>
    <p:sldId id="287" r:id="rId10"/>
    <p:sldId id="274" r:id="rId11"/>
    <p:sldId id="285" r:id="rId12"/>
    <p:sldId id="280" r:id="rId13"/>
    <p:sldId id="281" r:id="rId14"/>
    <p:sldId id="282" r:id="rId15"/>
    <p:sldId id="275" r:id="rId16"/>
    <p:sldId id="265" r:id="rId17"/>
    <p:sldId id="262" r:id="rId18"/>
    <p:sldId id="271" r:id="rId19"/>
    <p:sldId id="272" r:id="rId20"/>
    <p:sldId id="288" r:id="rId21"/>
    <p:sldId id="289" r:id="rId22"/>
    <p:sldId id="284" r:id="rId23"/>
    <p:sldId id="291" r:id="rId24"/>
    <p:sldId id="290" r:id="rId25"/>
    <p:sldId id="277"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ый треугольник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Группа 15"/>
          <p:cNvGrpSpPr>
            <a:grpSpLocks/>
          </p:cNvGrpSpPr>
          <p:nvPr/>
        </p:nvGrpSpPr>
        <p:grpSpPr bwMode="auto">
          <a:xfrm>
            <a:off x="-3175" y="4953000"/>
            <a:ext cx="9147175" cy="1911350"/>
            <a:chOff x="-3765" y="4832896"/>
            <a:chExt cx="9147765" cy="2032192"/>
          </a:xfrm>
        </p:grpSpPr>
        <p:sp>
          <p:nvSpPr>
            <p:cNvPr id="6" name="Полилиния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Полилиния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Прямая соединительная линия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Заголовок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11" name="Дата 29"/>
          <p:cNvSpPr>
            <a:spLocks noGrp="1"/>
          </p:cNvSpPr>
          <p:nvPr>
            <p:ph type="dt" sz="half" idx="10"/>
          </p:nvPr>
        </p:nvSpPr>
        <p:spPr/>
        <p:txBody>
          <a:bodyPr/>
          <a:lstStyle>
            <a:lvl1pPr>
              <a:defRPr>
                <a:solidFill>
                  <a:srgbClr val="FFFFFF"/>
                </a:solidFill>
              </a:defRPr>
            </a:lvl1pPr>
            <a:extLst/>
          </a:lstStyle>
          <a:p>
            <a:pPr>
              <a:defRPr/>
            </a:pPr>
            <a:fld id="{1E5344DF-D2C3-4758-A42D-07DC3BA1E8B5}" type="datetimeFigureOut">
              <a:rPr lang="ru-RU"/>
              <a:pPr>
                <a:defRPr/>
              </a:pPr>
              <a:t>09.04.2015</a:t>
            </a:fld>
            <a:endParaRPr lang="ru-RU"/>
          </a:p>
        </p:txBody>
      </p:sp>
      <p:sp>
        <p:nvSpPr>
          <p:cNvPr id="12"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ru-RU"/>
          </a:p>
        </p:txBody>
      </p:sp>
      <p:sp>
        <p:nvSpPr>
          <p:cNvPr id="13" name="Номер слайда 26"/>
          <p:cNvSpPr>
            <a:spLocks noGrp="1"/>
          </p:cNvSpPr>
          <p:nvPr>
            <p:ph type="sldNum" sz="quarter" idx="12"/>
          </p:nvPr>
        </p:nvSpPr>
        <p:spPr/>
        <p:txBody>
          <a:bodyPr/>
          <a:lstStyle>
            <a:lvl1pPr>
              <a:defRPr>
                <a:solidFill>
                  <a:srgbClr val="FFFFFF"/>
                </a:solidFill>
              </a:defRPr>
            </a:lvl1pPr>
            <a:extLst/>
          </a:lstStyle>
          <a:p>
            <a:pPr>
              <a:defRPr/>
            </a:pPr>
            <a:fld id="{3168EC29-3860-4943-9CFE-E22B9438A48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Заголовок 6"/>
          <p:cNvSpPr>
            <a:spLocks noGrp="1"/>
          </p:cNvSpPr>
          <p:nvPr>
            <p:ph type="title"/>
          </p:nvPr>
        </p:nvSpPr>
        <p:spPr/>
        <p:txBody>
          <a:bodyPr rtlCol="0"/>
          <a:lstStyle>
            <a:extLst/>
          </a:lstStyle>
          <a:p>
            <a:r>
              <a:rPr lang="ru-RU" smtClean="0"/>
              <a:t>Образец заголовка</a:t>
            </a:r>
            <a:endParaRPr lang="en-US"/>
          </a:p>
        </p:txBody>
      </p:sp>
      <p:sp>
        <p:nvSpPr>
          <p:cNvPr id="4" name="Дата 9"/>
          <p:cNvSpPr>
            <a:spLocks noGrp="1"/>
          </p:cNvSpPr>
          <p:nvPr>
            <p:ph type="dt" sz="half" idx="10"/>
          </p:nvPr>
        </p:nvSpPr>
        <p:spPr/>
        <p:txBody>
          <a:bodyPr/>
          <a:lstStyle>
            <a:lvl1pPr>
              <a:defRPr/>
            </a:lvl1pPr>
          </a:lstStyle>
          <a:p>
            <a:pPr>
              <a:defRPr/>
            </a:pPr>
            <a:fld id="{38206A22-D46E-4695-A3EE-5FE445B67A1B}" type="datetimeFigureOut">
              <a:rPr lang="ru-RU"/>
              <a:pPr>
                <a:defRPr/>
              </a:pPr>
              <a:t>09.04.2015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A959953B-BCEA-4404-94B7-00205A11556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4" name="Нашивка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Нашивка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Заголовок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5AE4E3EB-5466-4E0A-8807-4DB599F444CF}" type="datetimeFigureOut">
              <a:rPr lang="ru-RU"/>
              <a:pPr>
                <a:defRPr/>
              </a:pPr>
              <a:t>09.04.2015</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extLst/>
          </a:lstStyle>
          <a:p>
            <a:pPr>
              <a:defRPr/>
            </a:pPr>
            <a:fld id="{5C0D2D28-6217-4A83-954F-A16E3A1AB2A5}"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Заголовок 7"/>
          <p:cNvSpPr>
            <a:spLocks noGrp="1"/>
          </p:cNvSpPr>
          <p:nvPr>
            <p:ph type="title"/>
          </p:nvPr>
        </p:nvSpPr>
        <p:spPr/>
        <p:txBody>
          <a:bodyPr rtlCol="0"/>
          <a:lstStyle>
            <a:extLst/>
          </a:lstStyle>
          <a:p>
            <a:r>
              <a:rPr lang="ru-RU" smtClean="0"/>
              <a:t>Образец заголовка</a:t>
            </a:r>
            <a:endParaRPr lang="en-US"/>
          </a:p>
        </p:txBody>
      </p:sp>
      <p:sp>
        <p:nvSpPr>
          <p:cNvPr id="5" name="Дата 4"/>
          <p:cNvSpPr>
            <a:spLocks noGrp="1"/>
          </p:cNvSpPr>
          <p:nvPr>
            <p:ph type="dt" sz="half" idx="10"/>
          </p:nvPr>
        </p:nvSpPr>
        <p:spPr/>
        <p:txBody>
          <a:bodyPr/>
          <a:lstStyle>
            <a:lvl1pPr>
              <a:defRPr/>
            </a:lvl1pPr>
            <a:extLst/>
          </a:lstStyle>
          <a:p>
            <a:pPr>
              <a:defRPr/>
            </a:pPr>
            <a:fld id="{F3B25D5C-5101-4F5F-95E2-72CDB70269F4}" type="datetimeFigureOut">
              <a:rPr lang="ru-RU"/>
              <a:pPr>
                <a:defRPr/>
              </a:pPr>
              <a:t>09.04.2015</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695AFBE1-7A91-4016-8471-A7ED0D105F37}"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36CE8175-A202-4FFF-89D4-956677BEC4D2}" type="datetimeFigureOut">
              <a:rPr lang="ru-RU"/>
              <a:pPr>
                <a:defRPr/>
              </a:pPr>
              <a:t>09.04.2015</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extLst/>
          </a:lstStyle>
          <a:p>
            <a:pPr>
              <a:defRPr/>
            </a:pPr>
            <a:fld id="{DC66FFFD-9342-4996-9585-162A7ACDD56E}"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rtlCol="0"/>
          <a:lstStyle>
            <a:extLst/>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extLst/>
          </a:lstStyle>
          <a:p>
            <a:pPr>
              <a:defRPr/>
            </a:pPr>
            <a:fld id="{751A8352-6F39-49D8-9352-CE5F8BF0FE40}" type="datetimeFigureOut">
              <a:rPr lang="ru-RU"/>
              <a:pPr>
                <a:defRPr/>
              </a:pPr>
              <a:t>09.04.2015</a:t>
            </a:fld>
            <a:endParaRPr lang="ru-RU"/>
          </a:p>
        </p:txBody>
      </p:sp>
      <p:sp>
        <p:nvSpPr>
          <p:cNvPr id="4" name="Нижний колонтитул 3"/>
          <p:cNvSpPr>
            <a:spLocks noGrp="1"/>
          </p:cNvSpPr>
          <p:nvPr>
            <p:ph type="ftr" sz="quarter" idx="11"/>
          </p:nvPr>
        </p:nvSpPr>
        <p:spPr/>
        <p:txBody>
          <a:bodyPr/>
          <a:lstStyle>
            <a:lvl1pPr>
              <a:defRPr/>
            </a:lvl1pPr>
            <a:extLst/>
          </a:lstStyle>
          <a:p>
            <a:pPr>
              <a:defRPr/>
            </a:pPr>
            <a:endParaRPr lang="ru-RU"/>
          </a:p>
        </p:txBody>
      </p:sp>
      <p:sp>
        <p:nvSpPr>
          <p:cNvPr id="5" name="Номер слайда 4"/>
          <p:cNvSpPr>
            <a:spLocks noGrp="1"/>
          </p:cNvSpPr>
          <p:nvPr>
            <p:ph type="sldNum" sz="quarter" idx="12"/>
          </p:nvPr>
        </p:nvSpPr>
        <p:spPr/>
        <p:txBody>
          <a:bodyPr/>
          <a:lstStyle>
            <a:lvl1pPr>
              <a:defRPr/>
            </a:lvl1pPr>
            <a:extLst/>
          </a:lstStyle>
          <a:p>
            <a:pPr>
              <a:defRPr/>
            </a:pPr>
            <a:fld id="{355E5F1D-4AFF-4B92-B5D6-55329AE44A85}"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4B0C0C5D-8419-4369-943A-9F27043C926A}" type="datetimeFigureOut">
              <a:rPr lang="ru-RU"/>
              <a:pPr>
                <a:defRPr/>
              </a:pPr>
              <a:t>09.04.2015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57DFC633-BDBA-4846-9C9D-7BF22080D05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ru-RU" smtClean="0"/>
              <a:t>Образец заголовка</a:t>
            </a:r>
            <a:endParaRPr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682736F9-ECB5-4C8F-98E8-EEAFB2C8D064}" type="datetimeFigureOut">
              <a:rPr lang="ru-RU"/>
              <a:pPr>
                <a:defRPr/>
              </a:pPr>
              <a:t>09.04.2015</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8DE5D9CE-30EA-4C2A-A3B5-1E842E523850}"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5" name="Полилиния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Полилиния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Прямоугольный треугольник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Прямая соединительная линия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Нашивка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Нашивка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Текст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ru-RU" noProof="0" smtClean="0"/>
              <a:t>Вставка рисунка</a:t>
            </a:r>
            <a:endParaRPr lang="en-US" noProof="0" dirty="0"/>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ru-RU" smtClean="0"/>
              <a:t>Образец заголовка</a:t>
            </a:r>
            <a:endParaRPr lang="en-US"/>
          </a:p>
        </p:txBody>
      </p:sp>
      <p:sp>
        <p:nvSpPr>
          <p:cNvPr id="11" name="Дата 4"/>
          <p:cNvSpPr>
            <a:spLocks noGrp="1"/>
          </p:cNvSpPr>
          <p:nvPr>
            <p:ph type="dt" sz="half" idx="10"/>
          </p:nvPr>
        </p:nvSpPr>
        <p:spPr/>
        <p:txBody>
          <a:bodyPr/>
          <a:lstStyle>
            <a:lvl1pPr>
              <a:defRPr>
                <a:solidFill>
                  <a:schemeClr val="tx1"/>
                </a:solidFill>
              </a:defRPr>
            </a:lvl1pPr>
            <a:extLst/>
          </a:lstStyle>
          <a:p>
            <a:pPr>
              <a:defRPr/>
            </a:pPr>
            <a:fld id="{1D9BA082-3FA8-4F5C-8116-78CA174DA8D9}" type="datetimeFigureOut">
              <a:rPr lang="ru-RU"/>
              <a:pPr>
                <a:defRPr/>
              </a:pPr>
              <a:t>09.04.2015</a:t>
            </a:fld>
            <a:endParaRPr lang="ru-RU"/>
          </a:p>
        </p:txBody>
      </p:sp>
      <p:sp>
        <p:nvSpPr>
          <p:cNvPr id="12" name="Нижний колонтитул 5"/>
          <p:cNvSpPr>
            <a:spLocks noGrp="1"/>
          </p:cNvSpPr>
          <p:nvPr>
            <p:ph type="ftr" sz="quarter" idx="11"/>
          </p:nvPr>
        </p:nvSpPr>
        <p:spPr/>
        <p:txBody>
          <a:bodyPr/>
          <a:lstStyle>
            <a:lvl1pPr>
              <a:defRPr>
                <a:solidFill>
                  <a:schemeClr val="tx1"/>
                </a:solidFill>
              </a:defRPr>
            </a:lvl1pPr>
            <a:extLst/>
          </a:lstStyle>
          <a:p>
            <a:pPr>
              <a:defRPr/>
            </a:pPr>
            <a:endParaRPr lang="ru-RU"/>
          </a:p>
        </p:txBody>
      </p:sp>
      <p:sp>
        <p:nvSpPr>
          <p:cNvPr id="13" name="Номер слайда 6"/>
          <p:cNvSpPr>
            <a:spLocks noGrp="1"/>
          </p:cNvSpPr>
          <p:nvPr>
            <p:ph type="sldNum" sz="quarter" idx="12"/>
          </p:nvPr>
        </p:nvSpPr>
        <p:spPr/>
        <p:txBody>
          <a:bodyPr/>
          <a:lstStyle>
            <a:lvl1pPr>
              <a:defRPr>
                <a:solidFill>
                  <a:schemeClr val="tx1"/>
                </a:solidFill>
              </a:defRPr>
            </a:lvl1pPr>
            <a:extLst/>
          </a:lstStyle>
          <a:p>
            <a:pPr>
              <a:defRPr/>
            </a:pPr>
            <a:fld id="{BF2B838B-F89E-4EFF-AF30-B15CE185E0B5}"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6F2C4130-B8CC-4DF5-B647-E1EADCD94AD5}" type="datetimeFigureOut">
              <a:rPr lang="ru-RU"/>
              <a:pPr>
                <a:defRPr/>
              </a:pPr>
              <a:t>09.04.2015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D588B488-EB3E-4819-949C-23C84F4D932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EFD6B866-6191-4E48-9357-B2B803F0AEF5}" type="datetimeFigureOut">
              <a:rPr lang="ru-RU"/>
              <a:pPr>
                <a:defRPr/>
              </a:pPr>
              <a:t>09.04.2015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FB33BCB-2A88-4F16-BE8E-69FDF7023D2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Полилиния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ru-RU" smtClean="0"/>
              <a:t>Образец заголовка</a:t>
            </a:r>
            <a:endParaRPr lang="en-US"/>
          </a:p>
        </p:txBody>
      </p:sp>
      <p:sp>
        <p:nvSpPr>
          <p:cNvPr id="1033" name="Текст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fld id="{53135BD9-7402-40B6-914D-83C4AA3382C6}" type="datetimeFigureOut">
              <a:rPr lang="ru-RU"/>
              <a:pPr>
                <a:defRPr/>
              </a:pPr>
              <a:t>09.04.2015</a:t>
            </a:fld>
            <a:endParaRPr lang="ru-RU"/>
          </a:p>
        </p:txBody>
      </p:sp>
      <p:sp>
        <p:nvSpPr>
          <p:cNvPr id="22" name="Нижний колонтитул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ru-RU"/>
          </a:p>
        </p:txBody>
      </p:sp>
      <p:sp>
        <p:nvSpPr>
          <p:cNvPr id="18" name="Номер слайда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cs typeface="+mn-cs"/>
              </a:defRPr>
            </a:lvl1pPr>
            <a:extLst/>
          </a:lstStyle>
          <a:p>
            <a:pPr>
              <a:defRPr/>
            </a:pPr>
            <a:fld id="{612AB8CA-B602-44EF-A957-2D9CD75E962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09" r:id="rId1"/>
    <p:sldLayoutId id="2147483805" r:id="rId2"/>
    <p:sldLayoutId id="2147483810" r:id="rId3"/>
    <p:sldLayoutId id="2147483811" r:id="rId4"/>
    <p:sldLayoutId id="2147483812" r:id="rId5"/>
    <p:sldLayoutId id="2147483813" r:id="rId6"/>
    <p:sldLayoutId id="2147483806" r:id="rId7"/>
    <p:sldLayoutId id="2147483814" r:id="rId8"/>
    <p:sldLayoutId id="2147483815" r:id="rId9"/>
    <p:sldLayoutId id="2147483807" r:id="rId10"/>
    <p:sldLayoutId id="2147483808"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428605"/>
            <a:ext cx="7958166" cy="3153758"/>
          </a:xfrm>
        </p:spPr>
        <p:txBody>
          <a:bodyPr/>
          <a:lstStyle/>
          <a:p>
            <a:pPr algn="ctr" eaLnBrk="1" fontAlgn="auto" hangingPunct="1">
              <a:spcAft>
                <a:spcPts val="0"/>
              </a:spcAft>
              <a:defRPr/>
            </a:pPr>
            <a:r>
              <a:rPr lang="ru-RU" dirty="0" smtClean="0"/>
              <a:t>Тема: </a:t>
            </a:r>
            <a:br>
              <a:rPr lang="ru-RU" dirty="0" smtClean="0"/>
            </a:br>
            <a:r>
              <a:rPr lang="ru-RU" dirty="0" smtClean="0"/>
              <a:t>«ЗАМЕТНЫЙ СЛЕД КИТАЯ В РАЗВИТИИ МИРОВОЙ КУЛЬТУРЫ»</a:t>
            </a:r>
            <a:endParaRPr lang="ru-RU" dirty="0"/>
          </a:p>
        </p:txBody>
      </p:sp>
      <p:sp>
        <p:nvSpPr>
          <p:cNvPr id="9219" name="Подзаголовок 2"/>
          <p:cNvSpPr>
            <a:spLocks noGrp="1"/>
          </p:cNvSpPr>
          <p:nvPr>
            <p:ph type="subTitle" idx="1"/>
          </p:nvPr>
        </p:nvSpPr>
        <p:spPr>
          <a:xfrm>
            <a:off x="0" y="5643563"/>
            <a:ext cx="6472238" cy="1214437"/>
          </a:xfrm>
        </p:spPr>
        <p:txBody>
          <a:bodyPr/>
          <a:lstStyle/>
          <a:p>
            <a:pPr marR="0" algn="l" eaLnBrk="1" hangingPunct="1">
              <a:lnSpc>
                <a:spcPct val="80000"/>
              </a:lnSpc>
            </a:pPr>
            <a:r>
              <a:rPr lang="ru-RU" sz="1900" smtClean="0">
                <a:solidFill>
                  <a:srgbClr val="003399"/>
                </a:solidFill>
              </a:rPr>
              <a:t>Выполнила ученица 11 класса</a:t>
            </a:r>
          </a:p>
          <a:p>
            <a:pPr marR="0" algn="l" eaLnBrk="1" hangingPunct="1">
              <a:lnSpc>
                <a:spcPct val="80000"/>
              </a:lnSpc>
            </a:pPr>
            <a:r>
              <a:rPr lang="ru-RU" sz="1900" smtClean="0">
                <a:solidFill>
                  <a:srgbClr val="003399"/>
                </a:solidFill>
              </a:rPr>
              <a:t>МОУ СОШ № 14</a:t>
            </a:r>
          </a:p>
          <a:p>
            <a:pPr marR="0" algn="l" eaLnBrk="1" hangingPunct="1">
              <a:lnSpc>
                <a:spcPct val="80000"/>
              </a:lnSpc>
            </a:pPr>
            <a:r>
              <a:rPr lang="ru-RU" sz="1900" smtClean="0">
                <a:solidFill>
                  <a:srgbClr val="003399"/>
                </a:solidFill>
              </a:rPr>
              <a:t>Чекундинского сельского поселения</a:t>
            </a:r>
          </a:p>
          <a:p>
            <a:pPr marR="0" algn="l" eaLnBrk="1" hangingPunct="1">
              <a:lnSpc>
                <a:spcPct val="80000"/>
              </a:lnSpc>
            </a:pPr>
            <a:r>
              <a:rPr lang="ru-RU" sz="1900" smtClean="0">
                <a:solidFill>
                  <a:srgbClr val="003399"/>
                </a:solidFill>
              </a:rPr>
              <a:t>Провизион Кристина.</a:t>
            </a:r>
          </a:p>
        </p:txBody>
      </p:sp>
      <p:sp>
        <p:nvSpPr>
          <p:cNvPr id="9220" name="Прямоугольник 3"/>
          <p:cNvSpPr>
            <a:spLocks noChangeArrowheads="1"/>
          </p:cNvSpPr>
          <p:nvPr/>
        </p:nvSpPr>
        <p:spPr bwMode="auto">
          <a:xfrm>
            <a:off x="6286500" y="0"/>
            <a:ext cx="2857500" cy="646113"/>
          </a:xfrm>
          <a:prstGeom prst="rect">
            <a:avLst/>
          </a:prstGeom>
          <a:noFill/>
          <a:ln w="9525">
            <a:noFill/>
            <a:miter lim="800000"/>
            <a:headEnd/>
            <a:tailEnd/>
          </a:ln>
        </p:spPr>
        <p:txBody>
          <a:bodyPr>
            <a:spAutoFit/>
          </a:bodyPr>
          <a:lstStyle/>
          <a:p>
            <a:pPr algn="r"/>
            <a:r>
              <a:rPr lang="ru-RU">
                <a:latin typeface="Lucida Sans Unicode" pitchFamily="34" charset="0"/>
              </a:rPr>
              <a:t>Научное общество учащихся</a:t>
            </a:r>
          </a:p>
        </p:txBody>
      </p:sp>
      <p:sp>
        <p:nvSpPr>
          <p:cNvPr id="9221" name="TextBox 4"/>
          <p:cNvSpPr txBox="1">
            <a:spLocks noChangeArrowheads="1"/>
          </p:cNvSpPr>
          <p:nvPr/>
        </p:nvSpPr>
        <p:spPr bwMode="auto">
          <a:xfrm>
            <a:off x="5643563" y="5715000"/>
            <a:ext cx="3143250" cy="923925"/>
          </a:xfrm>
          <a:prstGeom prst="rect">
            <a:avLst/>
          </a:prstGeom>
          <a:noFill/>
          <a:ln w="9525">
            <a:noFill/>
            <a:miter lim="800000"/>
            <a:headEnd/>
            <a:tailEnd/>
          </a:ln>
        </p:spPr>
        <p:txBody>
          <a:bodyPr>
            <a:spAutoFit/>
          </a:bodyPr>
          <a:lstStyle/>
          <a:p>
            <a:r>
              <a:rPr lang="ru-RU">
                <a:solidFill>
                  <a:srgbClr val="002060"/>
                </a:solidFill>
                <a:latin typeface="Lucida Sans Unicode" pitchFamily="34" charset="0"/>
              </a:rPr>
              <a:t>Руководитель НОУ</a:t>
            </a:r>
          </a:p>
          <a:p>
            <a:r>
              <a:rPr lang="ru-RU">
                <a:solidFill>
                  <a:srgbClr val="002060"/>
                </a:solidFill>
                <a:latin typeface="Lucida Sans Unicode" pitchFamily="34" charset="0"/>
              </a:rPr>
              <a:t>учитель: Кирченко </a:t>
            </a:r>
          </a:p>
          <a:p>
            <a:r>
              <a:rPr lang="ru-RU">
                <a:solidFill>
                  <a:srgbClr val="002060"/>
                </a:solidFill>
                <a:latin typeface="Lucida Sans Unicode" pitchFamily="34" charset="0"/>
              </a:rPr>
              <a:t>Людмила Владимировна</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marL="365760" indent="-256032" eaLnBrk="1" fontAlgn="auto" hangingPunct="1">
              <a:spcAft>
                <a:spcPts val="0"/>
              </a:spcAft>
              <a:buFont typeface="Wingdings 3"/>
              <a:buNone/>
              <a:defRPr/>
            </a:pPr>
            <a:r>
              <a:rPr lang="ru-RU" dirty="0" smtClean="0"/>
              <a:t>    </a:t>
            </a:r>
            <a:r>
              <a:rPr lang="ru-RU" b="1" u="sng" dirty="0" smtClean="0"/>
              <a:t>Цель:</a:t>
            </a:r>
            <a:r>
              <a:rPr lang="ru-RU" dirty="0" smtClean="0"/>
              <a:t> </a:t>
            </a:r>
          </a:p>
          <a:p>
            <a:pPr marL="365760" indent="-256032" eaLnBrk="1" fontAlgn="auto" hangingPunct="1">
              <a:spcAft>
                <a:spcPts val="0"/>
              </a:spcAft>
              <a:buFont typeface="Wingdings 3"/>
              <a:buNone/>
              <a:defRPr/>
            </a:pPr>
            <a:r>
              <a:rPr lang="ru-RU" dirty="0" smtClean="0"/>
              <a:t>Исследовать художественные</a:t>
            </a:r>
          </a:p>
          <a:p>
            <a:pPr marL="365760" indent="-256032" eaLnBrk="1" fontAlgn="auto" hangingPunct="1">
              <a:spcAft>
                <a:spcPts val="0"/>
              </a:spcAft>
              <a:buFont typeface="Wingdings 3"/>
              <a:buNone/>
              <a:defRPr/>
            </a:pPr>
            <a:r>
              <a:rPr lang="ru-RU" dirty="0" smtClean="0"/>
              <a:t>достижения и вклад  Китая в мировую культуру.</a:t>
            </a:r>
          </a:p>
          <a:p>
            <a:pPr marL="365760" indent="-256032" eaLnBrk="1" fontAlgn="auto" hangingPunct="1">
              <a:spcAft>
                <a:spcPts val="0"/>
              </a:spcAft>
              <a:buFont typeface="Wingdings 3"/>
              <a:buNone/>
              <a:defRPr/>
            </a:pPr>
            <a:r>
              <a:rPr lang="ru-RU" i="1" dirty="0" smtClean="0"/>
              <a:t>    </a:t>
            </a:r>
            <a:r>
              <a:rPr lang="ru-RU" b="1" u="sng" dirty="0" smtClean="0"/>
              <a:t>Задачи:</a:t>
            </a:r>
            <a:r>
              <a:rPr lang="ru-RU" i="1" dirty="0" smtClean="0"/>
              <a:t>  </a:t>
            </a:r>
          </a:p>
          <a:p>
            <a:pPr marL="365760" indent="-256032" eaLnBrk="1" fontAlgn="auto" hangingPunct="1">
              <a:spcAft>
                <a:spcPts val="0"/>
              </a:spcAft>
              <a:buFont typeface="Wingdings 3"/>
              <a:buNone/>
              <a:defRPr/>
            </a:pPr>
            <a:r>
              <a:rPr lang="ru-RU" dirty="0" smtClean="0"/>
              <a:t>1</a:t>
            </a:r>
            <a:r>
              <a:rPr lang="ru-RU" i="1" dirty="0" smtClean="0"/>
              <a:t>. </a:t>
            </a:r>
            <a:r>
              <a:rPr lang="ru-RU" dirty="0" smtClean="0"/>
              <a:t>Познакомиться с художественным наследием Китая.  </a:t>
            </a:r>
          </a:p>
          <a:p>
            <a:pPr marL="365760" indent="-256032" eaLnBrk="1" fontAlgn="auto" hangingPunct="1">
              <a:spcAft>
                <a:spcPts val="0"/>
              </a:spcAft>
              <a:buFont typeface="Wingdings 3"/>
              <a:buNone/>
              <a:defRPr/>
            </a:pPr>
            <a:r>
              <a:rPr lang="ru-RU" dirty="0" smtClean="0"/>
              <a:t>2. Понять, как сложилось своеобразие китайского искусства и в чем заключается главный смысл его прекрасных художественных произведений.</a:t>
            </a:r>
          </a:p>
          <a:p>
            <a:pPr marL="365760" indent="-256032" eaLnBrk="1" fontAlgn="auto" hangingPunct="1">
              <a:spcAft>
                <a:spcPts val="0"/>
              </a:spcAft>
              <a:buFont typeface="Wingdings 3"/>
              <a:buNone/>
              <a:defRPr/>
            </a:pPr>
            <a:endParaRPr lang="ru-RU" dirty="0"/>
          </a:p>
        </p:txBody>
      </p:sp>
      <p:sp>
        <p:nvSpPr>
          <p:cNvPr id="2" name="Заголовок 1"/>
          <p:cNvSpPr>
            <a:spLocks noGrp="1"/>
          </p:cNvSpPr>
          <p:nvPr>
            <p:ph type="title"/>
          </p:nvPr>
        </p:nvSpPr>
        <p:spPr/>
        <p:txBody>
          <a:bodyPr/>
          <a:lstStyle/>
          <a:p>
            <a:pPr eaLnBrk="1" fontAlgn="auto" hangingPunct="1">
              <a:spcAft>
                <a:spcPts val="0"/>
              </a:spcAft>
              <a:defRPr/>
            </a:pP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357313"/>
            <a:ext cx="9144000" cy="5500687"/>
          </a:xfrm>
        </p:spPr>
        <p:txBody>
          <a:bodyPr>
            <a:normAutofit fontScale="77500" lnSpcReduction="20000"/>
          </a:bodyPr>
          <a:lstStyle/>
          <a:p>
            <a:pPr marL="365760" indent="-256032" eaLnBrk="1" fontAlgn="auto" hangingPunct="1">
              <a:spcAft>
                <a:spcPts val="0"/>
              </a:spcAft>
              <a:buFont typeface="Wingdings 3"/>
              <a:buNone/>
              <a:defRPr/>
            </a:pPr>
            <a:r>
              <a:rPr lang="ru-RU" dirty="0" smtClean="0"/>
              <a:t>     На протяжении нескольких тысячелетий на территории</a:t>
            </a:r>
          </a:p>
          <a:p>
            <a:pPr marL="365760" indent="-256032" eaLnBrk="1" fontAlgn="auto" hangingPunct="1">
              <a:spcAft>
                <a:spcPts val="0"/>
              </a:spcAft>
              <a:buFont typeface="Wingdings 3"/>
              <a:buNone/>
              <a:defRPr/>
            </a:pPr>
            <a:r>
              <a:rPr lang="ru-RU" dirty="0" smtClean="0"/>
              <a:t>Китая развивалась яркая и самобытная культура, </a:t>
            </a:r>
          </a:p>
          <a:p>
            <a:pPr marL="365760" indent="-256032" eaLnBrk="1" fontAlgn="auto" hangingPunct="1">
              <a:spcAft>
                <a:spcPts val="0"/>
              </a:spcAft>
              <a:buFont typeface="Wingdings 3"/>
              <a:buNone/>
              <a:defRPr/>
            </a:pPr>
            <a:r>
              <a:rPr lang="ru-RU" dirty="0" smtClean="0"/>
              <a:t>подарившая человечеству выдающиеся произведения </a:t>
            </a:r>
          </a:p>
          <a:p>
            <a:pPr marL="365760" indent="-256032" eaLnBrk="1" fontAlgn="auto" hangingPunct="1">
              <a:spcAft>
                <a:spcPts val="0"/>
              </a:spcAft>
              <a:buFont typeface="Wingdings 3"/>
              <a:buNone/>
              <a:defRPr/>
            </a:pPr>
            <a:r>
              <a:rPr lang="ru-RU" dirty="0" smtClean="0"/>
              <a:t>архитектуры и изобразительного искусства, литературы и </a:t>
            </a:r>
          </a:p>
          <a:p>
            <a:pPr marL="365760" indent="-256032" eaLnBrk="1" fontAlgn="auto" hangingPunct="1">
              <a:spcAft>
                <a:spcPts val="0"/>
              </a:spcAft>
              <a:buFont typeface="Wingdings 3"/>
              <a:buNone/>
              <a:defRPr/>
            </a:pPr>
            <a:r>
              <a:rPr lang="ru-RU" dirty="0" smtClean="0"/>
              <a:t>философии, музыки и театра.</a:t>
            </a:r>
          </a:p>
          <a:p>
            <a:pPr marL="365760" indent="-256032" eaLnBrk="1" fontAlgn="auto" hangingPunct="1">
              <a:spcAft>
                <a:spcPts val="0"/>
              </a:spcAft>
              <a:buFont typeface="Wingdings 3"/>
              <a:buNone/>
              <a:defRPr/>
            </a:pPr>
            <a:r>
              <a:rPr lang="ru-RU" dirty="0" smtClean="0"/>
              <a:t>     На культуру Китая существенным образом повлияло </a:t>
            </a:r>
          </a:p>
          <a:p>
            <a:pPr marL="365760" indent="-256032" eaLnBrk="1" fontAlgn="auto" hangingPunct="1">
              <a:spcAft>
                <a:spcPts val="0"/>
              </a:spcAft>
              <a:buFont typeface="Wingdings 3"/>
              <a:buNone/>
              <a:defRPr/>
            </a:pPr>
            <a:r>
              <a:rPr lang="ru-RU" dirty="0" smtClean="0"/>
              <a:t>отношение к природе как к органичному целому, живущему по </a:t>
            </a:r>
          </a:p>
          <a:p>
            <a:pPr marL="365760" indent="-256032" eaLnBrk="1" fontAlgn="auto" hangingPunct="1">
              <a:spcAft>
                <a:spcPts val="0"/>
              </a:spcAft>
              <a:buFont typeface="Wingdings 3"/>
              <a:buNone/>
              <a:defRPr/>
            </a:pPr>
            <a:r>
              <a:rPr lang="ru-RU" dirty="0" smtClean="0"/>
              <a:t>своим законам. Именно природа и закономерности ее </a:t>
            </a:r>
          </a:p>
          <a:p>
            <a:pPr marL="365760" indent="-256032" eaLnBrk="1" fontAlgn="auto" hangingPunct="1">
              <a:spcAft>
                <a:spcPts val="0"/>
              </a:spcAft>
              <a:buFont typeface="Wingdings 3"/>
              <a:buNone/>
              <a:defRPr/>
            </a:pPr>
            <a:r>
              <a:rPr lang="ru-RU" dirty="0" smtClean="0"/>
              <a:t>развития оказались в центре творческих поисков, надолго </a:t>
            </a:r>
          </a:p>
          <a:p>
            <a:pPr marL="365760" indent="-256032" eaLnBrk="1" fontAlgn="auto" hangingPunct="1">
              <a:spcAft>
                <a:spcPts val="0"/>
              </a:spcAft>
              <a:buFont typeface="Wingdings 3"/>
              <a:buNone/>
              <a:defRPr/>
            </a:pPr>
            <a:r>
              <a:rPr lang="ru-RU" dirty="0" smtClean="0"/>
              <a:t>определивших особенности развития всех без исключения видов </a:t>
            </a:r>
          </a:p>
          <a:p>
            <a:pPr marL="365760" indent="-256032" eaLnBrk="1" fontAlgn="auto" hangingPunct="1">
              <a:spcAft>
                <a:spcPts val="0"/>
              </a:spcAft>
              <a:buFont typeface="Wingdings 3"/>
              <a:buNone/>
              <a:defRPr/>
            </a:pPr>
            <a:r>
              <a:rPr lang="ru-RU" dirty="0" smtClean="0"/>
              <a:t>искусства. Жизнь человека в Китае постоянно соизмерялась с </a:t>
            </a:r>
          </a:p>
          <a:p>
            <a:pPr marL="365760" indent="-256032" eaLnBrk="1" fontAlgn="auto" hangingPunct="1">
              <a:spcAft>
                <a:spcPts val="0"/>
              </a:spcAft>
              <a:buFont typeface="Wingdings 3"/>
              <a:buNone/>
              <a:defRPr/>
            </a:pPr>
            <a:r>
              <a:rPr lang="ru-RU" dirty="0" smtClean="0"/>
              <a:t>жизнью природы, ее циклами, ритмами, состояниями. Где </a:t>
            </a:r>
          </a:p>
          <a:p>
            <a:pPr marL="365760" indent="-256032" eaLnBrk="1" fontAlgn="auto" hangingPunct="1">
              <a:spcAft>
                <a:spcPts val="0"/>
              </a:spcAft>
              <a:buFont typeface="Wingdings 3"/>
              <a:buNone/>
              <a:defRPr/>
            </a:pPr>
            <a:r>
              <a:rPr lang="ru-RU" dirty="0" smtClean="0"/>
              <a:t>человек был «мерой всех вещей», в китайском искусстве он </a:t>
            </a:r>
          </a:p>
          <a:p>
            <a:pPr marL="365760" indent="-256032" eaLnBrk="1" fontAlgn="auto" hangingPunct="1">
              <a:spcAft>
                <a:spcPts val="0"/>
              </a:spcAft>
              <a:buFont typeface="Wingdings 3"/>
              <a:buNone/>
              <a:defRPr/>
            </a:pPr>
            <a:r>
              <a:rPr lang="ru-RU" dirty="0" smtClean="0"/>
              <a:t>лишь малая частица природы.</a:t>
            </a:r>
          </a:p>
          <a:p>
            <a:pPr marL="365760" indent="-256032" eaLnBrk="1" fontAlgn="auto" hangingPunct="1">
              <a:spcAft>
                <a:spcPts val="0"/>
              </a:spcAft>
              <a:buFont typeface="Wingdings 3"/>
              <a:buNone/>
              <a:defRPr/>
            </a:pPr>
            <a:r>
              <a:rPr lang="ru-RU" dirty="0" smtClean="0"/>
              <a:t>     Китайская цивилизация, одна из самых древних на земле, </a:t>
            </a:r>
          </a:p>
          <a:p>
            <a:pPr marL="365760" indent="-256032" eaLnBrk="1" fontAlgn="auto" hangingPunct="1">
              <a:spcAft>
                <a:spcPts val="0"/>
              </a:spcAft>
              <a:buFont typeface="Wingdings 3"/>
              <a:buNone/>
              <a:defRPr/>
            </a:pPr>
            <a:r>
              <a:rPr lang="ru-RU" dirty="0" smtClean="0"/>
              <a:t>достигла успехов во всех видах искусства.</a:t>
            </a:r>
          </a:p>
          <a:p>
            <a:pPr marL="365760" indent="-256032" eaLnBrk="1" fontAlgn="auto" hangingPunct="1">
              <a:spcAft>
                <a:spcPts val="0"/>
              </a:spcAft>
              <a:buFont typeface="Wingdings 3"/>
              <a:buNone/>
              <a:defRPr/>
            </a:pPr>
            <a:endParaRPr lang="ru-RU" dirty="0"/>
          </a:p>
        </p:txBody>
      </p:sp>
      <p:sp>
        <p:nvSpPr>
          <p:cNvPr id="2" name="Заголовок 1"/>
          <p:cNvSpPr>
            <a:spLocks noGrp="1"/>
          </p:cNvSpPr>
          <p:nvPr>
            <p:ph type="title"/>
          </p:nvPr>
        </p:nvSpPr>
        <p:spPr>
          <a:xfrm>
            <a:off x="3857588" y="214290"/>
            <a:ext cx="5286412" cy="1571636"/>
          </a:xfrm>
        </p:spPr>
        <p:txBody>
          <a:bodyPr>
            <a:normAutofit fontScale="90000"/>
          </a:bodyPr>
          <a:lstStyle/>
          <a:p>
            <a:pPr algn="r" eaLnBrk="1" fontAlgn="auto" hangingPunct="1">
              <a:spcAft>
                <a:spcPts val="0"/>
              </a:spcAft>
              <a:defRPr/>
            </a:pPr>
            <a:r>
              <a:rPr lang="ru-RU" sz="2200" dirty="0" smtClean="0"/>
              <a:t>Китай все страны мира превзошел,</a:t>
            </a:r>
            <a:br>
              <a:rPr lang="ru-RU" sz="2200" dirty="0" smtClean="0"/>
            </a:br>
            <a:r>
              <a:rPr lang="ru-RU" sz="2200" dirty="0" smtClean="0"/>
              <a:t>Во всех искусствах до вершин дошел.</a:t>
            </a:r>
            <a:br>
              <a:rPr lang="ru-RU" sz="2200" dirty="0" smtClean="0"/>
            </a:br>
            <a:r>
              <a:rPr lang="ru-RU" sz="1300" dirty="0" smtClean="0"/>
              <a:t>Узбекский поэт</a:t>
            </a:r>
            <a:br>
              <a:rPr lang="ru-RU" sz="1300" dirty="0" smtClean="0"/>
            </a:br>
            <a:r>
              <a:rPr lang="ru-RU" sz="1300" dirty="0" smtClean="0"/>
              <a:t> – </a:t>
            </a:r>
            <a:r>
              <a:rPr lang="ru-RU" sz="1300" dirty="0" err="1" smtClean="0"/>
              <a:t>Алишер</a:t>
            </a:r>
            <a:r>
              <a:rPr lang="ru-RU" sz="1300" dirty="0" smtClean="0"/>
              <a:t> Навои (1441-1501).</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00188" y="5286375"/>
            <a:ext cx="5715000" cy="1331913"/>
          </a:xfrm>
        </p:spPr>
        <p:txBody>
          <a:bodyPr>
            <a:normAutofit fontScale="85000" lnSpcReduction="20000"/>
          </a:bodyPr>
          <a:lstStyle/>
          <a:p>
            <a:pPr marL="365760" indent="-256032" eaLnBrk="1" fontAlgn="auto" hangingPunct="1">
              <a:spcAft>
                <a:spcPts val="0"/>
              </a:spcAft>
              <a:buFont typeface="Wingdings 3"/>
              <a:buNone/>
              <a:defRPr/>
            </a:pPr>
            <a:r>
              <a:rPr lang="ru-RU" b="1" dirty="0" err="1" smtClean="0"/>
              <a:t>Самит</a:t>
            </a:r>
            <a:r>
              <a:rPr lang="ru-RU" b="1" dirty="0" smtClean="0"/>
              <a:t> с изображением </a:t>
            </a:r>
          </a:p>
          <a:p>
            <a:pPr marL="365760" indent="-256032" eaLnBrk="1" fontAlgn="auto" hangingPunct="1">
              <a:spcAft>
                <a:spcPts val="0"/>
              </a:spcAft>
              <a:buFont typeface="Wingdings 3"/>
              <a:buNone/>
              <a:defRPr/>
            </a:pPr>
            <a:r>
              <a:rPr lang="ru-RU" b="1" dirty="0" smtClean="0"/>
              <a:t>крылатого коня</a:t>
            </a:r>
            <a:br>
              <a:rPr lang="ru-RU" b="1" dirty="0" smtClean="0"/>
            </a:br>
            <a:endParaRPr lang="ru-RU" b="1" dirty="0" smtClean="0"/>
          </a:p>
          <a:p>
            <a:pPr marL="365760" indent="-256032" eaLnBrk="1" fontAlgn="auto" hangingPunct="1">
              <a:spcAft>
                <a:spcPts val="0"/>
              </a:spcAft>
              <a:buFont typeface="Wingdings 3"/>
              <a:buNone/>
              <a:defRPr/>
            </a:pPr>
            <a:r>
              <a:rPr lang="ru-RU" dirty="0" smtClean="0"/>
              <a:t>Династия Тан, VIII–IX вв.</a:t>
            </a:r>
          </a:p>
          <a:p>
            <a:pPr marL="365760" indent="-256032" eaLnBrk="1" fontAlgn="auto" hangingPunct="1">
              <a:spcAft>
                <a:spcPts val="0"/>
              </a:spcAft>
              <a:buFont typeface="Wingdings 3"/>
              <a:buNone/>
              <a:defRPr/>
            </a:pPr>
            <a:endParaRPr lang="ru-RU" dirty="0"/>
          </a:p>
        </p:txBody>
      </p:sp>
      <p:pic>
        <p:nvPicPr>
          <p:cNvPr id="12291" name="Рисунок 3" descr="Самит с изображением крылатого коня"/>
          <p:cNvPicPr>
            <a:picLocks noChangeAspect="1" noChangeArrowheads="1"/>
          </p:cNvPicPr>
          <p:nvPr/>
        </p:nvPicPr>
        <p:blipFill>
          <a:blip r:embed="rId2"/>
          <a:srcRect/>
          <a:stretch>
            <a:fillRect/>
          </a:stretch>
        </p:blipFill>
        <p:spPr bwMode="auto">
          <a:xfrm>
            <a:off x="1643063" y="214313"/>
            <a:ext cx="5500687" cy="4929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1428750"/>
            <a:ext cx="3214688" cy="5429250"/>
          </a:xfrm>
        </p:spPr>
        <p:txBody>
          <a:bodyPr>
            <a:normAutofit fontScale="70000" lnSpcReduction="20000"/>
          </a:bodyPr>
          <a:lstStyle/>
          <a:p>
            <a:pPr marL="365760" indent="-256032" eaLnBrk="1" fontAlgn="auto" hangingPunct="1">
              <a:spcAft>
                <a:spcPts val="0"/>
              </a:spcAft>
              <a:buFont typeface="Wingdings 3"/>
              <a:buNone/>
              <a:defRPr/>
            </a:pPr>
            <a:r>
              <a:rPr lang="ru-RU" dirty="0" smtClean="0"/>
              <a:t> </a:t>
            </a:r>
            <a:r>
              <a:rPr lang="ru-RU" b="1" u="sng" dirty="0" smtClean="0"/>
              <a:t>«Когда смолкают звуки, меркнут образы, и моя воля воспаряет привольно, что же такое эта воля? Она во мне или вне меня? В вещах ли она или вещи от нее рождаются? Здесь должно быть различие, и оно внятно мне. Сколь же велика сила духа, обретаемая в долгие часы ночного бдения при горящей лучине! Так приходит ко мне покой души и понимание природы вещей». </a:t>
            </a:r>
          </a:p>
          <a:p>
            <a:pPr marL="365760" indent="-256032" eaLnBrk="1" fontAlgn="auto" hangingPunct="1">
              <a:spcAft>
                <a:spcPts val="0"/>
              </a:spcAft>
              <a:buFont typeface="Wingdings 3"/>
              <a:buChar char=""/>
              <a:defRPr/>
            </a:pPr>
            <a:endParaRPr lang="ru-RU" dirty="0"/>
          </a:p>
        </p:txBody>
      </p:sp>
      <p:sp>
        <p:nvSpPr>
          <p:cNvPr id="2" name="Заголовок 1"/>
          <p:cNvSpPr>
            <a:spLocks noGrp="1"/>
          </p:cNvSpPr>
          <p:nvPr>
            <p:ph type="title"/>
          </p:nvPr>
        </p:nvSpPr>
        <p:spPr>
          <a:xfrm>
            <a:off x="500034" y="500042"/>
            <a:ext cx="8229600" cy="571504"/>
          </a:xfrm>
        </p:spPr>
        <p:txBody>
          <a:bodyPr>
            <a:normAutofit fontScale="90000"/>
          </a:bodyPr>
          <a:lstStyle/>
          <a:p>
            <a:pPr algn="ctr" eaLnBrk="1" fontAlgn="auto" hangingPunct="1">
              <a:spcAft>
                <a:spcPts val="0"/>
              </a:spcAft>
              <a:defRPr/>
            </a:pPr>
            <a:r>
              <a:rPr lang="ru-RU" dirty="0" smtClean="0"/>
              <a:t>ВАНЬ ГУЙ</a:t>
            </a:r>
            <a:br>
              <a:rPr lang="ru-RU" dirty="0" smtClean="0"/>
            </a:br>
            <a:r>
              <a:rPr lang="ru-RU" sz="2000" dirty="0" smtClean="0"/>
              <a:t>Второе путешествие на юг императора </a:t>
            </a:r>
            <a:r>
              <a:rPr lang="ru-RU" sz="2000" dirty="0" err="1" smtClean="0"/>
              <a:t>Кан-ши</a:t>
            </a:r>
            <a:r>
              <a:rPr lang="ru-RU" sz="2000" dirty="0" smtClean="0"/>
              <a:t/>
            </a:r>
            <a:br>
              <a:rPr lang="ru-RU" sz="2000" dirty="0" smtClean="0"/>
            </a:br>
            <a:r>
              <a:rPr lang="ru-RU" sz="2000" dirty="0" smtClean="0"/>
              <a:t>роспись по шелку, тушь, XVII век.</a:t>
            </a:r>
            <a:r>
              <a:rPr lang="ru-RU" dirty="0" smtClean="0"/>
              <a:t/>
            </a:r>
            <a:br>
              <a:rPr lang="ru-RU" dirty="0" smtClean="0"/>
            </a:br>
            <a:r>
              <a:rPr lang="ru-RU" sz="2200" dirty="0" smtClean="0"/>
              <a:t>Музей Метрополитен, Нью-Йорк</a:t>
            </a:r>
            <a:endParaRPr lang="ru-RU" sz="2200" dirty="0"/>
          </a:p>
        </p:txBody>
      </p:sp>
      <p:pic>
        <p:nvPicPr>
          <p:cNvPr id="13316" name="Picture 4" descr="Вань Гуй Второе путешествие на юг императора Кан-ши"/>
          <p:cNvPicPr>
            <a:picLocks noChangeAspect="1" noChangeArrowheads="1"/>
          </p:cNvPicPr>
          <p:nvPr/>
        </p:nvPicPr>
        <p:blipFill>
          <a:blip r:embed="rId2"/>
          <a:srcRect/>
          <a:stretch>
            <a:fillRect/>
          </a:stretch>
        </p:blipFill>
        <p:spPr bwMode="auto">
          <a:xfrm>
            <a:off x="2857500" y="1500188"/>
            <a:ext cx="6286500" cy="485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2"/>
          <p:cNvSpPr>
            <a:spLocks noGrp="1"/>
          </p:cNvSpPr>
          <p:nvPr>
            <p:ph idx="1"/>
          </p:nvPr>
        </p:nvSpPr>
        <p:spPr>
          <a:xfrm>
            <a:off x="428625" y="4857750"/>
            <a:ext cx="8229600" cy="2000250"/>
          </a:xfrm>
        </p:spPr>
        <p:txBody>
          <a:bodyPr/>
          <a:lstStyle/>
          <a:p>
            <a:pPr eaLnBrk="1" hangingPunct="1">
              <a:buFont typeface="Wingdings 3" pitchFamily="18" charset="2"/>
              <a:buNone/>
            </a:pPr>
            <a:r>
              <a:rPr lang="ru-RU" sz="1800" smtClean="0"/>
              <a:t>    </a:t>
            </a:r>
            <a:r>
              <a:rPr lang="ru-RU" sz="1800" b="1" i="1" u="sng" smtClean="0"/>
              <a:t>Сижу один под сенью густого бамбука, </a:t>
            </a:r>
            <a:br>
              <a:rPr lang="ru-RU" sz="1800" b="1" i="1" u="sng" smtClean="0"/>
            </a:br>
            <a:r>
              <a:rPr lang="ru-RU" sz="1800" b="1" i="1" u="sng" smtClean="0"/>
              <a:t>Играю на цитре и песню пою вдохновенно.</a:t>
            </a:r>
            <a:r>
              <a:rPr lang="ru-RU" b="1" i="1" u="sng" smtClean="0"/>
              <a:t/>
            </a:r>
            <a:br>
              <a:rPr lang="ru-RU" b="1" i="1" u="sng" smtClean="0"/>
            </a:br>
            <a:r>
              <a:rPr lang="ru-RU" sz="1800" b="1" i="1" u="sng" smtClean="0"/>
              <a:t>В чаще лесной никто меня не услышит.</a:t>
            </a:r>
            <a:br>
              <a:rPr lang="ru-RU" sz="1800" b="1" i="1" u="sng" smtClean="0"/>
            </a:br>
            <a:r>
              <a:rPr lang="ru-RU" sz="1800" b="1" i="1" u="sng" smtClean="0"/>
              <a:t>Только ясный месяц приветливо светит с небес.</a:t>
            </a:r>
          </a:p>
          <a:p>
            <a:pPr algn="r" eaLnBrk="1" hangingPunct="1">
              <a:buFont typeface="Wingdings 3" pitchFamily="18" charset="2"/>
              <a:buNone/>
            </a:pPr>
            <a:r>
              <a:rPr lang="ru-RU" sz="1600" smtClean="0"/>
              <a:t>Ван Вэй. </a:t>
            </a:r>
            <a:r>
              <a:rPr lang="en-US" sz="1600" smtClean="0"/>
              <a:t>VIII </a:t>
            </a:r>
            <a:r>
              <a:rPr lang="ru-RU" sz="1600" smtClean="0"/>
              <a:t>век.</a:t>
            </a:r>
          </a:p>
          <a:p>
            <a:pPr eaLnBrk="1" hangingPunct="1"/>
            <a:endParaRPr lang="ru-RU" smtClean="0"/>
          </a:p>
        </p:txBody>
      </p:sp>
      <p:sp>
        <p:nvSpPr>
          <p:cNvPr id="2" name="Заголовок 1"/>
          <p:cNvSpPr>
            <a:spLocks noGrp="1"/>
          </p:cNvSpPr>
          <p:nvPr>
            <p:ph type="title"/>
          </p:nvPr>
        </p:nvSpPr>
        <p:spPr/>
        <p:txBody>
          <a:bodyPr/>
          <a:lstStyle/>
          <a:p>
            <a:pPr eaLnBrk="1" fontAlgn="auto" hangingPunct="1">
              <a:spcAft>
                <a:spcPts val="0"/>
              </a:spcAft>
              <a:defRPr/>
            </a:pPr>
            <a:endParaRPr lang="ru-RU"/>
          </a:p>
        </p:txBody>
      </p:sp>
      <p:pic>
        <p:nvPicPr>
          <p:cNvPr id="14340" name="Picture 4" descr="Бамбук с птицами"/>
          <p:cNvPicPr>
            <a:picLocks noChangeAspect="1" noChangeArrowheads="1"/>
          </p:cNvPicPr>
          <p:nvPr/>
        </p:nvPicPr>
        <p:blipFill>
          <a:blip r:embed="rId2"/>
          <a:srcRect/>
          <a:stretch>
            <a:fillRect/>
          </a:stretch>
        </p:blipFill>
        <p:spPr bwMode="auto">
          <a:xfrm>
            <a:off x="23813" y="357188"/>
            <a:ext cx="9120187" cy="391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idx="1"/>
          </p:nvPr>
        </p:nvSpPr>
        <p:spPr>
          <a:xfrm>
            <a:off x="457200" y="1481138"/>
            <a:ext cx="3114675" cy="4805362"/>
          </a:xfrm>
        </p:spPr>
        <p:txBody>
          <a:bodyPr/>
          <a:lstStyle/>
          <a:p>
            <a:pPr eaLnBrk="1" hangingPunct="1">
              <a:buFont typeface="Wingdings 3" pitchFamily="18" charset="2"/>
              <a:buNone/>
            </a:pPr>
            <a:r>
              <a:rPr lang="ru-RU" smtClean="0"/>
              <a:t> </a:t>
            </a:r>
          </a:p>
          <a:p>
            <a:pPr eaLnBrk="1" hangingPunct="1"/>
            <a:endParaRPr lang="ru-RU" smtClean="0"/>
          </a:p>
        </p:txBody>
      </p:sp>
      <p:sp>
        <p:nvSpPr>
          <p:cNvPr id="2" name="Заголовок 1"/>
          <p:cNvSpPr>
            <a:spLocks noGrp="1"/>
          </p:cNvSpPr>
          <p:nvPr>
            <p:ph type="title"/>
          </p:nvPr>
        </p:nvSpPr>
        <p:spPr/>
        <p:txBody>
          <a:bodyPr/>
          <a:lstStyle/>
          <a:p>
            <a:pPr eaLnBrk="1" fontAlgn="auto" hangingPunct="1">
              <a:spcAft>
                <a:spcPts val="0"/>
              </a:spcAft>
              <a:defRPr/>
            </a:pPr>
            <a:r>
              <a:rPr lang="ru-RU" dirty="0" smtClean="0"/>
              <a:t>В гармонии с Вселенной</a:t>
            </a:r>
            <a:endParaRPr lang="ru-RU" dirty="0"/>
          </a:p>
        </p:txBody>
      </p:sp>
      <p:pic>
        <p:nvPicPr>
          <p:cNvPr id="15364" name="Рисунок 4" descr="http://art.1september.ru/2009/15/10-1.jpg"/>
          <p:cNvPicPr>
            <a:picLocks noChangeAspect="1" noChangeArrowheads="1"/>
          </p:cNvPicPr>
          <p:nvPr/>
        </p:nvPicPr>
        <p:blipFill>
          <a:blip r:embed="rId2"/>
          <a:srcRect/>
          <a:stretch>
            <a:fillRect/>
          </a:stretch>
        </p:blipFill>
        <p:spPr bwMode="auto">
          <a:xfrm>
            <a:off x="5286375" y="1357313"/>
            <a:ext cx="3286125" cy="5257800"/>
          </a:xfrm>
          <a:prstGeom prst="rect">
            <a:avLst/>
          </a:prstGeom>
          <a:noFill/>
          <a:ln w="9525">
            <a:noFill/>
            <a:miter lim="800000"/>
            <a:headEnd/>
            <a:tailEnd/>
          </a:ln>
        </p:spPr>
      </p:pic>
      <p:sp>
        <p:nvSpPr>
          <p:cNvPr id="15365" name="Rectangle 1"/>
          <p:cNvSpPr>
            <a:spLocks noChangeArrowheads="1"/>
          </p:cNvSpPr>
          <p:nvPr/>
        </p:nvSpPr>
        <p:spPr bwMode="auto">
          <a:xfrm>
            <a:off x="500063" y="1714500"/>
            <a:ext cx="3857625" cy="1754188"/>
          </a:xfrm>
          <a:prstGeom prst="rect">
            <a:avLst/>
          </a:prstGeom>
          <a:noFill/>
          <a:ln w="9525">
            <a:noFill/>
            <a:miter lim="800000"/>
            <a:headEnd/>
            <a:tailEnd/>
          </a:ln>
        </p:spPr>
        <p:txBody>
          <a:bodyPr anchor="ctr">
            <a:spAutoFit/>
          </a:bodyPr>
          <a:lstStyle/>
          <a:p>
            <a:pPr algn="ctr"/>
            <a:r>
              <a:rPr lang="ru-RU" b="1">
                <a:latin typeface="Arial CYR"/>
                <a:cs typeface="Times New Roman" pitchFamily="18" charset="0"/>
              </a:rPr>
              <a:t>НИ ЦЗАНЬ</a:t>
            </a:r>
            <a:br>
              <a:rPr lang="ru-RU" b="1">
                <a:latin typeface="Arial CYR"/>
                <a:cs typeface="Times New Roman" pitchFamily="18" charset="0"/>
              </a:rPr>
            </a:br>
            <a:r>
              <a:rPr lang="ru-RU" b="1">
                <a:latin typeface="Arial CYR"/>
                <a:cs typeface="Times New Roman" pitchFamily="18" charset="0"/>
              </a:rPr>
              <a:t>ОСЕННИЕ ДЕРЕВЬЯ НА РЕЧНОМ ОСТРОВКЕ</a:t>
            </a:r>
            <a:br>
              <a:rPr lang="ru-RU" b="1">
                <a:latin typeface="Arial CYR"/>
                <a:cs typeface="Times New Roman" pitchFamily="18" charset="0"/>
              </a:rPr>
            </a:br>
            <a:r>
              <a:rPr lang="ru-RU">
                <a:latin typeface="Arial CYR"/>
                <a:cs typeface="Times New Roman" pitchFamily="18" charset="0"/>
              </a:rPr>
              <a:t>1371. Свиток на бумаге, тушь. Собрание С.С. Ван, Нью-Йорк</a:t>
            </a:r>
            <a:endParaRPr lang="ru-RU"/>
          </a:p>
          <a:p>
            <a:pPr algn="ctr" eaLnBrk="0" hangingPunct="0"/>
            <a:r>
              <a:rPr lang="ru-RU">
                <a:latin typeface="Calibri" pitchFamily="34" charset="0"/>
                <a:cs typeface="Times New Roman" pitchFamily="18" charset="0"/>
              </a:rPr>
              <a:t> </a:t>
            </a: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rot="10800000" flipH="1" flipV="1">
            <a:off x="1428750" y="5500688"/>
            <a:ext cx="6357938" cy="1143000"/>
          </a:xfrm>
        </p:spPr>
        <p:txBody>
          <a:bodyPr>
            <a:normAutofit fontScale="70000" lnSpcReduction="20000"/>
          </a:bodyPr>
          <a:lstStyle/>
          <a:p>
            <a:pPr marL="365760" indent="-256032" eaLnBrk="1" fontAlgn="auto" hangingPunct="1">
              <a:spcAft>
                <a:spcPts val="0"/>
              </a:spcAft>
              <a:buFont typeface="Wingdings 3"/>
              <a:buNone/>
              <a:defRPr/>
            </a:pPr>
            <a:r>
              <a:rPr lang="ru-RU" b="1" dirty="0" smtClean="0"/>
              <a:t>                                ВАН ВЭЙ</a:t>
            </a:r>
            <a:br>
              <a:rPr lang="ru-RU" b="1" dirty="0" smtClean="0"/>
            </a:br>
            <a:r>
              <a:rPr lang="ru-RU" b="1" dirty="0" smtClean="0"/>
              <a:t>ПРОСВЕТ ПОСЛЕ СНЕГОПАДА В ГОРАХ У РЕКИ</a:t>
            </a:r>
            <a:br>
              <a:rPr lang="ru-RU" b="1" dirty="0" smtClean="0"/>
            </a:br>
            <a:r>
              <a:rPr lang="ru-RU" i="1" dirty="0" smtClean="0"/>
              <a:t>Фрагмент свитка на шелке</a:t>
            </a:r>
            <a:r>
              <a:rPr lang="ru-RU" dirty="0" smtClean="0"/>
              <a:t/>
            </a:r>
            <a:br>
              <a:rPr lang="ru-RU" dirty="0" smtClean="0"/>
            </a:br>
            <a:r>
              <a:rPr lang="ru-RU" dirty="0" smtClean="0"/>
              <a:t>VIII в. Собрание </a:t>
            </a:r>
            <a:r>
              <a:rPr lang="ru-RU" dirty="0" err="1" smtClean="0"/>
              <a:t>Огава</a:t>
            </a:r>
            <a:r>
              <a:rPr lang="ru-RU" dirty="0" smtClean="0"/>
              <a:t>, Киото</a:t>
            </a:r>
          </a:p>
          <a:p>
            <a:pPr marL="365760" indent="-256032" eaLnBrk="1" fontAlgn="auto" hangingPunct="1">
              <a:spcAft>
                <a:spcPts val="0"/>
              </a:spcAft>
              <a:buFont typeface="Wingdings 3"/>
              <a:buChar char=""/>
              <a:defRPr/>
            </a:pPr>
            <a:endParaRPr lang="ru-RU" dirty="0"/>
          </a:p>
        </p:txBody>
      </p:sp>
      <p:sp>
        <p:nvSpPr>
          <p:cNvPr id="3" name="Заголовок 2"/>
          <p:cNvSpPr>
            <a:spLocks noGrp="1"/>
          </p:cNvSpPr>
          <p:nvPr>
            <p:ph type="title"/>
          </p:nvPr>
        </p:nvSpPr>
        <p:spPr>
          <a:xfrm>
            <a:off x="457200" y="274638"/>
            <a:ext cx="971550" cy="511175"/>
          </a:xfrm>
        </p:spPr>
        <p:txBody>
          <a:bodyPr>
            <a:normAutofit fontScale="90000"/>
          </a:bodyPr>
          <a:lstStyle/>
          <a:p>
            <a:pPr eaLnBrk="1" fontAlgn="auto" hangingPunct="1">
              <a:spcAft>
                <a:spcPts val="0"/>
              </a:spcAft>
              <a:defRPr/>
            </a:pPr>
            <a:endParaRPr lang="ru-RU" dirty="0"/>
          </a:p>
        </p:txBody>
      </p:sp>
      <p:pic>
        <p:nvPicPr>
          <p:cNvPr id="16388" name="Рисунок 3" descr="http://art.1september.ru/2009/15/12-1.jpg"/>
          <p:cNvPicPr>
            <a:picLocks noChangeAspect="1" noChangeArrowheads="1"/>
          </p:cNvPicPr>
          <p:nvPr/>
        </p:nvPicPr>
        <p:blipFill>
          <a:blip r:embed="rId2"/>
          <a:srcRect/>
          <a:stretch>
            <a:fillRect/>
          </a:stretch>
        </p:blipFill>
        <p:spPr bwMode="auto">
          <a:xfrm>
            <a:off x="1857375" y="357188"/>
            <a:ext cx="6500813" cy="5072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57250" y="5000625"/>
            <a:ext cx="7215188" cy="1500188"/>
          </a:xfrm>
        </p:spPr>
        <p:txBody>
          <a:bodyPr>
            <a:normAutofit fontScale="92500"/>
          </a:bodyPr>
          <a:lstStyle/>
          <a:p>
            <a:pPr marL="365760" indent="-256032" eaLnBrk="1" fontAlgn="auto" hangingPunct="1">
              <a:spcAft>
                <a:spcPts val="0"/>
              </a:spcAft>
              <a:buFont typeface="Wingdings 3"/>
              <a:buNone/>
              <a:defRPr/>
            </a:pPr>
            <a:r>
              <a:rPr lang="ru-RU" b="1" dirty="0" smtClean="0"/>
              <a:t>Ван И, Ни </a:t>
            </a:r>
            <a:r>
              <a:rPr lang="ru-RU" b="1" dirty="0" err="1" smtClean="0"/>
              <a:t>Цзань</a:t>
            </a:r>
            <a:r>
              <a:rPr lang="ru-RU" b="1" dirty="0" smtClean="0"/>
              <a:t> (написал сосну и камни). </a:t>
            </a:r>
          </a:p>
          <a:p>
            <a:pPr marL="365760" indent="-256032" eaLnBrk="1" fontAlgn="auto" hangingPunct="1">
              <a:spcAft>
                <a:spcPts val="0"/>
              </a:spcAft>
              <a:buFont typeface="Wingdings 3"/>
              <a:buNone/>
              <a:defRPr/>
            </a:pPr>
            <a:r>
              <a:rPr lang="ru-RU" b="1" dirty="0" smtClean="0"/>
              <a:t>Портрет ученого и поэта.</a:t>
            </a:r>
          </a:p>
          <a:p>
            <a:pPr marL="365760" indent="-256032" eaLnBrk="1" fontAlgn="auto" hangingPunct="1">
              <a:spcAft>
                <a:spcPts val="0"/>
              </a:spcAft>
              <a:buFont typeface="Wingdings 3"/>
              <a:buNone/>
              <a:defRPr/>
            </a:pPr>
            <a:r>
              <a:rPr lang="ru-RU" dirty="0" smtClean="0"/>
              <a:t>Яна </a:t>
            </a:r>
            <a:r>
              <a:rPr lang="ru-RU" dirty="0" err="1" smtClean="0"/>
              <a:t>Чжуси</a:t>
            </a:r>
            <a:r>
              <a:rPr lang="ru-RU" dirty="0" smtClean="0"/>
              <a:t>. 1363. Музей </a:t>
            </a:r>
            <a:r>
              <a:rPr lang="ru-RU" dirty="0" err="1" smtClean="0"/>
              <a:t>Гугун</a:t>
            </a:r>
            <a:r>
              <a:rPr lang="ru-RU" dirty="0" smtClean="0"/>
              <a:t>, Пекин</a:t>
            </a:r>
          </a:p>
          <a:p>
            <a:pPr marL="365760" indent="-256032" eaLnBrk="1" fontAlgn="auto" hangingPunct="1">
              <a:spcAft>
                <a:spcPts val="0"/>
              </a:spcAft>
              <a:buFont typeface="Wingdings 3"/>
              <a:buChar char=""/>
              <a:defRPr/>
            </a:pPr>
            <a:endParaRPr lang="ru-RU" dirty="0"/>
          </a:p>
        </p:txBody>
      </p:sp>
      <p:sp>
        <p:nvSpPr>
          <p:cNvPr id="3" name="Заголовок 2"/>
          <p:cNvSpPr>
            <a:spLocks noGrp="1"/>
          </p:cNvSpPr>
          <p:nvPr>
            <p:ph type="title"/>
          </p:nvPr>
        </p:nvSpPr>
        <p:spPr/>
        <p:txBody>
          <a:bodyPr/>
          <a:lstStyle/>
          <a:p>
            <a:pPr eaLnBrk="1" fontAlgn="auto" hangingPunct="1">
              <a:spcAft>
                <a:spcPts val="0"/>
              </a:spcAft>
              <a:defRPr/>
            </a:pPr>
            <a:endParaRPr lang="ru-RU"/>
          </a:p>
        </p:txBody>
      </p:sp>
      <p:pic>
        <p:nvPicPr>
          <p:cNvPr id="17412" name="Рисунок 3" descr="http://art.1september.ru/2009/15/11-4.jpg"/>
          <p:cNvPicPr>
            <a:picLocks noChangeAspect="1" noChangeArrowheads="1"/>
          </p:cNvPicPr>
          <p:nvPr/>
        </p:nvPicPr>
        <p:blipFill>
          <a:blip r:embed="rId2"/>
          <a:srcRect/>
          <a:stretch>
            <a:fillRect/>
          </a:stretch>
        </p:blipFill>
        <p:spPr bwMode="auto">
          <a:xfrm>
            <a:off x="571500" y="428625"/>
            <a:ext cx="8286750" cy="4357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1"/>
          </p:nvPr>
        </p:nvSpPr>
        <p:spPr>
          <a:xfrm>
            <a:off x="357188" y="1143000"/>
            <a:ext cx="8115300" cy="1304925"/>
          </a:xfrm>
        </p:spPr>
        <p:txBody>
          <a:bodyPr/>
          <a:lstStyle/>
          <a:p>
            <a:pPr eaLnBrk="1" hangingPunct="1">
              <a:buFont typeface="Wingdings 3" pitchFamily="18" charset="2"/>
              <a:buNone/>
            </a:pPr>
            <a:r>
              <a:rPr lang="ru-RU" smtClean="0"/>
              <a:t>   Тринитарную схему творения можно представить в виде трех ландшафтов Дао. </a:t>
            </a:r>
          </a:p>
          <a:p>
            <a:pPr eaLnBrk="1" hangingPunct="1"/>
            <a:endParaRPr lang="ru-RU" smtClean="0"/>
          </a:p>
        </p:txBody>
      </p:sp>
      <p:sp>
        <p:nvSpPr>
          <p:cNvPr id="2" name="Заголовок 1"/>
          <p:cNvSpPr>
            <a:spLocks noGrp="1"/>
          </p:cNvSpPr>
          <p:nvPr>
            <p:ph type="title"/>
          </p:nvPr>
        </p:nvSpPr>
        <p:spPr/>
        <p:txBody>
          <a:bodyPr/>
          <a:lstStyle/>
          <a:p>
            <a:pPr algn="ctr" eaLnBrk="1" fontAlgn="auto" hangingPunct="1">
              <a:spcAft>
                <a:spcPts val="0"/>
              </a:spcAft>
              <a:defRPr/>
            </a:pPr>
            <a:r>
              <a:rPr lang="ru-RU" dirty="0" smtClean="0"/>
              <a:t>Три ландшафта Дао</a:t>
            </a:r>
            <a:endParaRPr lang="ru-RU" dirty="0"/>
          </a:p>
        </p:txBody>
      </p:sp>
      <p:pic>
        <p:nvPicPr>
          <p:cNvPr id="18436" name="Рисунок 3" descr="http://art.1september.ru/2009/15/13-1.jpg"/>
          <p:cNvPicPr>
            <a:picLocks noChangeAspect="1" noChangeArrowheads="1"/>
          </p:cNvPicPr>
          <p:nvPr/>
        </p:nvPicPr>
        <p:blipFill>
          <a:blip r:embed="rId2"/>
          <a:srcRect/>
          <a:stretch>
            <a:fillRect/>
          </a:stretch>
        </p:blipFill>
        <p:spPr bwMode="auto">
          <a:xfrm>
            <a:off x="214313" y="2000250"/>
            <a:ext cx="3808412" cy="2560638"/>
          </a:xfrm>
          <a:prstGeom prst="rect">
            <a:avLst/>
          </a:prstGeom>
          <a:noFill/>
          <a:ln w="9525">
            <a:noFill/>
            <a:miter lim="800000"/>
            <a:headEnd/>
            <a:tailEnd/>
          </a:ln>
        </p:spPr>
      </p:pic>
      <p:pic>
        <p:nvPicPr>
          <p:cNvPr id="18437" name="Рисунок 4" descr="http://art.1september.ru/2009/15/12-1.jpg"/>
          <p:cNvPicPr>
            <a:picLocks noChangeAspect="1" noChangeArrowheads="1"/>
          </p:cNvPicPr>
          <p:nvPr/>
        </p:nvPicPr>
        <p:blipFill>
          <a:blip r:embed="rId3"/>
          <a:srcRect/>
          <a:stretch>
            <a:fillRect/>
          </a:stretch>
        </p:blipFill>
        <p:spPr bwMode="auto">
          <a:xfrm>
            <a:off x="4714875" y="2000250"/>
            <a:ext cx="3808413" cy="2535238"/>
          </a:xfrm>
          <a:prstGeom prst="rect">
            <a:avLst/>
          </a:prstGeom>
          <a:noFill/>
          <a:ln w="9525">
            <a:noFill/>
            <a:miter lim="800000"/>
            <a:headEnd/>
            <a:tailEnd/>
          </a:ln>
        </p:spPr>
      </p:pic>
      <p:sp>
        <p:nvSpPr>
          <p:cNvPr id="24578" name="Rectangle 2"/>
          <p:cNvSpPr>
            <a:spLocks noChangeArrowheads="1"/>
          </p:cNvSpPr>
          <p:nvPr/>
        </p:nvSpPr>
        <p:spPr bwMode="auto">
          <a:xfrm>
            <a:off x="4929188" y="4643438"/>
            <a:ext cx="3643312" cy="708025"/>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nchor="ctr">
            <a:spAutoFit/>
          </a:bodyPr>
          <a:lstStyle/>
          <a:p>
            <a:pPr algn="ctr">
              <a:defRPr/>
            </a:pPr>
            <a:r>
              <a:rPr lang="ru-RU" sz="1000" b="1">
                <a:solidFill>
                  <a:srgbClr val="B54A10"/>
                </a:solidFill>
                <a:latin typeface="Arial CYR"/>
                <a:cs typeface="Times New Roman" pitchFamily="18" charset="0"/>
              </a:rPr>
              <a:t>ВАН ВЭЙ</a:t>
            </a:r>
            <a:br>
              <a:rPr lang="ru-RU" sz="1000" b="1">
                <a:solidFill>
                  <a:srgbClr val="B54A10"/>
                </a:solidFill>
                <a:latin typeface="Arial CYR"/>
                <a:cs typeface="Times New Roman" pitchFamily="18" charset="0"/>
              </a:rPr>
            </a:br>
            <a:r>
              <a:rPr lang="ru-RU" sz="1000" b="1">
                <a:solidFill>
                  <a:srgbClr val="B54A10"/>
                </a:solidFill>
                <a:latin typeface="Arial CYR"/>
                <a:cs typeface="Times New Roman" pitchFamily="18" charset="0"/>
              </a:rPr>
              <a:t>ПРОСВЕТ ПОСЛЕ СНЕГОПАДА В ГОРАХ У РЕКИ</a:t>
            </a:r>
            <a:br>
              <a:rPr lang="ru-RU" sz="1000" b="1">
                <a:solidFill>
                  <a:srgbClr val="B54A10"/>
                </a:solidFill>
                <a:latin typeface="Arial CYR"/>
                <a:cs typeface="Times New Roman" pitchFamily="18" charset="0"/>
              </a:rPr>
            </a:br>
            <a:r>
              <a:rPr lang="ru-RU" sz="1000" i="1">
                <a:solidFill>
                  <a:srgbClr val="B54A10"/>
                </a:solidFill>
                <a:latin typeface="Calibri" pitchFamily="34" charset="0"/>
                <a:cs typeface="Times New Roman" pitchFamily="18" charset="0"/>
              </a:rPr>
              <a:t>Фрагмент свитка на шелке</a:t>
            </a:r>
            <a:r>
              <a:rPr lang="ru-RU" sz="1000">
                <a:solidFill>
                  <a:srgbClr val="B54A10"/>
                </a:solidFill>
                <a:latin typeface="Arial CYR"/>
                <a:cs typeface="Times New Roman" pitchFamily="18" charset="0"/>
              </a:rPr>
              <a:t/>
            </a:r>
            <a:br>
              <a:rPr lang="ru-RU" sz="1000">
                <a:solidFill>
                  <a:srgbClr val="B54A10"/>
                </a:solidFill>
                <a:latin typeface="Arial CYR"/>
                <a:cs typeface="Times New Roman" pitchFamily="18" charset="0"/>
              </a:rPr>
            </a:br>
            <a:r>
              <a:rPr lang="ru-RU" sz="1000">
                <a:solidFill>
                  <a:srgbClr val="B54A10"/>
                </a:solidFill>
                <a:latin typeface="Arial CYR"/>
                <a:cs typeface="Times New Roman" pitchFamily="18" charset="0"/>
              </a:rPr>
              <a:t>VIII в. Собрание Огава, Киото</a:t>
            </a:r>
            <a:endParaRPr lang="ru-RU">
              <a:solidFill>
                <a:srgbClr val="B54A10"/>
              </a:solidFill>
              <a:latin typeface="Arial" pitchFamily="34" charset="0"/>
              <a:cs typeface="Arial" pitchFamily="34" charset="0"/>
            </a:endParaRPr>
          </a:p>
        </p:txBody>
      </p:sp>
      <p:sp>
        <p:nvSpPr>
          <p:cNvPr id="24579" name="Rectangle 3"/>
          <p:cNvSpPr>
            <a:spLocks noChangeArrowheads="1"/>
          </p:cNvSpPr>
          <p:nvPr/>
        </p:nvSpPr>
        <p:spPr bwMode="auto">
          <a:xfrm>
            <a:off x="357188" y="4714875"/>
            <a:ext cx="3500437" cy="708025"/>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nchor="ctr">
            <a:spAutoFit/>
          </a:bodyPr>
          <a:lstStyle/>
          <a:p>
            <a:pPr algn="ctr">
              <a:defRPr/>
            </a:pPr>
            <a:r>
              <a:rPr lang="ru-RU" sz="1000" b="1">
                <a:solidFill>
                  <a:srgbClr val="B54A10"/>
                </a:solidFill>
                <a:latin typeface="Arial CYR"/>
                <a:cs typeface="Times New Roman" pitchFamily="18" charset="0"/>
              </a:rPr>
              <a:t>ГО СИ</a:t>
            </a:r>
            <a:r>
              <a:rPr lang="ru-RU" sz="1000">
                <a:solidFill>
                  <a:srgbClr val="B54A10"/>
                </a:solidFill>
                <a:latin typeface="Arial CYR"/>
                <a:cs typeface="Times New Roman" pitchFamily="18" charset="0"/>
              </a:rPr>
              <a:t/>
            </a:r>
            <a:br>
              <a:rPr lang="ru-RU" sz="1000">
                <a:solidFill>
                  <a:srgbClr val="B54A10"/>
                </a:solidFill>
                <a:latin typeface="Arial CYR"/>
                <a:cs typeface="Times New Roman" pitchFamily="18" charset="0"/>
              </a:rPr>
            </a:br>
            <a:r>
              <a:rPr lang="ru-RU" sz="1000" b="1">
                <a:solidFill>
                  <a:srgbClr val="B54A10"/>
                </a:solidFill>
                <a:latin typeface="Arial CYR"/>
                <a:cs typeface="Times New Roman" pitchFamily="18" charset="0"/>
              </a:rPr>
              <a:t>ОСЕНЬ В ДОЛИНЕ ЖЕЛТОЙ РЕКИ</a:t>
            </a:r>
            <a:br>
              <a:rPr lang="ru-RU" sz="1000" b="1">
                <a:solidFill>
                  <a:srgbClr val="B54A10"/>
                </a:solidFill>
                <a:latin typeface="Arial CYR"/>
                <a:cs typeface="Times New Roman" pitchFamily="18" charset="0"/>
              </a:rPr>
            </a:br>
            <a:r>
              <a:rPr lang="ru-RU" sz="1000" i="1">
                <a:solidFill>
                  <a:srgbClr val="B54A10"/>
                </a:solidFill>
                <a:latin typeface="Calibri" pitchFamily="34" charset="0"/>
                <a:cs typeface="Times New Roman" pitchFamily="18" charset="0"/>
              </a:rPr>
              <a:t>Фрагмент со свитка</a:t>
            </a:r>
            <a:r>
              <a:rPr lang="ru-RU" sz="1000">
                <a:solidFill>
                  <a:srgbClr val="B54A10"/>
                </a:solidFill>
                <a:latin typeface="Arial CYR"/>
                <a:cs typeface="Times New Roman" pitchFamily="18" charset="0"/>
              </a:rPr>
              <a:t/>
            </a:r>
            <a:br>
              <a:rPr lang="ru-RU" sz="1000">
                <a:solidFill>
                  <a:srgbClr val="B54A10"/>
                </a:solidFill>
                <a:latin typeface="Arial CYR"/>
                <a:cs typeface="Times New Roman" pitchFamily="18" charset="0"/>
              </a:rPr>
            </a:br>
            <a:r>
              <a:rPr lang="ru-RU" sz="1000">
                <a:solidFill>
                  <a:srgbClr val="B54A10"/>
                </a:solidFill>
                <a:latin typeface="Arial CYR"/>
                <a:cs typeface="Times New Roman" pitchFamily="18" charset="0"/>
              </a:rPr>
              <a:t>XI в. Шелк, тушь. Галерея Фрир, Вашингтон </a:t>
            </a:r>
            <a:endParaRPr lang="ru-RU">
              <a:solidFill>
                <a:srgbClr val="B54A1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Рисунок 3" descr="http://art.1september.ru/2009/15/8-1.jpg"/>
          <p:cNvPicPr>
            <a:picLocks noChangeAspect="1" noChangeArrowheads="1"/>
          </p:cNvPicPr>
          <p:nvPr/>
        </p:nvPicPr>
        <p:blipFill>
          <a:blip r:embed="rId2"/>
          <a:srcRect/>
          <a:stretch>
            <a:fillRect/>
          </a:stretch>
        </p:blipFill>
        <p:spPr bwMode="auto">
          <a:xfrm>
            <a:off x="2357438" y="214313"/>
            <a:ext cx="3786187" cy="5214937"/>
          </a:xfrm>
          <a:prstGeom prst="rect">
            <a:avLst/>
          </a:prstGeom>
          <a:noFill/>
          <a:ln w="9525">
            <a:noFill/>
            <a:miter lim="800000"/>
            <a:headEnd/>
            <a:tailEnd/>
          </a:ln>
        </p:spPr>
      </p:pic>
      <p:sp>
        <p:nvSpPr>
          <p:cNvPr id="50177" name="Rectangle 1"/>
          <p:cNvSpPr>
            <a:spLocks noChangeArrowheads="1"/>
          </p:cNvSpPr>
          <p:nvPr/>
        </p:nvSpPr>
        <p:spPr bwMode="auto">
          <a:xfrm>
            <a:off x="1071563" y="5572125"/>
            <a:ext cx="7000875" cy="73818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a:defRPr/>
            </a:pPr>
            <a:r>
              <a:rPr lang="ru-RU" sz="1400" b="1">
                <a:solidFill>
                  <a:srgbClr val="000099"/>
                </a:solidFill>
                <a:latin typeface="Arial CYR"/>
                <a:cs typeface="Times New Roman" pitchFamily="18" charset="0"/>
              </a:rPr>
              <a:t>Цзян Цань. Утреннее путешествие после снегопада.</a:t>
            </a:r>
            <a:br>
              <a:rPr lang="ru-RU" sz="1400" b="1">
                <a:solidFill>
                  <a:srgbClr val="000099"/>
                </a:solidFill>
                <a:latin typeface="Arial CYR"/>
                <a:cs typeface="Times New Roman" pitchFamily="18" charset="0"/>
              </a:rPr>
            </a:br>
            <a:r>
              <a:rPr lang="ru-RU" sz="1400" i="1">
                <a:solidFill>
                  <a:srgbClr val="000099"/>
                </a:solidFill>
                <a:latin typeface="Calibri" pitchFamily="34" charset="0"/>
                <a:cs typeface="Times New Roman" pitchFamily="18" charset="0"/>
              </a:rPr>
              <a:t>Свиток на шелке. </a:t>
            </a:r>
            <a:r>
              <a:rPr lang="ru-RU" sz="1400">
                <a:solidFill>
                  <a:srgbClr val="000099"/>
                </a:solidFill>
                <a:latin typeface="Arial CYR"/>
                <a:cs typeface="Times New Roman" pitchFamily="18" charset="0"/>
              </a:rPr>
              <a:t>XII в. Киевский Государственный музей западного и восточного искусства</a:t>
            </a:r>
            <a:endParaRPr lang="ru-RU" sz="140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a:xfrm>
            <a:off x="457200" y="1481138"/>
            <a:ext cx="4114800" cy="5019675"/>
          </a:xfrm>
        </p:spPr>
        <p:txBody>
          <a:bodyPr/>
          <a:lstStyle/>
          <a:p>
            <a:pPr eaLnBrk="1" hangingPunct="1">
              <a:buFont typeface="Wingdings 3" pitchFamily="18" charset="2"/>
              <a:buNone/>
            </a:pPr>
            <a:r>
              <a:rPr lang="ru-RU" b="1" smtClean="0"/>
              <a:t>Первый вселенский</a:t>
            </a:r>
          </a:p>
          <a:p>
            <a:pPr eaLnBrk="1" hangingPunct="1">
              <a:buFont typeface="Wingdings 3" pitchFamily="18" charset="2"/>
              <a:buNone/>
            </a:pPr>
            <a:r>
              <a:rPr lang="ru-RU" b="1" smtClean="0"/>
              <a:t>энергийный </a:t>
            </a:r>
          </a:p>
          <a:p>
            <a:pPr eaLnBrk="1" hangingPunct="1">
              <a:buFont typeface="Wingdings 3" pitchFamily="18" charset="2"/>
              <a:buNone/>
            </a:pPr>
            <a:r>
              <a:rPr lang="ru-RU" b="1" smtClean="0"/>
              <a:t>ландшафт</a:t>
            </a:r>
            <a:r>
              <a:rPr lang="ru-RU" smtClean="0"/>
              <a:t> </a:t>
            </a:r>
          </a:p>
          <a:p>
            <a:pPr eaLnBrk="1" hangingPunct="1">
              <a:buFont typeface="Wingdings 3" pitchFamily="18" charset="2"/>
              <a:buNone/>
            </a:pPr>
            <a:r>
              <a:rPr lang="ru-RU" smtClean="0"/>
              <a:t>можно представить </a:t>
            </a:r>
          </a:p>
          <a:p>
            <a:pPr eaLnBrk="1" hangingPunct="1">
              <a:buFont typeface="Wingdings 3" pitchFamily="18" charset="2"/>
              <a:buNone/>
            </a:pPr>
            <a:r>
              <a:rPr lang="ru-RU" smtClean="0"/>
              <a:t>себе в виде</a:t>
            </a:r>
          </a:p>
          <a:p>
            <a:pPr eaLnBrk="1" hangingPunct="1">
              <a:buFont typeface="Wingdings 3" pitchFamily="18" charset="2"/>
              <a:buNone/>
            </a:pPr>
            <a:r>
              <a:rPr lang="ru-RU" smtClean="0"/>
              <a:t>взаимодействия двух</a:t>
            </a:r>
          </a:p>
          <a:p>
            <a:pPr eaLnBrk="1" hangingPunct="1">
              <a:buFont typeface="Wingdings 3" pitchFamily="18" charset="2"/>
              <a:buNone/>
            </a:pPr>
            <a:r>
              <a:rPr lang="ru-RU" smtClean="0"/>
              <a:t>эфирных субстанций:</a:t>
            </a:r>
          </a:p>
          <a:p>
            <a:pPr eaLnBrk="1" hangingPunct="1">
              <a:buFont typeface="Wingdings 3" pitchFamily="18" charset="2"/>
              <a:buNone/>
            </a:pPr>
            <a:r>
              <a:rPr lang="ru-RU" smtClean="0"/>
              <a:t>темной - </a:t>
            </a:r>
            <a:r>
              <a:rPr lang="ru-RU" b="1" smtClean="0"/>
              <a:t>инь</a:t>
            </a:r>
            <a:r>
              <a:rPr lang="ru-RU" smtClean="0"/>
              <a:t> и</a:t>
            </a:r>
          </a:p>
          <a:p>
            <a:pPr eaLnBrk="1" hangingPunct="1">
              <a:buFont typeface="Wingdings 3" pitchFamily="18" charset="2"/>
              <a:buNone/>
            </a:pPr>
            <a:r>
              <a:rPr lang="ru-RU" smtClean="0"/>
              <a:t>светлой - </a:t>
            </a:r>
            <a:r>
              <a:rPr lang="ru-RU" b="1" smtClean="0"/>
              <a:t>ян</a:t>
            </a:r>
            <a:r>
              <a:rPr lang="ru-RU" smtClean="0"/>
              <a:t>.</a:t>
            </a:r>
          </a:p>
          <a:p>
            <a:pPr eaLnBrk="1" hangingPunct="1"/>
            <a:endParaRPr lang="ru-RU" smtClean="0"/>
          </a:p>
        </p:txBody>
      </p:sp>
      <p:sp>
        <p:nvSpPr>
          <p:cNvPr id="2" name="Заголовок 1"/>
          <p:cNvSpPr>
            <a:spLocks noGrp="1"/>
          </p:cNvSpPr>
          <p:nvPr>
            <p:ph type="title"/>
          </p:nvPr>
        </p:nvSpPr>
        <p:spPr>
          <a:xfrm>
            <a:off x="457200" y="274638"/>
            <a:ext cx="4757742" cy="1143000"/>
          </a:xfrm>
        </p:spPr>
        <p:txBody>
          <a:bodyPr>
            <a:normAutofit fontScale="90000"/>
          </a:bodyPr>
          <a:lstStyle/>
          <a:p>
            <a:pPr eaLnBrk="1" fontAlgn="auto" hangingPunct="1">
              <a:spcAft>
                <a:spcPts val="0"/>
              </a:spcAft>
              <a:defRPr/>
            </a:pPr>
            <a:r>
              <a:rPr lang="ru-RU" dirty="0" err="1" smtClean="0"/>
              <a:t>Энергийный</a:t>
            </a:r>
            <a:r>
              <a:rPr lang="ru-RU" dirty="0" smtClean="0"/>
              <a:t> ландшафт.</a:t>
            </a:r>
            <a:endParaRPr lang="ru-RU" dirty="0"/>
          </a:p>
        </p:txBody>
      </p:sp>
      <p:pic>
        <p:nvPicPr>
          <p:cNvPr id="20484" name="Рисунок 3" descr="http://art.1september.ru/2009/15/8-3.jpg"/>
          <p:cNvPicPr>
            <a:picLocks noChangeAspect="1" noChangeArrowheads="1"/>
          </p:cNvPicPr>
          <p:nvPr/>
        </p:nvPicPr>
        <p:blipFill>
          <a:blip r:embed="rId2"/>
          <a:srcRect/>
          <a:stretch>
            <a:fillRect/>
          </a:stretch>
        </p:blipFill>
        <p:spPr bwMode="auto">
          <a:xfrm>
            <a:off x="4714875" y="285750"/>
            <a:ext cx="4071938" cy="6572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0313" y="5857875"/>
            <a:ext cx="5929312" cy="1000125"/>
          </a:xfrm>
        </p:spPr>
        <p:txBody>
          <a:bodyPr>
            <a:normAutofit fontScale="92500"/>
          </a:bodyPr>
          <a:lstStyle/>
          <a:p>
            <a:pPr marL="365760" indent="-256032" eaLnBrk="1" fontAlgn="auto" hangingPunct="1">
              <a:spcAft>
                <a:spcPts val="0"/>
              </a:spcAft>
              <a:buFont typeface="Wingdings 3"/>
              <a:buNone/>
              <a:defRPr/>
            </a:pPr>
            <a:r>
              <a:rPr lang="ru-RU" b="1" dirty="0" smtClean="0"/>
              <a:t>Ван </a:t>
            </a:r>
            <a:r>
              <a:rPr lang="ru-RU" b="1" dirty="0" err="1" smtClean="0"/>
              <a:t>Вэй</a:t>
            </a:r>
            <a:r>
              <a:rPr lang="ru-RU" b="1" dirty="0" smtClean="0"/>
              <a:t>. Портрет ученого Фу </a:t>
            </a:r>
            <a:r>
              <a:rPr lang="ru-RU" b="1" dirty="0" err="1" smtClean="0"/>
              <a:t>Шэна</a:t>
            </a:r>
            <a:r>
              <a:rPr lang="ru-RU" b="1" dirty="0" smtClean="0"/>
              <a:t>. </a:t>
            </a:r>
          </a:p>
          <a:p>
            <a:pPr marL="365760" indent="-256032" eaLnBrk="1" fontAlgn="auto" hangingPunct="1">
              <a:spcAft>
                <a:spcPts val="0"/>
              </a:spcAft>
              <a:buFont typeface="Wingdings 3"/>
              <a:buNone/>
              <a:defRPr/>
            </a:pPr>
            <a:r>
              <a:rPr lang="ru-RU" dirty="0" smtClean="0"/>
              <a:t>          VIII в.</a:t>
            </a:r>
          </a:p>
          <a:p>
            <a:pPr marL="365760" indent="-256032" eaLnBrk="1" fontAlgn="auto" hangingPunct="1">
              <a:spcAft>
                <a:spcPts val="0"/>
              </a:spcAft>
              <a:buFont typeface="Wingdings 3"/>
              <a:buNone/>
              <a:defRPr/>
            </a:pPr>
            <a:endParaRPr lang="ru-RU" dirty="0"/>
          </a:p>
        </p:txBody>
      </p:sp>
      <p:sp>
        <p:nvSpPr>
          <p:cNvPr id="2" name="Заголовок 1"/>
          <p:cNvSpPr>
            <a:spLocks noGrp="1"/>
          </p:cNvSpPr>
          <p:nvPr>
            <p:ph type="title"/>
          </p:nvPr>
        </p:nvSpPr>
        <p:spPr/>
        <p:txBody>
          <a:bodyPr/>
          <a:lstStyle/>
          <a:p>
            <a:pPr eaLnBrk="1" fontAlgn="auto" hangingPunct="1">
              <a:spcAft>
                <a:spcPts val="0"/>
              </a:spcAft>
              <a:defRPr/>
            </a:pPr>
            <a:r>
              <a:rPr lang="ru-RU" dirty="0" smtClean="0"/>
              <a:t>Космический ландшафт.</a:t>
            </a:r>
            <a:endParaRPr lang="ru-RU" dirty="0"/>
          </a:p>
        </p:txBody>
      </p:sp>
      <p:pic>
        <p:nvPicPr>
          <p:cNvPr id="21508" name="Рисунок 3" descr="http://art.1september.ru/2009/15/11-6.jpg"/>
          <p:cNvPicPr>
            <a:picLocks noChangeAspect="1" noChangeArrowheads="1"/>
          </p:cNvPicPr>
          <p:nvPr/>
        </p:nvPicPr>
        <p:blipFill>
          <a:blip r:embed="rId2"/>
          <a:srcRect/>
          <a:stretch>
            <a:fillRect/>
          </a:stretch>
        </p:blipFill>
        <p:spPr bwMode="auto">
          <a:xfrm>
            <a:off x="2571750" y="1071563"/>
            <a:ext cx="6286500" cy="4786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Содержимое 2"/>
          <p:cNvSpPr>
            <a:spLocks noGrp="1"/>
          </p:cNvSpPr>
          <p:nvPr>
            <p:ph idx="1"/>
          </p:nvPr>
        </p:nvSpPr>
        <p:spPr>
          <a:xfrm>
            <a:off x="457200" y="1481138"/>
            <a:ext cx="3543300" cy="4525962"/>
          </a:xfrm>
        </p:spPr>
        <p:txBody>
          <a:bodyPr/>
          <a:lstStyle/>
          <a:p>
            <a:pPr eaLnBrk="1" hangingPunct="1">
              <a:buFont typeface="Wingdings 3" pitchFamily="18" charset="2"/>
              <a:buNone/>
            </a:pPr>
            <a:r>
              <a:rPr lang="ru-RU" b="1" smtClean="0"/>
              <a:t>      </a:t>
            </a:r>
            <a:endParaRPr lang="ru-RU" smtClean="0"/>
          </a:p>
          <a:p>
            <a:pPr eaLnBrk="1" hangingPunct="1"/>
            <a:endParaRPr lang="ru-RU" smtClean="0"/>
          </a:p>
        </p:txBody>
      </p:sp>
      <p:sp>
        <p:nvSpPr>
          <p:cNvPr id="2" name="Заголовок 1"/>
          <p:cNvSpPr>
            <a:spLocks noGrp="1"/>
          </p:cNvSpPr>
          <p:nvPr>
            <p:ph type="title"/>
          </p:nvPr>
        </p:nvSpPr>
        <p:spPr/>
        <p:txBody>
          <a:bodyPr/>
          <a:lstStyle/>
          <a:p>
            <a:pPr eaLnBrk="1" fontAlgn="auto" hangingPunct="1">
              <a:spcAft>
                <a:spcPts val="0"/>
              </a:spcAft>
              <a:defRPr/>
            </a:pPr>
            <a:r>
              <a:rPr lang="ru-RU" dirty="0" err="1" smtClean="0"/>
              <a:t>Цивилизационный</a:t>
            </a:r>
            <a:r>
              <a:rPr lang="ru-RU" dirty="0" smtClean="0"/>
              <a:t> ландшафт</a:t>
            </a:r>
            <a:endParaRPr lang="ru-RU" dirty="0"/>
          </a:p>
        </p:txBody>
      </p:sp>
      <p:sp>
        <p:nvSpPr>
          <p:cNvPr id="22532" name="Rectangle 1"/>
          <p:cNvSpPr>
            <a:spLocks noChangeArrowheads="1"/>
          </p:cNvSpPr>
          <p:nvPr/>
        </p:nvSpPr>
        <p:spPr bwMode="auto">
          <a:xfrm>
            <a:off x="142875" y="2571750"/>
            <a:ext cx="785813" cy="246063"/>
          </a:xfrm>
          <a:prstGeom prst="rect">
            <a:avLst/>
          </a:prstGeom>
          <a:noFill/>
          <a:ln w="9525">
            <a:noFill/>
            <a:miter lim="800000"/>
            <a:headEnd/>
            <a:tailEnd/>
          </a:ln>
        </p:spPr>
        <p:txBody>
          <a:bodyPr anchor="ctr">
            <a:spAutoFit/>
          </a:bodyPr>
          <a:lstStyle/>
          <a:p>
            <a:pPr algn="ctr"/>
            <a:r>
              <a:rPr lang="ru-RU" sz="1000" b="1">
                <a:latin typeface="Arial CYR"/>
                <a:cs typeface="Times New Roman" pitchFamily="18" charset="0"/>
              </a:rPr>
              <a:t> </a:t>
            </a:r>
            <a:r>
              <a:rPr lang="ru-RU" sz="1000">
                <a:latin typeface="Arial CYR"/>
                <a:cs typeface="Times New Roman" pitchFamily="18" charset="0"/>
              </a:rPr>
              <a:t>.</a:t>
            </a:r>
            <a:endParaRPr lang="ru-RU"/>
          </a:p>
        </p:txBody>
      </p:sp>
      <p:pic>
        <p:nvPicPr>
          <p:cNvPr id="22533" name="Рисунок 4" descr="Шелковая ткань с изображением нефритового зайца и дракона среди облаков"/>
          <p:cNvPicPr>
            <a:picLocks noChangeAspect="1" noChangeArrowheads="1"/>
          </p:cNvPicPr>
          <p:nvPr/>
        </p:nvPicPr>
        <p:blipFill>
          <a:blip r:embed="rId2"/>
          <a:srcRect/>
          <a:stretch>
            <a:fillRect/>
          </a:stretch>
        </p:blipFill>
        <p:spPr bwMode="auto">
          <a:xfrm>
            <a:off x="4429125" y="1143000"/>
            <a:ext cx="4240213" cy="5715000"/>
          </a:xfrm>
          <a:prstGeom prst="rect">
            <a:avLst/>
          </a:prstGeom>
          <a:noFill/>
          <a:ln w="9525">
            <a:noFill/>
            <a:miter lim="800000"/>
            <a:headEnd/>
            <a:tailEnd/>
          </a:ln>
        </p:spPr>
      </p:pic>
      <p:graphicFrame>
        <p:nvGraphicFramePr>
          <p:cNvPr id="6" name="Таблица 5"/>
          <p:cNvGraphicFramePr>
            <a:graphicFrameLocks noGrp="1"/>
          </p:cNvGraphicFramePr>
          <p:nvPr/>
        </p:nvGraphicFramePr>
        <p:xfrm>
          <a:off x="428625" y="1571625"/>
          <a:ext cx="3286125" cy="4429125"/>
        </p:xfrm>
        <a:graphic>
          <a:graphicData uri="http://schemas.openxmlformats.org/drawingml/2006/table">
            <a:tbl>
              <a:tblPr/>
              <a:tblGrid>
                <a:gridCol w="3286125"/>
              </a:tblGrid>
              <a:tr h="44291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Шелковая ткань с</a:t>
                      </a: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изображением</a:t>
                      </a:r>
                      <a:b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b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нефритового зайца и дракона среди облаков</a:t>
                      </a:r>
                      <a:b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b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Династия Юань, XIII в.</a:t>
                      </a:r>
                      <a:endParaRPr kumimoji="0" lang="ru-RU"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8575" marR="28575" marT="28575" marB="28575" anchor="ctr"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Содержимое 2"/>
          <p:cNvSpPr>
            <a:spLocks noGrp="1"/>
          </p:cNvSpPr>
          <p:nvPr>
            <p:ph idx="1"/>
          </p:nvPr>
        </p:nvSpPr>
        <p:spPr>
          <a:xfrm>
            <a:off x="214313" y="1214438"/>
            <a:ext cx="3714750" cy="5643562"/>
          </a:xfrm>
        </p:spPr>
        <p:txBody>
          <a:bodyPr/>
          <a:lstStyle/>
          <a:p>
            <a:pPr eaLnBrk="1" hangingPunct="1">
              <a:buFont typeface="Wingdings 3" pitchFamily="18" charset="2"/>
              <a:buNone/>
            </a:pPr>
            <a:r>
              <a:rPr lang="ru-RU" b="1" smtClean="0"/>
              <a:t>«Суть дао —</a:t>
            </a:r>
          </a:p>
          <a:p>
            <a:pPr eaLnBrk="1" hangingPunct="1">
              <a:buFont typeface="Wingdings 3" pitchFamily="18" charset="2"/>
              <a:buNone/>
            </a:pPr>
            <a:r>
              <a:rPr lang="ru-RU" b="1" smtClean="0"/>
              <a:t>пустота… глядишь</a:t>
            </a:r>
          </a:p>
          <a:p>
            <a:pPr eaLnBrk="1" hangingPunct="1">
              <a:buFont typeface="Wingdings 3" pitchFamily="18" charset="2"/>
              <a:buNone/>
            </a:pPr>
            <a:r>
              <a:rPr lang="ru-RU" b="1" smtClean="0"/>
              <a:t>на него — не </a:t>
            </a:r>
          </a:p>
          <a:p>
            <a:pPr eaLnBrk="1" hangingPunct="1">
              <a:buFont typeface="Wingdings 3" pitchFamily="18" charset="2"/>
              <a:buNone/>
            </a:pPr>
            <a:r>
              <a:rPr lang="ru-RU" b="1" smtClean="0"/>
              <a:t>можешь видеть, </a:t>
            </a:r>
          </a:p>
          <a:p>
            <a:pPr eaLnBrk="1" hangingPunct="1">
              <a:buFont typeface="Wingdings 3" pitchFamily="18" charset="2"/>
              <a:buNone/>
            </a:pPr>
            <a:r>
              <a:rPr lang="ru-RU" b="1" smtClean="0"/>
              <a:t>слушаешь его — не</a:t>
            </a:r>
          </a:p>
          <a:p>
            <a:pPr eaLnBrk="1" hangingPunct="1">
              <a:buFont typeface="Wingdings 3" pitchFamily="18" charset="2"/>
              <a:buNone/>
            </a:pPr>
            <a:r>
              <a:rPr lang="ru-RU" b="1" smtClean="0"/>
              <a:t>можешь слышать». </a:t>
            </a:r>
          </a:p>
          <a:p>
            <a:pPr eaLnBrk="1" hangingPunct="1">
              <a:buFont typeface="Wingdings 3" pitchFamily="18" charset="2"/>
              <a:buNone/>
            </a:pPr>
            <a:r>
              <a:rPr lang="ru-RU" b="1" smtClean="0"/>
              <a:t>«Дао — вещь такая:</a:t>
            </a:r>
          </a:p>
          <a:p>
            <a:pPr eaLnBrk="1" hangingPunct="1">
              <a:buFont typeface="Wingdings 3" pitchFamily="18" charset="2"/>
              <a:buNone/>
            </a:pPr>
            <a:r>
              <a:rPr lang="ru-RU" b="1" smtClean="0"/>
              <a:t>неясная и смутная, </a:t>
            </a:r>
          </a:p>
          <a:p>
            <a:pPr eaLnBrk="1" hangingPunct="1">
              <a:buFont typeface="Wingdings 3" pitchFamily="18" charset="2"/>
              <a:buNone/>
            </a:pPr>
            <a:r>
              <a:rPr lang="ru-RU" b="1" smtClean="0"/>
              <a:t>безликая и</a:t>
            </a:r>
          </a:p>
          <a:p>
            <a:pPr eaLnBrk="1" hangingPunct="1">
              <a:buFont typeface="Wingdings 3" pitchFamily="18" charset="2"/>
              <a:buNone/>
            </a:pPr>
            <a:r>
              <a:rPr lang="ru-RU" b="1" smtClean="0"/>
              <a:t>туманная»</a:t>
            </a:r>
            <a:r>
              <a:rPr lang="ru-RU" smtClean="0"/>
              <a:t>. </a:t>
            </a:r>
          </a:p>
          <a:p>
            <a:pPr eaLnBrk="1" hangingPunct="1"/>
            <a:endParaRPr lang="ru-RU" smtClean="0"/>
          </a:p>
        </p:txBody>
      </p:sp>
      <p:sp>
        <p:nvSpPr>
          <p:cNvPr id="2" name="Заголовок 1"/>
          <p:cNvSpPr>
            <a:spLocks noGrp="1"/>
          </p:cNvSpPr>
          <p:nvPr>
            <p:ph type="title"/>
          </p:nvPr>
        </p:nvSpPr>
        <p:spPr>
          <a:xfrm>
            <a:off x="214282" y="0"/>
            <a:ext cx="3900486" cy="1143000"/>
          </a:xfrm>
        </p:spPr>
        <p:txBody>
          <a:bodyPr>
            <a:normAutofit fontScale="90000"/>
          </a:bodyPr>
          <a:lstStyle/>
          <a:p>
            <a:pPr eaLnBrk="1" fontAlgn="auto" hangingPunct="1">
              <a:spcAft>
                <a:spcPts val="0"/>
              </a:spcAft>
              <a:defRPr/>
            </a:pPr>
            <a:r>
              <a:rPr lang="ru-RU" dirty="0" smtClean="0"/>
              <a:t>Образные эквиваленты</a:t>
            </a:r>
            <a:endParaRPr lang="ru-RU" dirty="0"/>
          </a:p>
        </p:txBody>
      </p:sp>
      <p:pic>
        <p:nvPicPr>
          <p:cNvPr id="23556" name="Рисунок 3" descr="http://art.1september.ru/2009/15/14-1.jpg"/>
          <p:cNvPicPr>
            <a:picLocks noChangeAspect="1" noChangeArrowheads="1"/>
          </p:cNvPicPr>
          <p:nvPr/>
        </p:nvPicPr>
        <p:blipFill>
          <a:blip r:embed="rId2"/>
          <a:srcRect/>
          <a:stretch>
            <a:fillRect/>
          </a:stretch>
        </p:blipFill>
        <p:spPr bwMode="auto">
          <a:xfrm>
            <a:off x="4357688" y="0"/>
            <a:ext cx="4143375" cy="5357813"/>
          </a:xfrm>
          <a:prstGeom prst="rect">
            <a:avLst/>
          </a:prstGeom>
          <a:noFill/>
          <a:ln w="9525">
            <a:noFill/>
            <a:miter lim="800000"/>
            <a:headEnd/>
            <a:tailEnd/>
          </a:ln>
        </p:spPr>
      </p:pic>
      <p:sp>
        <p:nvSpPr>
          <p:cNvPr id="23557" name="Rectangle 1"/>
          <p:cNvSpPr>
            <a:spLocks noChangeArrowheads="1"/>
          </p:cNvSpPr>
          <p:nvPr/>
        </p:nvSpPr>
        <p:spPr bwMode="auto">
          <a:xfrm>
            <a:off x="3714750" y="5429250"/>
            <a:ext cx="5429250" cy="954088"/>
          </a:xfrm>
          <a:prstGeom prst="rect">
            <a:avLst/>
          </a:prstGeom>
          <a:noFill/>
          <a:ln w="9525">
            <a:noFill/>
            <a:miter lim="800000"/>
            <a:headEnd/>
            <a:tailEnd/>
          </a:ln>
        </p:spPr>
        <p:txBody>
          <a:bodyPr anchor="ctr">
            <a:spAutoFit/>
          </a:bodyPr>
          <a:lstStyle/>
          <a:p>
            <a:pPr algn="ctr"/>
            <a:r>
              <a:rPr lang="ru-RU" sz="2800" b="1">
                <a:latin typeface="Arial CYR"/>
                <a:cs typeface="Times New Roman" pitchFamily="18" charset="0"/>
              </a:rPr>
              <a:t>Го Си. Ранняя весна. </a:t>
            </a:r>
          </a:p>
          <a:p>
            <a:pPr algn="ctr"/>
            <a:r>
              <a:rPr lang="ru-RU" sz="2800">
                <a:latin typeface="Arial CYR"/>
                <a:cs typeface="Times New Roman" pitchFamily="18" charset="0"/>
              </a:rPr>
              <a:t>1072. Музей Гугун, Пекин</a:t>
            </a:r>
            <a:endParaRPr lang="ru-RU" sz="28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Содержимое 3" descr="http://art.1september.ru/2009/15/21-6.jpg"/>
          <p:cNvPicPr>
            <a:picLocks noGrp="1"/>
          </p:cNvPicPr>
          <p:nvPr>
            <p:ph idx="1"/>
          </p:nvPr>
        </p:nvPicPr>
        <p:blipFill>
          <a:blip r:embed="rId2"/>
          <a:srcRect/>
          <a:stretch>
            <a:fillRect/>
          </a:stretch>
        </p:blipFill>
        <p:spPr>
          <a:xfrm>
            <a:off x="2000250" y="2214563"/>
            <a:ext cx="4357688" cy="3929062"/>
          </a:xfrm>
        </p:spPr>
      </p:pic>
      <p:sp>
        <p:nvSpPr>
          <p:cNvPr id="2" name="Заголовок 1"/>
          <p:cNvSpPr>
            <a:spLocks noGrp="1"/>
          </p:cNvSpPr>
          <p:nvPr>
            <p:ph type="title"/>
          </p:nvPr>
        </p:nvSpPr>
        <p:spPr/>
        <p:txBody>
          <a:bodyPr>
            <a:normAutofit fontScale="90000"/>
          </a:bodyPr>
          <a:lstStyle/>
          <a:p>
            <a:pPr eaLnBrk="1" fontAlgn="auto" hangingPunct="1">
              <a:spcAft>
                <a:spcPts val="0"/>
              </a:spcAft>
              <a:defRPr/>
            </a:pPr>
            <a:r>
              <a:rPr lang="ru-RU" dirty="0" smtClean="0"/>
              <a:t>Амулет с триграммами</a:t>
            </a:r>
            <a:br>
              <a:rPr lang="ru-RU" dirty="0" smtClean="0"/>
            </a:b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Содержимое 2"/>
          <p:cNvSpPr>
            <a:spLocks noGrp="1"/>
          </p:cNvSpPr>
          <p:nvPr>
            <p:ph idx="1"/>
          </p:nvPr>
        </p:nvSpPr>
        <p:spPr>
          <a:xfrm>
            <a:off x="457200" y="1882775"/>
            <a:ext cx="328613" cy="3760788"/>
          </a:xfrm>
        </p:spPr>
        <p:txBody>
          <a:bodyPr/>
          <a:lstStyle/>
          <a:p>
            <a:pPr eaLnBrk="1" hangingPunct="1"/>
            <a:endParaRPr lang="ru-RU" smtClean="0"/>
          </a:p>
        </p:txBody>
      </p:sp>
      <p:sp>
        <p:nvSpPr>
          <p:cNvPr id="2" name="Заголовок 1"/>
          <p:cNvSpPr>
            <a:spLocks noGrp="1"/>
          </p:cNvSpPr>
          <p:nvPr>
            <p:ph type="title"/>
          </p:nvPr>
        </p:nvSpPr>
        <p:spPr>
          <a:xfrm>
            <a:off x="457200" y="267494"/>
            <a:ext cx="6829444" cy="1161242"/>
          </a:xfrm>
        </p:spPr>
        <p:txBody>
          <a:bodyPr>
            <a:normAutofit fontScale="90000"/>
          </a:bodyPr>
          <a:lstStyle/>
          <a:p>
            <a:pPr eaLnBrk="1" fontAlgn="auto" hangingPunct="1">
              <a:spcAft>
                <a:spcPts val="0"/>
              </a:spcAft>
              <a:defRPr/>
            </a:pPr>
            <a:r>
              <a:rPr lang="ru-RU" dirty="0" smtClean="0"/>
              <a:t>Таблица </a:t>
            </a:r>
            <a:r>
              <a:rPr lang="ru-RU" dirty="0" err="1" smtClean="0"/>
              <a:t>гексаграмм</a:t>
            </a:r>
            <a:r>
              <a:rPr lang="ru-RU" dirty="0" smtClean="0"/>
              <a:t/>
            </a:r>
            <a:br>
              <a:rPr lang="ru-RU" dirty="0" smtClean="0"/>
            </a:br>
            <a:endParaRPr lang="ru-RU" dirty="0"/>
          </a:p>
        </p:txBody>
      </p:sp>
      <p:pic>
        <p:nvPicPr>
          <p:cNvPr id="25604" name="Рисунок 3" descr="http://art.1september.ru/2009/15/21-8.jpg"/>
          <p:cNvPicPr>
            <a:picLocks noChangeAspect="1" noChangeArrowheads="1"/>
          </p:cNvPicPr>
          <p:nvPr/>
        </p:nvPicPr>
        <p:blipFill>
          <a:blip r:embed="rId2"/>
          <a:srcRect/>
          <a:stretch>
            <a:fillRect/>
          </a:stretch>
        </p:blipFill>
        <p:spPr bwMode="auto">
          <a:xfrm>
            <a:off x="428625" y="1143000"/>
            <a:ext cx="8143875"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Содержимое 2"/>
          <p:cNvSpPr>
            <a:spLocks noGrp="1"/>
          </p:cNvSpPr>
          <p:nvPr>
            <p:ph idx="1"/>
          </p:nvPr>
        </p:nvSpPr>
        <p:spPr>
          <a:xfrm>
            <a:off x="457200" y="1882775"/>
            <a:ext cx="542925" cy="3903663"/>
          </a:xfrm>
        </p:spPr>
        <p:txBody>
          <a:bodyPr/>
          <a:lstStyle/>
          <a:p>
            <a:pPr eaLnBrk="1" hangingPunct="1"/>
            <a:endParaRPr lang="ru-RU" smtClean="0"/>
          </a:p>
        </p:txBody>
      </p:sp>
      <p:sp>
        <p:nvSpPr>
          <p:cNvPr id="2" name="Заголовок 1"/>
          <p:cNvSpPr>
            <a:spLocks noGrp="1"/>
          </p:cNvSpPr>
          <p:nvPr>
            <p:ph type="title"/>
          </p:nvPr>
        </p:nvSpPr>
        <p:spPr/>
        <p:txBody>
          <a:bodyPr/>
          <a:lstStyle/>
          <a:p>
            <a:pPr algn="ctr" eaLnBrk="1" fontAlgn="auto" hangingPunct="1">
              <a:spcAft>
                <a:spcPts val="0"/>
              </a:spcAft>
              <a:defRPr/>
            </a:pPr>
            <a:r>
              <a:rPr lang="ru-RU" sz="3200" dirty="0" smtClean="0"/>
              <a:t>Крылатый дракон. </a:t>
            </a:r>
            <a:br>
              <a:rPr lang="ru-RU" sz="3200" dirty="0" smtClean="0"/>
            </a:br>
            <a:r>
              <a:rPr lang="ru-RU" sz="3200" dirty="0" smtClean="0"/>
              <a:t>IV в. до н. э. </a:t>
            </a:r>
            <a:endParaRPr lang="ru-RU" sz="3200" dirty="0"/>
          </a:p>
        </p:txBody>
      </p:sp>
      <p:pic>
        <p:nvPicPr>
          <p:cNvPr id="26628" name="Рисунок 3" descr="http://art.1september.ru/2009/15/21-5.jpg"/>
          <p:cNvPicPr>
            <a:picLocks noChangeAspect="1" noChangeArrowheads="1"/>
          </p:cNvPicPr>
          <p:nvPr/>
        </p:nvPicPr>
        <p:blipFill>
          <a:blip r:embed="rId2"/>
          <a:srcRect/>
          <a:stretch>
            <a:fillRect/>
          </a:stretch>
        </p:blipFill>
        <p:spPr bwMode="auto">
          <a:xfrm>
            <a:off x="2143125" y="1714500"/>
            <a:ext cx="4500563"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81138"/>
            <a:ext cx="2900363" cy="4525962"/>
          </a:xfrm>
        </p:spPr>
        <p:txBody>
          <a:bodyPr>
            <a:normAutofit fontScale="92500" lnSpcReduction="10000"/>
          </a:bodyPr>
          <a:lstStyle/>
          <a:p>
            <a:pPr marL="365760" indent="-256032" eaLnBrk="1" fontAlgn="auto" hangingPunct="1">
              <a:spcAft>
                <a:spcPts val="0"/>
              </a:spcAft>
              <a:buFont typeface="Wingdings 3"/>
              <a:buNone/>
              <a:defRPr/>
            </a:pPr>
            <a:r>
              <a:rPr lang="ru-RU" b="1" dirty="0" smtClean="0"/>
              <a:t>Главенство</a:t>
            </a:r>
          </a:p>
          <a:p>
            <a:pPr marL="365760" indent="-256032" eaLnBrk="1" fontAlgn="auto" hangingPunct="1">
              <a:spcAft>
                <a:spcPts val="0"/>
              </a:spcAft>
              <a:buFont typeface="Wingdings 3"/>
              <a:buNone/>
              <a:defRPr/>
            </a:pPr>
            <a:r>
              <a:rPr lang="ru-RU" b="1" dirty="0" smtClean="0"/>
              <a:t>линии</a:t>
            </a:r>
            <a:r>
              <a:rPr lang="ru-RU" dirty="0" smtClean="0"/>
              <a:t> </a:t>
            </a:r>
          </a:p>
          <a:p>
            <a:pPr marL="365760" indent="-256032" eaLnBrk="1" fontAlgn="auto" hangingPunct="1">
              <a:spcAft>
                <a:spcPts val="0"/>
              </a:spcAft>
              <a:buFont typeface="Wingdings 3"/>
              <a:buNone/>
              <a:defRPr/>
            </a:pPr>
            <a:r>
              <a:rPr lang="ru-RU" dirty="0" smtClean="0"/>
              <a:t>в китайской </a:t>
            </a:r>
          </a:p>
          <a:p>
            <a:pPr marL="365760" indent="-256032" eaLnBrk="1" fontAlgn="auto" hangingPunct="1">
              <a:spcAft>
                <a:spcPts val="0"/>
              </a:spcAft>
              <a:buFont typeface="Wingdings 3"/>
              <a:buNone/>
              <a:defRPr/>
            </a:pPr>
            <a:r>
              <a:rPr lang="ru-RU" dirty="0" smtClean="0"/>
              <a:t>живописи </a:t>
            </a:r>
          </a:p>
          <a:p>
            <a:pPr marL="365760" indent="-256032" eaLnBrk="1" fontAlgn="auto" hangingPunct="1">
              <a:spcAft>
                <a:spcPts val="0"/>
              </a:spcAft>
              <a:buFont typeface="Wingdings 3"/>
              <a:buNone/>
              <a:defRPr/>
            </a:pPr>
            <a:r>
              <a:rPr lang="ru-RU" dirty="0" smtClean="0"/>
              <a:t>отражает </a:t>
            </a:r>
          </a:p>
          <a:p>
            <a:pPr marL="365760" indent="-256032" eaLnBrk="1" fontAlgn="auto" hangingPunct="1">
              <a:spcAft>
                <a:spcPts val="0"/>
              </a:spcAft>
              <a:buFont typeface="Wingdings 3"/>
              <a:buNone/>
              <a:defRPr/>
            </a:pPr>
            <a:r>
              <a:rPr lang="ru-RU" b="1" dirty="0" smtClean="0"/>
              <a:t>суть прозрения </a:t>
            </a:r>
          </a:p>
          <a:p>
            <a:pPr marL="365760" indent="-256032" eaLnBrk="1" fontAlgn="auto" hangingPunct="1">
              <a:spcAft>
                <a:spcPts val="0"/>
              </a:spcAft>
              <a:buFont typeface="Wingdings 3"/>
              <a:buNone/>
              <a:defRPr/>
            </a:pPr>
            <a:r>
              <a:rPr lang="ru-RU" b="1" dirty="0" smtClean="0"/>
              <a:t>художником </a:t>
            </a:r>
          </a:p>
          <a:p>
            <a:pPr marL="365760" indent="-256032" eaLnBrk="1" fontAlgn="auto" hangingPunct="1">
              <a:spcAft>
                <a:spcPts val="0"/>
              </a:spcAft>
              <a:buFont typeface="Wingdings 3"/>
              <a:buNone/>
              <a:defRPr/>
            </a:pPr>
            <a:r>
              <a:rPr lang="ru-RU" b="1" dirty="0" smtClean="0"/>
              <a:t>небесного </a:t>
            </a:r>
          </a:p>
          <a:p>
            <a:pPr marL="365760" indent="-256032" eaLnBrk="1" fontAlgn="auto" hangingPunct="1">
              <a:spcAft>
                <a:spcPts val="0"/>
              </a:spcAft>
              <a:buFont typeface="Wingdings 3"/>
              <a:buNone/>
              <a:defRPr/>
            </a:pPr>
            <a:r>
              <a:rPr lang="ru-RU" b="1" dirty="0" smtClean="0"/>
              <a:t>идеального </a:t>
            </a:r>
          </a:p>
          <a:p>
            <a:pPr marL="365760" indent="-256032" eaLnBrk="1" fontAlgn="auto" hangingPunct="1">
              <a:spcAft>
                <a:spcPts val="0"/>
              </a:spcAft>
              <a:buFont typeface="Wingdings 3"/>
              <a:buNone/>
              <a:defRPr/>
            </a:pPr>
            <a:r>
              <a:rPr lang="ru-RU" b="1" dirty="0" smtClean="0"/>
              <a:t>образа вещей</a:t>
            </a:r>
            <a:r>
              <a:rPr lang="ru-RU" dirty="0" smtClean="0"/>
              <a:t>.</a:t>
            </a:r>
            <a:r>
              <a:rPr lang="ru-RU" b="1" dirty="0" smtClean="0"/>
              <a:t> </a:t>
            </a:r>
          </a:p>
          <a:p>
            <a:pPr marL="365760" indent="-256032" eaLnBrk="1" fontAlgn="auto" hangingPunct="1">
              <a:spcAft>
                <a:spcPts val="0"/>
              </a:spcAft>
              <a:buFont typeface="Wingdings 3"/>
              <a:buNone/>
              <a:defRPr/>
            </a:pPr>
            <a:r>
              <a:rPr lang="ru-RU" b="1" dirty="0" smtClean="0"/>
              <a:t>      </a:t>
            </a:r>
            <a:endParaRPr lang="ru-RU" dirty="0" smtClean="0"/>
          </a:p>
          <a:p>
            <a:pPr marL="365760" indent="-256032" eaLnBrk="1" fontAlgn="auto" hangingPunct="1">
              <a:spcAft>
                <a:spcPts val="0"/>
              </a:spcAft>
              <a:buFont typeface="Wingdings 3"/>
              <a:buChar char=""/>
              <a:defRPr/>
            </a:pPr>
            <a:endParaRPr lang="ru-RU" dirty="0"/>
          </a:p>
        </p:txBody>
      </p:sp>
      <p:sp>
        <p:nvSpPr>
          <p:cNvPr id="2" name="Заголовок 1"/>
          <p:cNvSpPr>
            <a:spLocks noGrp="1"/>
          </p:cNvSpPr>
          <p:nvPr>
            <p:ph type="title"/>
          </p:nvPr>
        </p:nvSpPr>
        <p:spPr/>
        <p:txBody>
          <a:bodyPr>
            <a:normAutofit fontScale="90000"/>
          </a:bodyPr>
          <a:lstStyle/>
          <a:p>
            <a:pPr eaLnBrk="1" fontAlgn="auto" hangingPunct="1">
              <a:spcAft>
                <a:spcPts val="0"/>
              </a:spcAft>
              <a:defRPr/>
            </a:pPr>
            <a:r>
              <a:rPr lang="ru-RU" dirty="0" smtClean="0"/>
              <a:t>Совершенство стилизованной формы</a:t>
            </a:r>
            <a:endParaRPr lang="ru-RU" dirty="0"/>
          </a:p>
        </p:txBody>
      </p:sp>
      <p:pic>
        <p:nvPicPr>
          <p:cNvPr id="27652" name="Рисунок 4" descr="http://art.1september.ru/2009/15/15-1.jpg"/>
          <p:cNvPicPr>
            <a:picLocks noChangeAspect="1" noChangeArrowheads="1"/>
          </p:cNvPicPr>
          <p:nvPr/>
        </p:nvPicPr>
        <p:blipFill>
          <a:blip r:embed="rId2"/>
          <a:srcRect/>
          <a:stretch>
            <a:fillRect/>
          </a:stretch>
        </p:blipFill>
        <p:spPr bwMode="auto">
          <a:xfrm>
            <a:off x="3286125" y="1214438"/>
            <a:ext cx="5572125" cy="4000500"/>
          </a:xfrm>
          <a:prstGeom prst="rect">
            <a:avLst/>
          </a:prstGeom>
          <a:noFill/>
          <a:ln w="9525">
            <a:noFill/>
            <a:miter lim="800000"/>
            <a:headEnd/>
            <a:tailEnd/>
          </a:ln>
        </p:spPr>
      </p:pic>
      <p:sp>
        <p:nvSpPr>
          <p:cNvPr id="27653" name="Rectangle 1"/>
          <p:cNvSpPr>
            <a:spLocks noChangeArrowheads="1"/>
          </p:cNvSpPr>
          <p:nvPr/>
        </p:nvSpPr>
        <p:spPr bwMode="auto">
          <a:xfrm>
            <a:off x="2571750" y="5286375"/>
            <a:ext cx="6572250" cy="1323975"/>
          </a:xfrm>
          <a:prstGeom prst="rect">
            <a:avLst/>
          </a:prstGeom>
          <a:noFill/>
          <a:ln w="9525">
            <a:noFill/>
            <a:miter lim="800000"/>
            <a:headEnd/>
            <a:tailEnd/>
          </a:ln>
        </p:spPr>
        <p:txBody>
          <a:bodyPr anchor="ctr">
            <a:spAutoFit/>
          </a:bodyPr>
          <a:lstStyle/>
          <a:p>
            <a:pPr algn="ctr"/>
            <a:r>
              <a:rPr lang="ru-RU" sz="2000" b="1">
                <a:latin typeface="Arial CYR"/>
                <a:cs typeface="Times New Roman" pitchFamily="18" charset="0"/>
              </a:rPr>
              <a:t>СЮЙ ВЭЙ</a:t>
            </a:r>
            <a:br>
              <a:rPr lang="ru-RU" sz="2000" b="1">
                <a:latin typeface="Arial CYR"/>
                <a:cs typeface="Times New Roman" pitchFamily="18" charset="0"/>
              </a:rPr>
            </a:br>
            <a:r>
              <a:rPr lang="ru-RU" sz="2000" b="1">
                <a:latin typeface="Arial CYR"/>
                <a:cs typeface="Times New Roman" pitchFamily="18" charset="0"/>
              </a:rPr>
              <a:t>БАМБУК </a:t>
            </a:r>
            <a:r>
              <a:rPr lang="ru-RU" sz="2000">
                <a:latin typeface="Arial CYR"/>
                <a:cs typeface="Times New Roman" pitchFamily="18" charset="0"/>
              </a:rPr>
              <a:t/>
            </a:r>
            <a:br>
              <a:rPr lang="ru-RU" sz="2000">
                <a:latin typeface="Arial CYR"/>
                <a:cs typeface="Times New Roman" pitchFamily="18" charset="0"/>
              </a:rPr>
            </a:br>
            <a:r>
              <a:rPr lang="ru-RU" sz="2000" i="1">
                <a:latin typeface="Calibri" pitchFamily="34" charset="0"/>
                <a:cs typeface="Times New Roman" pitchFamily="18" charset="0"/>
              </a:rPr>
              <a:t>Фрагмент свитка на бумаге</a:t>
            </a:r>
            <a:r>
              <a:rPr lang="ru-RU" sz="2000">
                <a:latin typeface="Arial CYR"/>
                <a:cs typeface="Times New Roman" pitchFamily="18" charset="0"/>
              </a:rPr>
              <a:t/>
            </a:r>
            <a:br>
              <a:rPr lang="ru-RU" sz="2000">
                <a:latin typeface="Arial CYR"/>
                <a:cs typeface="Times New Roman" pitchFamily="18" charset="0"/>
              </a:rPr>
            </a:br>
            <a:r>
              <a:rPr lang="ru-RU" sz="2000">
                <a:latin typeface="Arial CYR"/>
                <a:cs typeface="Times New Roman" pitchFamily="18" charset="0"/>
              </a:rPr>
              <a:t>XVI в. Тушь. Галерея Фрир, Вашингтон</a:t>
            </a:r>
            <a:endParaRPr lang="ru-RU" sz="20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85750" y="5072063"/>
            <a:ext cx="7643813" cy="1785937"/>
          </a:xfrm>
        </p:spPr>
        <p:txBody>
          <a:bodyPr>
            <a:normAutofit lnSpcReduction="10000"/>
          </a:bodyPr>
          <a:lstStyle/>
          <a:p>
            <a:pPr marL="365760" indent="-256032" eaLnBrk="1" fontAlgn="auto" hangingPunct="1">
              <a:spcAft>
                <a:spcPts val="0"/>
              </a:spcAft>
              <a:buFont typeface="Wingdings 3"/>
              <a:buNone/>
              <a:defRPr/>
            </a:pPr>
            <a:r>
              <a:rPr lang="ru-RU" b="1" dirty="0" smtClean="0"/>
              <a:t>Ритмический узор в живописи является </a:t>
            </a:r>
          </a:p>
          <a:p>
            <a:pPr marL="365760" indent="-256032" eaLnBrk="1" fontAlgn="auto" hangingPunct="1">
              <a:spcAft>
                <a:spcPts val="0"/>
              </a:spcAft>
              <a:buFont typeface="Wingdings 3"/>
              <a:buNone/>
              <a:defRPr/>
            </a:pPr>
            <a:r>
              <a:rPr lang="ru-RU" b="1" dirty="0" smtClean="0"/>
              <a:t>абстрактно- геометрической метафорой </a:t>
            </a:r>
          </a:p>
          <a:p>
            <a:pPr marL="365760" indent="-256032" eaLnBrk="1" fontAlgn="auto" hangingPunct="1">
              <a:spcAft>
                <a:spcPts val="0"/>
              </a:spcAft>
              <a:buFont typeface="Wingdings 3"/>
              <a:buNone/>
              <a:defRPr/>
            </a:pPr>
            <a:r>
              <a:rPr lang="ru-RU" b="1" dirty="0" smtClean="0"/>
              <a:t>понятия мирового узора</a:t>
            </a:r>
            <a:r>
              <a:rPr lang="ru-RU" dirty="0" smtClean="0"/>
              <a:t> Неба, Земли, </a:t>
            </a:r>
          </a:p>
          <a:p>
            <a:pPr marL="365760" indent="-256032" eaLnBrk="1" fontAlgn="auto" hangingPunct="1">
              <a:spcAft>
                <a:spcPts val="0"/>
              </a:spcAft>
              <a:buFont typeface="Wingdings 3"/>
              <a:buNone/>
              <a:defRPr/>
            </a:pPr>
            <a:r>
              <a:rPr lang="ru-RU" dirty="0" smtClean="0"/>
              <a:t>Духа, всеобщего узора жизни </a:t>
            </a:r>
            <a:r>
              <a:rPr lang="ru-RU" dirty="0" err="1" smtClean="0"/>
              <a:t>дао</a:t>
            </a:r>
            <a:r>
              <a:rPr lang="ru-RU" dirty="0" smtClean="0"/>
              <a:t>. </a:t>
            </a:r>
          </a:p>
          <a:p>
            <a:pPr marL="365760" indent="-256032" eaLnBrk="1" fontAlgn="auto" hangingPunct="1">
              <a:spcAft>
                <a:spcPts val="0"/>
              </a:spcAft>
              <a:buFont typeface="Wingdings 3"/>
              <a:buChar char=""/>
              <a:defRPr/>
            </a:pPr>
            <a:endParaRPr lang="ru-RU" dirty="0"/>
          </a:p>
        </p:txBody>
      </p:sp>
      <p:pic>
        <p:nvPicPr>
          <p:cNvPr id="28675" name="Рисунок 3" descr="http://art.1september.ru/2009/15/14-2.jpg"/>
          <p:cNvPicPr>
            <a:picLocks noChangeAspect="1" noChangeArrowheads="1"/>
          </p:cNvPicPr>
          <p:nvPr/>
        </p:nvPicPr>
        <p:blipFill>
          <a:blip r:embed="rId2"/>
          <a:srcRect/>
          <a:stretch>
            <a:fillRect/>
          </a:stretch>
        </p:blipFill>
        <p:spPr bwMode="auto">
          <a:xfrm>
            <a:off x="357188" y="1285875"/>
            <a:ext cx="7929562" cy="3857625"/>
          </a:xfrm>
          <a:prstGeom prst="rect">
            <a:avLst/>
          </a:prstGeom>
          <a:noFill/>
          <a:ln w="9525">
            <a:noFill/>
            <a:miter lim="800000"/>
            <a:headEnd/>
            <a:tailEnd/>
          </a:ln>
        </p:spPr>
      </p:pic>
      <p:sp>
        <p:nvSpPr>
          <p:cNvPr id="28676" name="Rectangle 1"/>
          <p:cNvSpPr>
            <a:spLocks noChangeArrowheads="1"/>
          </p:cNvSpPr>
          <p:nvPr/>
        </p:nvSpPr>
        <p:spPr bwMode="auto">
          <a:xfrm>
            <a:off x="785813" y="214313"/>
            <a:ext cx="7380287" cy="1016000"/>
          </a:xfrm>
          <a:prstGeom prst="rect">
            <a:avLst/>
          </a:prstGeom>
          <a:noFill/>
          <a:ln w="9525">
            <a:noFill/>
            <a:miter lim="800000"/>
            <a:headEnd/>
            <a:tailEnd/>
          </a:ln>
        </p:spPr>
        <p:txBody>
          <a:bodyPr wrap="none" anchor="ctr">
            <a:spAutoFit/>
          </a:bodyPr>
          <a:lstStyle/>
          <a:p>
            <a:pPr algn="ctr"/>
            <a:r>
              <a:rPr lang="ru-RU" sz="2000" b="1">
                <a:latin typeface="Arial CYR"/>
                <a:cs typeface="Times New Roman" pitchFamily="18" charset="0"/>
              </a:rPr>
              <a:t>Сюй Вэй. Цветы и растения.</a:t>
            </a:r>
            <a:br>
              <a:rPr lang="ru-RU" sz="2000" b="1">
                <a:latin typeface="Arial CYR"/>
                <a:cs typeface="Times New Roman" pitchFamily="18" charset="0"/>
              </a:rPr>
            </a:br>
            <a:r>
              <a:rPr lang="ru-RU" sz="2000">
                <a:latin typeface="Arial CYR"/>
                <a:cs typeface="Times New Roman" pitchFamily="18" charset="0"/>
              </a:rPr>
              <a:t>XVI в. </a:t>
            </a:r>
            <a:r>
              <a:rPr lang="ru-RU" sz="2000" i="1">
                <a:latin typeface="Calibri" pitchFamily="34" charset="0"/>
                <a:cs typeface="Times New Roman" pitchFamily="18" charset="0"/>
              </a:rPr>
              <a:t>Фрагмент свитка. Бумага, тушь.</a:t>
            </a:r>
            <a:br>
              <a:rPr lang="ru-RU" sz="2000" i="1">
                <a:latin typeface="Calibri" pitchFamily="34" charset="0"/>
                <a:cs typeface="Times New Roman" pitchFamily="18" charset="0"/>
              </a:rPr>
            </a:br>
            <a:r>
              <a:rPr lang="ru-RU" sz="2000">
                <a:latin typeface="Arial CYR"/>
                <a:cs typeface="Times New Roman" pitchFamily="18" charset="0"/>
              </a:rPr>
              <a:t>Государственный музей искусства народов Востока, Москва</a:t>
            </a:r>
            <a:endParaRPr lang="ru-RU" sz="20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85750" y="285750"/>
            <a:ext cx="3429000" cy="5721350"/>
          </a:xfrm>
        </p:spPr>
        <p:txBody>
          <a:bodyPr>
            <a:normAutofit fontScale="70000" lnSpcReduction="20000"/>
          </a:bodyPr>
          <a:lstStyle/>
          <a:p>
            <a:pPr marL="365760" indent="-256032" eaLnBrk="1" fontAlgn="auto" hangingPunct="1">
              <a:spcAft>
                <a:spcPts val="0"/>
              </a:spcAft>
              <a:buFont typeface="Wingdings 3"/>
              <a:buNone/>
              <a:defRPr/>
            </a:pPr>
            <a:r>
              <a:rPr lang="ru-RU" sz="2900" dirty="0" smtClean="0"/>
              <a:t>Невидимое </a:t>
            </a:r>
            <a:r>
              <a:rPr lang="ru-RU" sz="2900" b="1" dirty="0" smtClean="0"/>
              <a:t>дыхание </a:t>
            </a:r>
          </a:p>
          <a:p>
            <a:pPr marL="365760" indent="-256032" eaLnBrk="1" fontAlgn="auto" hangingPunct="1">
              <a:spcAft>
                <a:spcPts val="0"/>
              </a:spcAft>
              <a:buFont typeface="Wingdings 3"/>
              <a:buNone/>
              <a:defRPr/>
            </a:pPr>
            <a:r>
              <a:rPr lang="ru-RU" sz="2900" b="1" dirty="0" smtClean="0"/>
              <a:t>первозданного узора </a:t>
            </a:r>
          </a:p>
          <a:p>
            <a:pPr marL="365760" indent="-256032" eaLnBrk="1" fontAlgn="auto" hangingPunct="1">
              <a:spcAft>
                <a:spcPts val="0"/>
              </a:spcAft>
              <a:buFont typeface="Wingdings 3"/>
              <a:buNone/>
              <a:defRPr/>
            </a:pPr>
            <a:r>
              <a:rPr lang="ru-RU" sz="2900" b="1" dirty="0" smtClean="0"/>
              <a:t>находит выражение </a:t>
            </a:r>
            <a:r>
              <a:rPr lang="ru-RU" sz="2900" dirty="0" smtClean="0"/>
              <a:t>и в</a:t>
            </a:r>
          </a:p>
          <a:p>
            <a:pPr marL="365760" indent="-256032" eaLnBrk="1" fontAlgn="auto" hangingPunct="1">
              <a:spcAft>
                <a:spcPts val="0"/>
              </a:spcAft>
              <a:buFont typeface="Wingdings 3"/>
              <a:buNone/>
              <a:defRPr/>
            </a:pPr>
            <a:r>
              <a:rPr lang="ru-RU" sz="2900" dirty="0" smtClean="0"/>
              <a:t>Схематически - </a:t>
            </a:r>
          </a:p>
          <a:p>
            <a:pPr marL="365760" indent="-256032" eaLnBrk="1" fontAlgn="auto" hangingPunct="1">
              <a:spcAft>
                <a:spcPts val="0"/>
              </a:spcAft>
              <a:buFont typeface="Wingdings 3"/>
              <a:buNone/>
              <a:defRPr/>
            </a:pPr>
            <a:r>
              <a:rPr lang="ru-RU" sz="2900" dirty="0" smtClean="0"/>
              <a:t>экспрессивном изгибе </a:t>
            </a:r>
          </a:p>
          <a:p>
            <a:pPr marL="365760" indent="-256032" eaLnBrk="1" fontAlgn="auto" hangingPunct="1">
              <a:spcAft>
                <a:spcPts val="0"/>
              </a:spcAft>
              <a:buFont typeface="Wingdings 3"/>
              <a:buNone/>
              <a:defRPr/>
            </a:pPr>
            <a:r>
              <a:rPr lang="ru-RU" sz="2900" dirty="0" smtClean="0"/>
              <a:t>линий рисунка, и в</a:t>
            </a:r>
          </a:p>
          <a:p>
            <a:pPr marL="365760" indent="-256032" eaLnBrk="1" fontAlgn="auto" hangingPunct="1">
              <a:spcAft>
                <a:spcPts val="0"/>
              </a:spcAft>
              <a:buFont typeface="Wingdings 3"/>
              <a:buNone/>
              <a:defRPr/>
            </a:pPr>
            <a:r>
              <a:rPr lang="ru-RU" sz="2900" dirty="0" smtClean="0"/>
              <a:t>Ритмически</a:t>
            </a:r>
          </a:p>
          <a:p>
            <a:pPr marL="365760" indent="-256032" eaLnBrk="1" fontAlgn="auto" hangingPunct="1">
              <a:spcAft>
                <a:spcPts val="0"/>
              </a:spcAft>
              <a:buFont typeface="Wingdings 3"/>
              <a:buNone/>
              <a:defRPr/>
            </a:pPr>
            <a:r>
              <a:rPr lang="ru-RU" sz="2900" dirty="0" smtClean="0"/>
              <a:t>насыщенных </a:t>
            </a:r>
          </a:p>
          <a:p>
            <a:pPr marL="365760" indent="-256032" eaLnBrk="1" fontAlgn="auto" hangingPunct="1">
              <a:spcAft>
                <a:spcPts val="0"/>
              </a:spcAft>
              <a:buFont typeface="Wingdings 3"/>
              <a:buNone/>
              <a:defRPr/>
            </a:pPr>
            <a:r>
              <a:rPr lang="ru-RU" sz="2900" dirty="0" smtClean="0"/>
              <a:t>Композиционных</a:t>
            </a:r>
          </a:p>
          <a:p>
            <a:pPr marL="365760" indent="-256032" eaLnBrk="1" fontAlgn="auto" hangingPunct="1">
              <a:spcAft>
                <a:spcPts val="0"/>
              </a:spcAft>
              <a:buFont typeface="Wingdings 3"/>
              <a:buNone/>
              <a:defRPr/>
            </a:pPr>
            <a:r>
              <a:rPr lang="ru-RU" sz="2900" dirty="0" smtClean="0"/>
              <a:t>структурах, и </a:t>
            </a:r>
            <a:r>
              <a:rPr lang="ru-RU" sz="2900" b="1" dirty="0" smtClean="0"/>
              <a:t>в общей</a:t>
            </a:r>
          </a:p>
          <a:p>
            <a:pPr marL="365760" indent="-256032" eaLnBrk="1" fontAlgn="auto" hangingPunct="1">
              <a:spcAft>
                <a:spcPts val="0"/>
              </a:spcAft>
              <a:buFont typeface="Wingdings 3"/>
              <a:buNone/>
              <a:defRPr/>
            </a:pPr>
            <a:r>
              <a:rPr lang="ru-RU" sz="2900" b="1" dirty="0" smtClean="0"/>
              <a:t>декоративности</a:t>
            </a:r>
            <a:r>
              <a:rPr lang="ru-RU" sz="2900" dirty="0" smtClean="0"/>
              <a:t>, </a:t>
            </a:r>
          </a:p>
          <a:p>
            <a:pPr marL="365760" indent="-256032" eaLnBrk="1" fontAlgn="auto" hangingPunct="1">
              <a:spcAft>
                <a:spcPts val="0"/>
              </a:spcAft>
              <a:buFont typeface="Wingdings 3"/>
              <a:buNone/>
              <a:defRPr/>
            </a:pPr>
            <a:r>
              <a:rPr lang="ru-RU" sz="2900" dirty="0" smtClean="0"/>
              <a:t>объединяющей столь</a:t>
            </a:r>
          </a:p>
          <a:p>
            <a:pPr marL="365760" indent="-256032" eaLnBrk="1" fontAlgn="auto" hangingPunct="1">
              <a:spcAft>
                <a:spcPts val="0"/>
              </a:spcAft>
              <a:buFont typeface="Wingdings 3"/>
              <a:buNone/>
              <a:defRPr/>
            </a:pPr>
            <a:r>
              <a:rPr lang="ru-RU" sz="2900" dirty="0" smtClean="0"/>
              <a:t>разнящиеся на первый</a:t>
            </a:r>
          </a:p>
          <a:p>
            <a:pPr marL="365760" indent="-256032" eaLnBrk="1" fontAlgn="auto" hangingPunct="1">
              <a:spcAft>
                <a:spcPts val="0"/>
              </a:spcAft>
              <a:buFont typeface="Wingdings 3"/>
              <a:buNone/>
              <a:defRPr/>
            </a:pPr>
            <a:r>
              <a:rPr lang="ru-RU" sz="2900" dirty="0" smtClean="0"/>
              <a:t>взгляд пейзажную</a:t>
            </a:r>
          </a:p>
          <a:p>
            <a:pPr marL="365760" indent="-256032" eaLnBrk="1" fontAlgn="auto" hangingPunct="1">
              <a:spcAft>
                <a:spcPts val="0"/>
              </a:spcAft>
              <a:buFont typeface="Wingdings 3"/>
              <a:buNone/>
              <a:defRPr/>
            </a:pPr>
            <a:r>
              <a:rPr lang="ru-RU" sz="2900" dirty="0" smtClean="0"/>
              <a:t>живопись и</a:t>
            </a:r>
          </a:p>
          <a:p>
            <a:pPr marL="365760" indent="-256032" eaLnBrk="1" fontAlgn="auto" hangingPunct="1">
              <a:spcAft>
                <a:spcPts val="0"/>
              </a:spcAft>
              <a:buFont typeface="Wingdings 3"/>
              <a:buNone/>
              <a:defRPr/>
            </a:pPr>
            <a:r>
              <a:rPr lang="ru-RU" sz="2900" dirty="0" smtClean="0"/>
              <a:t>Декоративно -</a:t>
            </a:r>
          </a:p>
          <a:p>
            <a:pPr marL="365760" indent="-256032" eaLnBrk="1" fontAlgn="auto" hangingPunct="1">
              <a:spcAft>
                <a:spcPts val="0"/>
              </a:spcAft>
              <a:buFont typeface="Wingdings 3"/>
              <a:buNone/>
              <a:defRPr/>
            </a:pPr>
            <a:r>
              <a:rPr lang="ru-RU" sz="2900" dirty="0" smtClean="0"/>
              <a:t>прикладное искусство. </a:t>
            </a:r>
            <a:endParaRPr lang="ru-RU" sz="2900" dirty="0"/>
          </a:p>
        </p:txBody>
      </p:sp>
      <p:sp>
        <p:nvSpPr>
          <p:cNvPr id="3" name="Заголовок 2"/>
          <p:cNvSpPr>
            <a:spLocks noGrp="1"/>
          </p:cNvSpPr>
          <p:nvPr>
            <p:ph type="title"/>
          </p:nvPr>
        </p:nvSpPr>
        <p:spPr>
          <a:xfrm>
            <a:off x="285750" y="285750"/>
            <a:ext cx="46038" cy="296863"/>
          </a:xfrm>
        </p:spPr>
        <p:txBody>
          <a:bodyPr>
            <a:normAutofit fontScale="90000"/>
          </a:bodyPr>
          <a:lstStyle/>
          <a:p>
            <a:pPr eaLnBrk="1" fontAlgn="auto" hangingPunct="1">
              <a:spcAft>
                <a:spcPts val="0"/>
              </a:spcAft>
              <a:defRPr/>
            </a:pPr>
            <a:endParaRPr lang="ru-RU" dirty="0"/>
          </a:p>
        </p:txBody>
      </p:sp>
      <p:pic>
        <p:nvPicPr>
          <p:cNvPr id="29700" name="Рисунок 3" descr="http://art.1september.ru/2009/15/9-4.jpg"/>
          <p:cNvPicPr>
            <a:picLocks noChangeAspect="1" noChangeArrowheads="1"/>
          </p:cNvPicPr>
          <p:nvPr/>
        </p:nvPicPr>
        <p:blipFill>
          <a:blip r:embed="rId2"/>
          <a:srcRect/>
          <a:stretch>
            <a:fillRect/>
          </a:stretch>
        </p:blipFill>
        <p:spPr bwMode="auto">
          <a:xfrm>
            <a:off x="4500563" y="642938"/>
            <a:ext cx="4071937" cy="3814762"/>
          </a:xfrm>
          <a:prstGeom prst="rect">
            <a:avLst/>
          </a:prstGeom>
          <a:noFill/>
          <a:ln w="9525">
            <a:noFill/>
            <a:miter lim="800000"/>
            <a:headEnd/>
            <a:tailEnd/>
          </a:ln>
        </p:spPr>
      </p:pic>
      <p:sp>
        <p:nvSpPr>
          <p:cNvPr id="29701" name="Rectangle 1"/>
          <p:cNvSpPr>
            <a:spLocks noChangeArrowheads="1"/>
          </p:cNvSpPr>
          <p:nvPr/>
        </p:nvSpPr>
        <p:spPr bwMode="auto">
          <a:xfrm>
            <a:off x="4500563" y="4643438"/>
            <a:ext cx="4068762" cy="830262"/>
          </a:xfrm>
          <a:prstGeom prst="rect">
            <a:avLst/>
          </a:prstGeom>
          <a:noFill/>
          <a:ln w="9525">
            <a:noFill/>
            <a:miter lim="800000"/>
            <a:headEnd/>
            <a:tailEnd/>
          </a:ln>
        </p:spPr>
        <p:txBody>
          <a:bodyPr wrap="none" anchor="ctr">
            <a:spAutoFit/>
          </a:bodyPr>
          <a:lstStyle/>
          <a:p>
            <a:pPr algn="ctr"/>
            <a:r>
              <a:rPr lang="ru-RU" sz="2400" b="1">
                <a:latin typeface="Arial CYR"/>
                <a:cs typeface="Times New Roman" pitchFamily="18" charset="0"/>
              </a:rPr>
              <a:t>Жэнь Бонянь. Глицинии. </a:t>
            </a:r>
          </a:p>
          <a:p>
            <a:pPr algn="ctr"/>
            <a:r>
              <a:rPr lang="ru-RU" sz="2400">
                <a:latin typeface="Arial CYR"/>
                <a:cs typeface="Times New Roman" pitchFamily="18" charset="0"/>
              </a:rPr>
              <a:t>Середина XIX в.</a:t>
            </a:r>
            <a:endParaRPr lang="ru-RU"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Содержимое 2"/>
          <p:cNvSpPr>
            <a:spLocks noGrp="1"/>
          </p:cNvSpPr>
          <p:nvPr>
            <p:ph idx="1"/>
          </p:nvPr>
        </p:nvSpPr>
        <p:spPr>
          <a:xfrm>
            <a:off x="2071688" y="5286375"/>
            <a:ext cx="5715000" cy="1571625"/>
          </a:xfrm>
        </p:spPr>
        <p:txBody>
          <a:bodyPr/>
          <a:lstStyle/>
          <a:p>
            <a:pPr eaLnBrk="1" hangingPunct="1">
              <a:buFont typeface="Wingdings 3" pitchFamily="18" charset="2"/>
              <a:buNone/>
            </a:pPr>
            <a:r>
              <a:rPr lang="ru-RU" smtClean="0"/>
              <a:t> </a:t>
            </a:r>
          </a:p>
        </p:txBody>
      </p:sp>
      <p:sp>
        <p:nvSpPr>
          <p:cNvPr id="2" name="Заголовок 1"/>
          <p:cNvSpPr>
            <a:spLocks noGrp="1"/>
          </p:cNvSpPr>
          <p:nvPr>
            <p:ph type="title"/>
          </p:nvPr>
        </p:nvSpPr>
        <p:spPr/>
        <p:txBody>
          <a:bodyPr/>
          <a:lstStyle/>
          <a:p>
            <a:pPr eaLnBrk="1" fontAlgn="auto" hangingPunct="1">
              <a:spcAft>
                <a:spcPts val="0"/>
              </a:spcAft>
              <a:defRPr/>
            </a:pPr>
            <a:endParaRPr lang="ru-RU"/>
          </a:p>
        </p:txBody>
      </p:sp>
      <p:pic>
        <p:nvPicPr>
          <p:cNvPr id="30724" name="Рисунок 3" descr="http://art.1september.ru/2009/15/9-3.jpg"/>
          <p:cNvPicPr>
            <a:picLocks noChangeAspect="1" noChangeArrowheads="1"/>
          </p:cNvPicPr>
          <p:nvPr/>
        </p:nvPicPr>
        <p:blipFill>
          <a:blip r:embed="rId2"/>
          <a:srcRect/>
          <a:stretch>
            <a:fillRect/>
          </a:stretch>
        </p:blipFill>
        <p:spPr bwMode="auto">
          <a:xfrm>
            <a:off x="2071688" y="0"/>
            <a:ext cx="5214937" cy="5429250"/>
          </a:xfrm>
          <a:prstGeom prst="rect">
            <a:avLst/>
          </a:prstGeom>
          <a:noFill/>
          <a:ln w="9525">
            <a:noFill/>
            <a:miter lim="800000"/>
            <a:headEnd/>
            <a:tailEnd/>
          </a:ln>
        </p:spPr>
      </p:pic>
      <p:sp>
        <p:nvSpPr>
          <p:cNvPr id="30725" name="Rectangle 1"/>
          <p:cNvSpPr>
            <a:spLocks noChangeArrowheads="1"/>
          </p:cNvSpPr>
          <p:nvPr/>
        </p:nvSpPr>
        <p:spPr bwMode="auto">
          <a:xfrm>
            <a:off x="1928813" y="5572125"/>
            <a:ext cx="5438775" cy="954088"/>
          </a:xfrm>
          <a:prstGeom prst="rect">
            <a:avLst/>
          </a:prstGeom>
          <a:noFill/>
          <a:ln w="9525">
            <a:noFill/>
            <a:miter lim="800000"/>
            <a:headEnd/>
            <a:tailEnd/>
          </a:ln>
        </p:spPr>
        <p:txBody>
          <a:bodyPr wrap="none" anchor="ctr">
            <a:spAutoFit/>
          </a:bodyPr>
          <a:lstStyle/>
          <a:p>
            <a:pPr algn="ctr"/>
            <a:r>
              <a:rPr lang="ru-RU" sz="2800" b="1">
                <a:latin typeface="Arial CYR"/>
                <a:cs typeface="Times New Roman" pitchFamily="18" charset="0"/>
              </a:rPr>
              <a:t>Юнь Шоупин. Цветы граната.</a:t>
            </a:r>
          </a:p>
          <a:p>
            <a:pPr algn="ctr"/>
            <a:r>
              <a:rPr lang="ru-RU" sz="2800" b="1">
                <a:latin typeface="Arial CYR"/>
                <a:cs typeface="Times New Roman" pitchFamily="18" charset="0"/>
              </a:rPr>
              <a:t> </a:t>
            </a:r>
            <a:r>
              <a:rPr lang="ru-RU" sz="2800">
                <a:latin typeface="Arial CYR"/>
                <a:cs typeface="Times New Roman" pitchFamily="18" charset="0"/>
              </a:rPr>
              <a:t>XVII в.</a:t>
            </a:r>
            <a:endParaRPr lang="ru-RU" sz="28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Содержимое 1"/>
          <p:cNvSpPr>
            <a:spLocks noGrp="1"/>
          </p:cNvSpPr>
          <p:nvPr>
            <p:ph idx="1"/>
          </p:nvPr>
        </p:nvSpPr>
        <p:spPr/>
        <p:txBody>
          <a:bodyPr/>
          <a:lstStyle/>
          <a:p>
            <a:pPr eaLnBrk="1" hangingPunct="1"/>
            <a:r>
              <a:rPr lang="ru-RU" smtClean="0"/>
              <a:t>Народ Китая, создавший одну из наиболее древних художественных традиций, сумел пронести сквозь все коллизии своей истории ее глубокое национальное своеобразие. Сегодня художественное наследие великого соседа России является одним из наиболее ярких на карте мировой художественной культуры.</a:t>
            </a:r>
          </a:p>
          <a:p>
            <a:pPr eaLnBrk="1" hangingPunct="1"/>
            <a:endParaRPr lang="ru-RU" smtClean="0"/>
          </a:p>
        </p:txBody>
      </p:sp>
      <p:sp>
        <p:nvSpPr>
          <p:cNvPr id="3" name="Заголовок 2"/>
          <p:cNvSpPr>
            <a:spLocks noGrp="1"/>
          </p:cNvSpPr>
          <p:nvPr>
            <p:ph type="title"/>
          </p:nvPr>
        </p:nvSpPr>
        <p:spPr/>
        <p:txBody>
          <a:bodyPr/>
          <a:lstStyle/>
          <a:p>
            <a:pPr eaLnBrk="1" hangingPunct="1">
              <a:defRPr/>
            </a:pPr>
            <a:r>
              <a:rPr lang="ru-RU" smtClean="0"/>
              <a:t>Вывод</a:t>
            </a:r>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481138"/>
            <a:ext cx="8229600" cy="5376862"/>
          </a:xfrm>
        </p:spPr>
        <p:txBody>
          <a:bodyPr>
            <a:normAutofit lnSpcReduction="10000"/>
          </a:bodyPr>
          <a:lstStyle/>
          <a:p>
            <a:pPr marL="365760" indent="-256032" eaLnBrk="1" fontAlgn="auto" hangingPunct="1">
              <a:spcAft>
                <a:spcPts val="0"/>
              </a:spcAft>
              <a:buFont typeface="Wingdings 3"/>
              <a:buChar char=""/>
              <a:defRPr/>
            </a:pPr>
            <a:r>
              <a:rPr lang="ru-RU" i="1" dirty="0" smtClean="0"/>
              <a:t>Кравцова М.Е.</a:t>
            </a:r>
            <a:r>
              <a:rPr lang="ru-RU" dirty="0" smtClean="0"/>
              <a:t> История культуры Китая. — СПб., 2003.</a:t>
            </a:r>
          </a:p>
          <a:p>
            <a:pPr marL="365760" indent="-256032" eaLnBrk="1" fontAlgn="auto" hangingPunct="1">
              <a:spcAft>
                <a:spcPts val="0"/>
              </a:spcAft>
              <a:buFont typeface="Wingdings 3"/>
              <a:buChar char=""/>
              <a:defRPr/>
            </a:pPr>
            <a:r>
              <a:rPr lang="ru-RU" i="1" dirty="0" smtClean="0"/>
              <a:t>Лукьянов А.Е.</a:t>
            </a:r>
            <a:r>
              <a:rPr lang="ru-RU" dirty="0" smtClean="0"/>
              <a:t> Поэтико-философский пейзаж души Ли </a:t>
            </a:r>
            <a:r>
              <a:rPr lang="ru-RU" dirty="0" err="1" smtClean="0"/>
              <a:t>Бо</a:t>
            </a:r>
            <a:r>
              <a:rPr lang="ru-RU" dirty="0" smtClean="0"/>
              <a:t> // Ли </a:t>
            </a:r>
            <a:r>
              <a:rPr lang="ru-RU" dirty="0" err="1" smtClean="0"/>
              <a:t>Бо</a:t>
            </a:r>
            <a:r>
              <a:rPr lang="ru-RU" dirty="0" smtClean="0"/>
              <a:t>. Пейзаж души: Поэзия гор и вод. — СПб., 2005.</a:t>
            </a:r>
          </a:p>
          <a:p>
            <a:pPr marL="365760" indent="-256032" eaLnBrk="1" fontAlgn="auto" hangingPunct="1">
              <a:spcAft>
                <a:spcPts val="0"/>
              </a:spcAft>
              <a:buFont typeface="Wingdings 3"/>
              <a:buChar char=""/>
              <a:defRPr/>
            </a:pPr>
            <a:r>
              <a:rPr lang="ru-RU" i="1" dirty="0" smtClean="0"/>
              <a:t>Лян </a:t>
            </a:r>
            <a:r>
              <a:rPr lang="ru-RU" i="1" dirty="0" err="1" smtClean="0"/>
              <a:t>Сэнь</a:t>
            </a:r>
            <a:r>
              <a:rPr lang="ru-RU" i="1" dirty="0" smtClean="0"/>
              <a:t>.</a:t>
            </a:r>
            <a:r>
              <a:rPr lang="ru-RU" dirty="0" smtClean="0"/>
              <a:t> Горы, воды, луна в «мягкой» лирике Ли </a:t>
            </a:r>
            <a:r>
              <a:rPr lang="ru-RU" dirty="0" err="1" smtClean="0"/>
              <a:t>Бо</a:t>
            </a:r>
            <a:r>
              <a:rPr lang="ru-RU" dirty="0" smtClean="0"/>
              <a:t> // Ли </a:t>
            </a:r>
            <a:r>
              <a:rPr lang="ru-RU" dirty="0" err="1" smtClean="0"/>
              <a:t>Бо</a:t>
            </a:r>
            <a:r>
              <a:rPr lang="ru-RU" dirty="0" smtClean="0"/>
              <a:t>. Пейзаж души: Поэзия гор и вод. — СПб., 2005.</a:t>
            </a:r>
          </a:p>
          <a:p>
            <a:pPr marL="365760" indent="-256032" eaLnBrk="1" fontAlgn="auto" hangingPunct="1">
              <a:spcAft>
                <a:spcPts val="0"/>
              </a:spcAft>
              <a:buFont typeface="Wingdings 3"/>
              <a:buChar char=""/>
              <a:defRPr/>
            </a:pPr>
            <a:r>
              <a:rPr lang="ru-RU" i="1" dirty="0" smtClean="0"/>
              <a:t>Малявин В.В.</a:t>
            </a:r>
            <a:r>
              <a:rPr lang="ru-RU" dirty="0" smtClean="0"/>
              <a:t> Китайское искусство: Принципы. Школы. Мастера. — М., 2004.</a:t>
            </a:r>
          </a:p>
          <a:p>
            <a:pPr marL="365760" indent="-256032" eaLnBrk="1" fontAlgn="auto" hangingPunct="1">
              <a:spcAft>
                <a:spcPts val="0"/>
              </a:spcAft>
              <a:buFont typeface="Wingdings 3"/>
              <a:buChar char=""/>
              <a:defRPr/>
            </a:pPr>
            <a:r>
              <a:rPr lang="ru-RU" i="1" dirty="0" err="1" smtClean="0"/>
              <a:t>Торопцев</a:t>
            </a:r>
            <a:r>
              <a:rPr lang="ru-RU" i="1" dirty="0" smtClean="0"/>
              <a:t> С.А.</a:t>
            </a:r>
            <a:r>
              <a:rPr lang="ru-RU" dirty="0" smtClean="0"/>
              <a:t> Пейзажная лирика Ли </a:t>
            </a:r>
            <a:r>
              <a:rPr lang="ru-RU" dirty="0" err="1" smtClean="0"/>
              <a:t>Бо</a:t>
            </a:r>
            <a:r>
              <a:rPr lang="ru-RU" dirty="0" smtClean="0"/>
              <a:t> как самовыражение поэта // Ли </a:t>
            </a:r>
            <a:r>
              <a:rPr lang="ru-RU" dirty="0" err="1" smtClean="0"/>
              <a:t>Бо</a:t>
            </a:r>
            <a:r>
              <a:rPr lang="ru-RU" dirty="0" smtClean="0"/>
              <a:t>. Пейзаж души: Поэзия гор и вод.</a:t>
            </a:r>
          </a:p>
          <a:p>
            <a:pPr marL="365760" indent="-256032" eaLnBrk="1" fontAlgn="auto" hangingPunct="1">
              <a:spcAft>
                <a:spcPts val="0"/>
              </a:spcAft>
              <a:buFont typeface="Wingdings 3"/>
              <a:buNone/>
              <a:defRPr/>
            </a:pPr>
            <a:endParaRPr lang="ru-RU" dirty="0"/>
          </a:p>
        </p:txBody>
      </p:sp>
      <p:sp>
        <p:nvSpPr>
          <p:cNvPr id="3" name="Заголовок 2"/>
          <p:cNvSpPr>
            <a:spLocks noGrp="1"/>
          </p:cNvSpPr>
          <p:nvPr>
            <p:ph type="title"/>
          </p:nvPr>
        </p:nvSpPr>
        <p:spPr/>
        <p:txBody>
          <a:bodyPr/>
          <a:lstStyle/>
          <a:p>
            <a:pPr algn="ctr" eaLnBrk="1" fontAlgn="auto" hangingPunct="1">
              <a:spcAft>
                <a:spcPts val="0"/>
              </a:spcAft>
              <a:defRPr/>
            </a:pPr>
            <a:r>
              <a:rPr lang="ru-RU" dirty="0" smtClean="0"/>
              <a:t>Литература</a:t>
            </a: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Содержимое 2"/>
          <p:cNvSpPr>
            <a:spLocks noGrp="1"/>
          </p:cNvSpPr>
          <p:nvPr>
            <p:ph idx="1"/>
          </p:nvPr>
        </p:nvSpPr>
        <p:spPr/>
        <p:txBody>
          <a:bodyPr/>
          <a:lstStyle/>
          <a:p>
            <a:pPr eaLnBrk="1" hangingPunct="1"/>
            <a:endParaRPr lang="ru-RU" smtClean="0"/>
          </a:p>
        </p:txBody>
      </p:sp>
      <p:sp>
        <p:nvSpPr>
          <p:cNvPr id="2" name="Заголовок 1"/>
          <p:cNvSpPr>
            <a:spLocks noGrp="1"/>
          </p:cNvSpPr>
          <p:nvPr>
            <p:ph type="title"/>
          </p:nvPr>
        </p:nvSpPr>
        <p:spPr/>
        <p:txBody>
          <a:bodyPr/>
          <a:lstStyle/>
          <a:p>
            <a:pPr eaLnBrk="1" fontAlgn="auto" hangingPunct="1">
              <a:spcAft>
                <a:spcPts val="0"/>
              </a:spcAft>
              <a:defRPr/>
            </a:pPr>
            <a:endParaRPr lang="ru-RU"/>
          </a:p>
        </p:txBody>
      </p:sp>
      <p:sp>
        <p:nvSpPr>
          <p:cNvPr id="4" name="Прямоугольник 3"/>
          <p:cNvSpPr/>
          <p:nvPr/>
        </p:nvSpPr>
        <p:spPr>
          <a:xfrm rot="21193365">
            <a:off x="23173" y="3311581"/>
            <a:ext cx="8961107"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ru-RU"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СПАСИБО ЗА ВНИМАНИЕ!</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478</TotalTime>
  <Words>723</Words>
  <Application>Microsoft Office PowerPoint</Application>
  <PresentationFormat>Экран (4:3)</PresentationFormat>
  <Paragraphs>135</Paragraphs>
  <Slides>25</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25</vt:i4>
      </vt:variant>
    </vt:vector>
  </HeadingPairs>
  <TitlesOfParts>
    <vt:vector size="34" baseType="lpstr">
      <vt:lpstr>Arial</vt:lpstr>
      <vt:lpstr>Lucida Sans Unicode</vt:lpstr>
      <vt:lpstr>Wingdings 3</vt:lpstr>
      <vt:lpstr>Verdana</vt:lpstr>
      <vt:lpstr>Wingdings 2</vt:lpstr>
      <vt:lpstr>Calibri</vt:lpstr>
      <vt:lpstr>Arial CYR</vt:lpstr>
      <vt:lpstr>Times New Roman</vt:lpstr>
      <vt:lpstr>Открытая</vt:lpstr>
      <vt:lpstr>Тема:  «ЗАМЕТНЫЙ СЛЕД КИТАЯ В РАЗВИТИИ МИРОВОЙ КУЛЬТУРЫ»</vt:lpstr>
      <vt:lpstr>Слайд 2</vt:lpstr>
      <vt:lpstr>Китай все страны мира превзошел, Во всех искусствах до вершин дошел. Узбекский поэт  – Алишер Навои (1441-1501). </vt:lpstr>
      <vt:lpstr>Слайд 4</vt:lpstr>
      <vt:lpstr>ВАНЬ ГУЙ Второе путешествие на юг императора Кан-ши роспись по шелку, тушь, XVII век. Музей Метрополитен, Нью-Йорк</vt:lpstr>
      <vt:lpstr>Слайд 6</vt:lpstr>
      <vt:lpstr>В гармонии с Вселенной</vt:lpstr>
      <vt:lpstr>Слайд 8</vt:lpstr>
      <vt:lpstr>Слайд 9</vt:lpstr>
      <vt:lpstr>Три ландшафта Дао</vt:lpstr>
      <vt:lpstr>Слайд 11</vt:lpstr>
      <vt:lpstr>Энергийный ландшафт.</vt:lpstr>
      <vt:lpstr>Космический ландшафт.</vt:lpstr>
      <vt:lpstr>Цивилизационный ландшафт</vt:lpstr>
      <vt:lpstr>Образные эквиваленты</vt:lpstr>
      <vt:lpstr>Амулет с триграммами </vt:lpstr>
      <vt:lpstr>Таблица гексаграмм </vt:lpstr>
      <vt:lpstr>Крылатый дракон.  IV в. до н. э. </vt:lpstr>
      <vt:lpstr>Совершенство стилизованной формы</vt:lpstr>
      <vt:lpstr>Слайд 20</vt:lpstr>
      <vt:lpstr>Слайд 21</vt:lpstr>
      <vt:lpstr>Слайд 22</vt:lpstr>
      <vt:lpstr>Вывод</vt:lpstr>
      <vt:lpstr>Литература</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кристя</dc:creator>
  <cp:lastModifiedBy>Антон</cp:lastModifiedBy>
  <cp:revision>50</cp:revision>
  <dcterms:created xsi:type="dcterms:W3CDTF">2010-04-22T11:21:20Z</dcterms:created>
  <dcterms:modified xsi:type="dcterms:W3CDTF">2015-04-09T11:46:14Z</dcterms:modified>
</cp:coreProperties>
</file>