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5" r:id="rId4"/>
    <p:sldId id="258" r:id="rId5"/>
    <p:sldId id="259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showPr showNarration="1">
    <p:present/>
    <p:sldAll/>
    <p:penClr>
      <a:schemeClr val="tx1"/>
    </p:penClr>
  </p:showPr>
  <p:clrMru>
    <a:srgbClr val="080808"/>
    <a:srgbClr val="000000"/>
    <a:srgbClr val="FF0000"/>
    <a:srgbClr val="003399"/>
    <a:srgbClr val="336699"/>
    <a:srgbClr val="008080"/>
    <a:srgbClr val="009999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 autoAdjust="0"/>
    <p:restoredTop sz="94682" autoAdjust="0"/>
  </p:normalViewPr>
  <p:slideViewPr>
    <p:cSldViewPr>
      <p:cViewPr varScale="1">
        <p:scale>
          <a:sx n="45" d="100"/>
          <a:sy n="45" d="100"/>
        </p:scale>
        <p:origin x="-12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584BFF29-19C8-47B3-9B98-704C8FA31A6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53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3F5A04E-E866-478E-AFD1-2EA3BDA7E53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B68AF3-727C-417A-8406-15CB4547EC26}" type="slidenum">
              <a:rPr lang="ru-RU"/>
              <a:pPr/>
              <a:t>1</a:t>
            </a:fld>
            <a:endParaRPr lang="ru-RU"/>
          </a:p>
        </p:txBody>
      </p:sp>
      <p:sp>
        <p:nvSpPr>
          <p:cNvPr id="32771" name="Rectangle 3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9CEF-DEA2-4D7B-8EBE-46F6E2CAC25C}" type="slidenum">
              <a:rPr lang="ru-RU"/>
              <a:pPr/>
              <a:t>2</a:t>
            </a:fld>
            <a:endParaRPr lang="ru-RU"/>
          </a:p>
        </p:txBody>
      </p:sp>
      <p:sp>
        <p:nvSpPr>
          <p:cNvPr id="20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52EA87-4CA0-49D6-A911-883699169632}" type="slidenum">
              <a:rPr lang="ru-RU"/>
              <a:pPr/>
              <a:t>4</a:t>
            </a:fld>
            <a:endParaRPr lang="ru-RU"/>
          </a:p>
        </p:txBody>
      </p:sp>
      <p:sp>
        <p:nvSpPr>
          <p:cNvPr id="215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>
                <a:latin typeface="Times New Roman" pitchFamily="18" charset="0"/>
              </a:rPr>
              <a:t>медицине Древней Индии былопредупреждение заболеваний, использование различных упражнений, напримерйоги, направленных на поддержание и укрепление здоровья, достижениенравственного и психологического равновесия. Исходя из учения о трех"«органических жидкостях"» ( желчь, слизь, воздух) и 5 космическихэлементах (земля, вода, огонь, воздух и эфир – источник света), древниеиндусы определяли здоровье как результат равномерного их смещения,правильного совершения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3D403-7B9A-40B8-99BF-A154C313B1E4}" type="slidenum">
              <a:rPr lang="ru-RU"/>
              <a:pPr/>
              <a:t>5</a:t>
            </a:fld>
            <a:endParaRPr lang="ru-RU"/>
          </a:p>
        </p:txBody>
      </p:sp>
      <p:sp>
        <p:nvSpPr>
          <p:cNvPr id="225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FAAA67-C62B-4F81-BAD4-B2332678DFAF}" type="slidenum">
              <a:rPr lang="ru-RU"/>
              <a:pPr/>
              <a:t>6</a:t>
            </a:fld>
            <a:endParaRPr lang="ru-RU"/>
          </a:p>
        </p:txBody>
      </p:sp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00DB3D-1525-4625-A724-9C8A551D1028}" type="slidenum">
              <a:rPr lang="ru-RU"/>
              <a:pPr/>
              <a:t>7</a:t>
            </a:fld>
            <a:endParaRPr lang="ru-RU"/>
          </a:p>
        </p:txBody>
      </p:sp>
      <p:sp>
        <p:nvSpPr>
          <p:cNvPr id="256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A9AD5-C73C-4204-8FD9-C2E7C3C73B52}" type="slidenum">
              <a:rPr lang="ru-RU"/>
              <a:pPr/>
              <a:t>8</a:t>
            </a:fld>
            <a:endParaRPr lang="ru-RU"/>
          </a:p>
        </p:txBody>
      </p:sp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6B106C-64BE-4C24-B066-03B77BB71307}" type="slidenum">
              <a:rPr lang="ru-RU"/>
              <a:pPr/>
              <a:t>9</a:t>
            </a:fld>
            <a:endParaRPr lang="ru-RU"/>
          </a:p>
        </p:txBody>
      </p:sp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7108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EC43A4E-F047-44AA-97CE-A5BF4164842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0A77AC65-8BE7-46AC-9B4E-2265015A7270}" type="datetime1">
              <a:rPr lang="ru-RU"/>
              <a:pPr/>
              <a:t>09.04.2015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7D2310-95DA-419B-B953-CCD702AC7EA7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6D4B9-7EDC-4AD9-A15F-004A885865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0C829D-7195-4B0F-89B4-2F1358C79F82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DE51F-D589-49DA-8491-9DB1B85D09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9691D3-754F-471F-BB9C-536064BE8C72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1E4237-08CF-4D68-9744-896F18B0B50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3DF595-D376-43E6-A755-42546DBB1C5B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D3F9E-6681-4263-9E5A-7339679787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82A52D-01E3-40C6-BB73-D52158528559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13DAF-B891-459A-A03B-3F80AF92AA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2141AC-D6C2-4DF9-B7C1-4D21996B3967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8F89D-B41F-4503-AA55-A1ACDCDD38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43D55C-AE43-44CB-B71E-6ED79DB986E3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1AF71-4F7A-43DE-ADC2-9013FF2950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06A370-0227-4B6A-808D-05C28315B62B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3F51F-5580-4C55-AA18-5E73EAF2B9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33559-37B7-458A-AB20-AF80D8CAEDEC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3B897-22EE-4949-848C-636052F3FF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D8FCF-9091-40A7-9809-607DE938FAD4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799D4-28AB-48F3-A060-0FDC8A24C4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C8310B23-2609-4E7E-AA5E-8B0BEB85E85B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DA09E5C3-EC46-4A95-BCBD-CD85D169616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58B5-B0F5-4D59-A22A-3A8CEF0E4F4C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C887-13A5-4992-81D9-C0214EB011F0}" type="slidenum">
              <a:rPr lang="ru-RU"/>
              <a:pPr/>
              <a:t>1</a:t>
            </a:fld>
            <a:endParaRPr lang="ru-RU"/>
          </a:p>
        </p:txBody>
      </p:sp>
      <p:sp>
        <p:nvSpPr>
          <p:cNvPr id="9217" name="Rectangle 204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>
                <a:solidFill>
                  <a:schemeClr val="bg1"/>
                </a:solidFill>
              </a:rPr>
              <a:t>Закаливание и его виды</a:t>
            </a:r>
          </a:p>
        </p:txBody>
      </p:sp>
      <p:pic>
        <p:nvPicPr>
          <p:cNvPr id="9220" name="Picture 2052" descr="312510-001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971800" y="2362200"/>
            <a:ext cx="6172200" cy="4495800"/>
          </a:xfrm>
          <a:solidFill>
            <a:schemeClr val="bg1"/>
          </a:solidFill>
          <a:ln/>
        </p:spPr>
      </p:pic>
      <p:pic>
        <p:nvPicPr>
          <p:cNvPr id="9234" name="Picture 2066" descr="Русскинская 03"/>
          <p:cNvPicPr>
            <a:picLocks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2362200"/>
            <a:ext cx="2968625" cy="4495800"/>
          </a:xfrm>
          <a:noFill/>
          <a:ln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43027-27ED-4882-A268-6E7F2B3DC336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897-0A7A-41D5-9F57-9A19021563E0}" type="slidenum">
              <a:rPr lang="ru-RU"/>
              <a:pPr/>
              <a:t>2</a:t>
            </a:fld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848600" cy="457200"/>
          </a:xfrm>
        </p:spPr>
        <p:txBody>
          <a:bodyPr/>
          <a:lstStyle/>
          <a:p>
            <a:pPr algn="ctr"/>
            <a:r>
              <a:rPr lang="ru-RU" sz="2800" b="1">
                <a:solidFill>
                  <a:srgbClr val="003399"/>
                </a:solidFill>
                <a:latin typeface="Times New Roman" pitchFamily="18" charset="0"/>
              </a:rPr>
              <a:t>Введение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9144000" cy="6400800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Давно известно, что здоровье человека на 10-20% зависит от наследственности, 10-20% - от состояния окружающей среды, 8-12% - от уровня здравоохранения и 50-70% - от образа жизни. Здоровый образ жизни - это рациональное питание, занятие спортом, отказ от алкоголя и курения и многое другое. Важную роль играет и закаливание. Закаливание -это научно-обоснованная система использования физических факторов внешней среды для повышения сопротивляемости организма к простудным и инфекционным заболеваниям. Закаливание – обязательный элемент физического воспитания, особенно важный для молодежи, так как имеет большое значение для укрепления здоровья, увеличения работоспособности, улучшения самочувствия, настроения и бодрости. Закаливание, как фактор повышения сопротивляемости организма к различным метеорологическим условиям, использовалось с древних времен.Известный русский физиолог академик И.Р. Тарханов, автор вышедшей в1899 году книги «О закаливании человеческого организма», определяя сущность закаливания, писал: «К слову «закаливание» или «закал» в приложении к организму русская речь прибегает по аналогии с явлениями, наблюдаемыми на железе, стали, при их закаливании, придающем им большую твердость и стойкость». Известный русский педиатр, активный сторонник закаливания Г.Н.Сперанский, рассматривал закаливание как воспитание в организме способности быстро и правильно приспосабливаться к меняющимся внешним условиям. Любое совершенствование – это длительная тренировка. Следовательно, закаливание – это своеобразная тренировка защитных сил организма, подготовка их к своевременной мобилизации.     Закаливание не лечит, а предупреждает болезнь, и в этом его важнейшая профилактическая роль. Закаленный человек легко переносит не только жару и холод, но и резкие перемены внешней температуры, которые способны ослабить защитные силы организма. Главное же заключается в том, что закаливание приемлемо для любого человека, т.е. им могут заниматься люди любых возрастов независимо от степени физического развития. Закаливание повышает работоспособность и выносливость организма. Закаливающие процедуры нормализуют  , улучшают настроение.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33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6CB0-ABF7-4B6F-BA31-3254A3E908C0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7A2B-A54A-4050-B0BA-137153B00409}" type="slidenum">
              <a:rPr lang="ru-RU"/>
              <a:pPr/>
              <a:t>3</a:t>
            </a:fld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Как считают йоги, закаливание приводит к слиянию организма с природой. Медицинских отводов от  закаливания  нет,  только  острые  лихорадочные заболевания. Глубоко   ошибочно   мнение,   что   закаливающие   процедуры противопоказаны ослабленным людям. Задача медицинского работника  состоит  в правильном подборе и дозировании этих  процедур  индивидуально  для  каждого человека. Необходимо соблюдать ряд правил: Систематическое использование закаливающих процедур  во  все  времена  года, без перерывов. Постепенное увеличение дозы раздражающего действия. Учет возрастных и индивидуальных особенностей организма человека. Все закаливающие процедуры должны проводиться на фоне положительных  эмоций. Нарушение этих правил приводит к отсутствию положительного эффекта  от закаливающих процедур, а иногда и к гиперактивации нейроэндокринной  системы и последующему ее истощению. Закаливающие мероприятия подразделяются на общие и специальные.  Общие включают правильный режим дня, рациональное питание,  занятия  физкультурой. К  специальным  закаливающим  процедурам  относятся   закаливания   воздухом(воздушные ванны), солнцем (солнечные ванны) и водой  (водные  процедуры)  и др. </a:t>
            </a:r>
          </a:p>
          <a:p>
            <a:pPr marL="0" indent="0">
              <a:lnSpc>
                <a:spcPct val="80000"/>
              </a:lnSpc>
            </a:pPr>
            <a:endParaRPr lang="ru-RU" sz="1600">
              <a:latin typeface="Times New Roman" pitchFamily="18" charset="0"/>
            </a:endParaRPr>
          </a:p>
        </p:txBody>
      </p:sp>
      <p:pic>
        <p:nvPicPr>
          <p:cNvPr id="56324" name="Picture 4" descr="255627-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76600"/>
            <a:ext cx="2667000" cy="3581400"/>
          </a:xfrm>
          <a:prstGeom prst="rect">
            <a:avLst/>
          </a:prstGeom>
          <a:noFill/>
        </p:spPr>
      </p:pic>
      <p:pic>
        <p:nvPicPr>
          <p:cNvPr id="56325" name="Picture 5" descr="691788-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3276600"/>
            <a:ext cx="2514600" cy="3581400"/>
          </a:xfrm>
          <a:prstGeom prst="rect">
            <a:avLst/>
          </a:prstGeom>
          <a:noFill/>
        </p:spPr>
      </p:pic>
      <p:pic>
        <p:nvPicPr>
          <p:cNvPr id="56326" name="Picture 6" descr="818537-0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3276600"/>
            <a:ext cx="3962400" cy="35814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F666C-673E-4EEE-A7BF-23F33AE961F3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35DD-1729-4C2E-9AAB-816E88DE579D}" type="slidenum">
              <a:rPr lang="ru-RU"/>
              <a:pPr/>
              <a:t>4</a:t>
            </a:fld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153400" cy="304800"/>
          </a:xfrm>
        </p:spPr>
        <p:txBody>
          <a:bodyPr/>
          <a:lstStyle/>
          <a:p>
            <a:pPr algn="ctr"/>
            <a:r>
              <a:rPr lang="ru-RU" sz="2800" b="1">
                <a:solidFill>
                  <a:srgbClr val="003399"/>
                </a:solidFill>
                <a:latin typeface="Times New Roman" pitchFamily="18" charset="0"/>
              </a:rPr>
              <a:t>Немного из истории закаливания.</a:t>
            </a:r>
            <a:r>
              <a:rPr lang="ru-RU" sz="4000"/>
              <a:t> 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Закаливание как средство повышения защитных сил организма возникло в глубокой древности. Практически во всех культурах разных стран мира закаливание использовалось как профилактическое средство укрепления человеческого духа и тела. Большое внимание физическим упражнениям, закаливанию и гигиене тела уделялось в Древней Греции и Древнем Риме. Здесь существовал культ здоровья и красоты тела, поэтому в систему физического воспитания закаливание входило как неотъемлемая составная часть. Закаливание в этих странах преследовало цель укрепления здоровья, таки выработку у человека способности переносить всевозможные лишения. По свидетельству Плутарха, закаливание мальчиков в Древней Спарте начиналось с самого раннего возраста. С семи лет воспитание продолжалось в общественных домах во все более суровых условиях: их стригли на голо, заставляли ходить босиком в любую погоду, а в теплое время года обнаженными.   Когда детям исполнялось 12 лет, им выдавали плащ, который они должны были носить круглый год.  Горячей водой им разрешали мыться всего несколько раз в году. И в зрелые годы люди должны были жить так, как предписывал обычай. Большое внимание в Спарте уделялось и физическому развитию женщин. Как и мужчины, они «также упражнялись в беге, борьбе, бросании диска и копья, чтобы их тела были сильны и крепки и чтобы такими же были и рождаемые ими дети, - пишет Плутарх. – Закаленные такими упражнениями, они легче могли вынести муки деторождения и выйти из них здоровыми». Древние римляне   в значительной степени заимствовали и трансформировали древнегреческую культуру. У них важнейшим закаливающим средством была баня. Римские бани, или термы, представляли собой просторные и весьма вместительные здания, построенные из великолепных сортов мрамора(термы Диоклетиана (505-506 гг.) вмещали 3500 купающихся). В термах имелись помещения для раздевания, гимнастических упражнений и массажа, здесь были горячая баня, бассейны с теплой   и холодной водой, души, широко использовались песочные и грязевые ванны. На крышах многих терм устраивались площадки  для приема солнечных ванн. Закаливание как профилактическое средство широко рекомендовали такие видные ученые древности, как Гиппократ, Демокрит, Асклепиад и другие.    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61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264F-FC67-4FF5-8D56-9937D00B64A3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99D0B-16A1-40EA-8EC6-1724DC2AF808}" type="slidenum">
              <a:rPr lang="ru-RU"/>
              <a:pPr/>
              <a:t>5</a:t>
            </a:fld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229600" cy="457200"/>
          </a:xfrm>
        </p:spPr>
        <p:txBody>
          <a:bodyPr/>
          <a:lstStyle/>
          <a:p>
            <a:pPr algn="ctr"/>
            <a:r>
              <a:rPr lang="ru-RU" sz="2800">
                <a:solidFill>
                  <a:srgbClr val="003399"/>
                </a:solidFill>
                <a:latin typeface="Times New Roman" pitchFamily="18" charset="0"/>
              </a:rPr>
              <a:t>Принципы закаливания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144000" cy="60960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Закаливание – это, прежде всего, умелое использование совершенных, созданных тысячелетней эволюцией физиологических механизмов защиты и адаптации организма. Оно позволяет использовать скрытые возможности организма, мобилизовать в нужный момент защитные силы и тем самым устранить опасное влияние на него неблагоприятных факторов внешней среды. Приступая к закаливанию, следует придерживаться следующих принципов:  а) Систематичность использования закаливающих процедур. Закаливание организма должно проводиться систематически, изо дня вдень в течение всего года независимо от погодных условий и без длительных перерывов. Тогда у организма вырабатывается определенная стереотипная реакция на применяемый раздражитель: изменения реакции организма на воздействие холода, развивающиеся в результате повторного охлаждения, закрепляются и сохраняются лишь при строгом режиме повторения охлаждений. Перерывы в закаливании  снижают приобретенную организмом устойчивость к температурным воздействиям. В этом случае не происходит быстрой адаптационной ответной реакции. б) Постепенность увеличения силы раздражающего воздействия. Закаливание принесет положительный результат лишь в том случае, если сила и длительность действия закаливающих процедур будут наращиваться постепенно. Не следует начинать закаливание сразу же с обтирания снегом или купания в проруби. Такое закаливание может принести вред здоровью. Переход от менее сильных воздействий к более сильным должен осуществляться постепенно, с учетом состояния организма и характера его ответных реакций на применяемое воздействие. в) Последовательность в проведении закаливающих процедур. Необходима предварительная тренировка организма более щадящими процедурами. Начать можно с обтирания, ножных ванн, и уж затем приступить к обливаниям, соблюдая при этом принцип постепенности снижения температур. При проведении закаливания лучше всего придерживаться известного медицинского правила: слабые раздражители способствуют лучшему отправлению функций, сильные мешают ему, чрезмерные – губительны. г) Учет индивидуальных особенностей человека и состояния его здоровья. Закаливание оказывает весьма сильное воздействие на организм, особенно на людей, впервые приступающих к нему. Поэтому прежде чем приступать к приему закаливающих процедур, следует обратиться к врачу.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205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F015-8292-4D6D-ACE6-174E5EEA5190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CF37-1ECC-41C5-A8F9-623AA256B447}" type="slidenum">
              <a:rPr lang="ru-RU"/>
              <a:pPr/>
              <a:t>6</a:t>
            </a:fld>
            <a:endParaRPr lang="ru-RU"/>
          </a:p>
        </p:txBody>
      </p:sp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393700"/>
          </a:xfrm>
        </p:spPr>
        <p:txBody>
          <a:bodyPr/>
          <a:lstStyle/>
          <a:p>
            <a:pPr algn="ctr"/>
            <a:r>
              <a:rPr lang="ru-RU" sz="2800" b="1">
                <a:solidFill>
                  <a:srgbClr val="003399"/>
                </a:solidFill>
                <a:latin typeface="Times New Roman" pitchFamily="18" charset="0"/>
              </a:rPr>
              <a:t>ЗАКАЛИВАНИЕ ВОЗДУХОМ</a:t>
            </a:r>
          </a:p>
        </p:txBody>
      </p:sp>
      <p:sp>
        <p:nvSpPr>
          <p:cNvPr id="18432" name="Rectangle 0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144000" cy="63246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Закаливание воздухом начинается со слабых мягко-действующих процедур, постепенно продолжительность воздушных ванн удлиняется с одновременным снижением температуры. Действие воздуха воспринимается нервными окончаниями кожных покровов и слизистых оболочек дыхательных путей.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Характер влияния воздуха на организм определяется соотношением его качественных показателей: температуры, влажности, движения, давления, ионизации.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Под влиянием низких температур происходит сокращение периферических кровеносных сосудов как защитная реакция организма против массовой отдачи тепла. Благодаря мышечным движениям (дрожь) сосуды вновь расширяются, вследствие чего теплоотдача увеличивается.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Последнее обстоятельство уравнивается большой выработкой тепла в самом организме, а также усилением в нем окислительных процессов. Так, изменение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периферического кровообращения влияет на всю функциональную деятельность кожи, секреторную и дыхательную функции.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Изменение периферического кровообращения сказывается на работе внутренних органов, приводит к улучшению сердечной деятельности. Раздражающее действие воздуха на рецепторы кожи тем сильнее, чем больше разница между температурой тела и окружающей среды.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Воздушные ванны можно условно разделить на: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теплые (30-20 °С),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прохладные (20-14 °С),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холодные (ниже 14 °С).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Воздушные ванны принимают в обнаженном виде, постепенно увеличивая пребывание на воздухе более низкой температуры. Лучшее время приема воздушных ванн — утренние часы, когда воздух насыщен ультрафиолетовыми лучами солнца.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Очень хорошо воздушные ванны сочетать: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с физическими упражнениями, ритмической гимнастикой, бегом.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Не следует доводить себя до озноба. В таком случае нужно немедленно одеться, выполнить ряд согревающих упражнений, пробежаться до полного согревания.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Нельзя принимать воздушные ванны: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сразу же после еды,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при истощении и резкой слабости,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во время острых инфекционных заболеваний.</a:t>
            </a:r>
            <a:br>
              <a:rPr lang="ru-RU" sz="14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endParaRPr lang="ru-RU" sz="1400" b="1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84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1843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B433-D4F4-4BAA-9D7C-490A7D02A1A3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8396-057E-43B7-8D93-DF7A25DA941C}" type="slidenum">
              <a:rPr lang="ru-RU"/>
              <a:pPr/>
              <a:t>7</a:t>
            </a:fld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304800"/>
          </a:xfrm>
        </p:spPr>
        <p:txBody>
          <a:bodyPr/>
          <a:lstStyle/>
          <a:p>
            <a:pPr algn="ctr"/>
            <a:r>
              <a:rPr lang="ru-RU" sz="2800">
                <a:solidFill>
                  <a:srgbClr val="003399"/>
                </a:solidFill>
              </a:rPr>
              <a:t>Душ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381000"/>
            <a:ext cx="9144000" cy="64770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Сочетает термическое и механическое раздражение, поэтому особенно эффективен. Терапевтический эффект: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тонизирует нервную систему;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придает бодрость;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положительно действует на аппетит и сон. Продолжительность его для закаливания от 1 до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5 минут. Начинать с температуры воды +30-32 °С, постепенно доводя ее до +21 — 22 °С, снижая на 0,5-1°С через каждые 2-3 дня.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Контрастный душ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Сущность процедуры состоит в чередовании горячего и прохладного душа. Вначале на тело сверху донизу направляется струя горячей воды (+39-40 °С) в течение 1-2 минут. Затем из заранее приготовленной емкости все тело разом обливается прохладной водой (+18-20 °С). После этого на тело снова направляется струя горячей воды и снова — обливание прохладной водой. Таким образом делают 5 циклов. После процедуры следует хорошо растереться полотенцем и сделать самомассаж.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Терапевтический эффект: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прекрасное средство для тренировки кровеносных сосудов;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тонизирует организм;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вызывает чувство бодрости, легкости тела.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Душевую процедуру начинают со струи воды, температура которой примерно соответствует температуре тела. Температура воды повышается постепенно. Через 3 минуты температура понижается и в течение 18 секунд вы принимаете холодный душ. При этом вы не стоите неподвижно, необходимо сгибаться и разгибаться. Струя воды должна охватывать все участки тела, особенно позвоночник.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Следует соблюдать соотношение 10:1, то есть 3 минуты (180 секунд) — тепло и 18 секунд — холод.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Терапевтический эффект: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способствует уходу за кожей;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улучшает кровообращение и рефлекторно влияет на кровоснабжение внутренних органов;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улучшает приспосабливаемость к колебаниям температуры и закаляет;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эффективному лечению с помощью душевых процедур поддаются ревматические недуги и различные функциональные нарушения.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endParaRPr lang="ru-RU" sz="1600" b="1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02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D4A4-7CAB-4578-996B-019002028BA5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968DF-1CB8-41DF-B029-7C2442C66587}" type="slidenum">
              <a:rPr lang="ru-RU"/>
              <a:pPr/>
              <a:t>8</a:t>
            </a:fld>
            <a:endParaRPr lang="ru-RU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393700"/>
          </a:xfrm>
        </p:spPr>
        <p:txBody>
          <a:bodyPr/>
          <a:lstStyle/>
          <a:p>
            <a:pPr algn="ctr"/>
            <a:r>
              <a:rPr lang="ru-RU" sz="2800" b="1">
                <a:solidFill>
                  <a:srgbClr val="003399"/>
                </a:solidFill>
                <a:latin typeface="Times New Roman" pitchFamily="18" charset="0"/>
              </a:rPr>
              <a:t>ЗАКАЛИВАНИЕ СОЛНЕЧНЫМИ ВАННАМИ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144000" cy="62484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Солнце и воздух в комплексе с плаванием оказывают благотворное воздействие на организм.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Однако чтобы обеспечить максимальный оздоровительный эффект и не принести вреда, необходимо соблюдать правило пользования солнечной радиацией в летнее время — использовать ее следует осторожно.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 погоне за загаром можно нанести ущерб своему здоровью, ведь оздоровительное действие солнечной радиации появляется при таких дозах, которые не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вызывают интенсивной пигментации кожи. Неумелое пользование солнцем может привести к перегреванию организма (тепловой удар) и солнечным ожогам на коже. Первые признаки — головокружение, головная боль, тошнота, одышка.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На организм человека влияет не только прямая солнечная радиация, но и рассеянная, поэтому солнечные ванны можно принимать и в тени.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Для солнечных процедур благоприятны утренние часы: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на юге до 11 часов,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в средней полосе до 12 часов,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принимать их нужно через 1,5 часа после приема пищи,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после приема солнечных ванн полезно обливание прохладной водой (+16-18 °С), а затем хорошее растирание.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Терапевтический эффект: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вызывают положительные изменения в нервной, дыхательной системах, опорно-двигательном аппарате;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улучшают обмен веществ;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увеличивают количество красных кровяных телец и содержание гемоглобина в крови;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улучшают состав лимфы;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благотворно действуют на деятельность пищеварительной системы и функцию поджелудочной железы;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повышают общей тонус организма, его устойчивость против инфекций;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обладают противорахитным действием (под влиянием солнечных лучей в организме образуется витамин D, необходимый для нормального развития костной системы).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endParaRPr lang="ru-RU" sz="1600" b="1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12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112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9901-22BC-4CA3-9B5D-DC704BF74B9B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B6AA-CC60-4A90-A370-5065CD04714A}" type="slidenum">
              <a:rPr lang="ru-RU"/>
              <a:pPr/>
              <a:t>9</a:t>
            </a:fld>
            <a:endParaRPr lang="ru-RU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ru-RU" sz="2800" b="1">
                <a:solidFill>
                  <a:srgbClr val="003399"/>
                </a:solidFill>
                <a:latin typeface="Times New Roman" pitchFamily="18" charset="0"/>
              </a:rPr>
              <a:t>ЗАКАЛИВАНИЕ МОРЖЕВАНИЕМ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144000" cy="63246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Не утихают споры вокруг такой чрезвычайно сильнодействующей процедуры, как зимнее плавание. Любители называют ее моржеванием.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Зимнее плавание пока не стало массовым, хотя число поклонников ледяной воды растет. Почти в 100 городах у нас уже созданы федерации и секции зимнего плавания, объединяющие более 50 тысяч организованных «моржей». Популярность такого закаливания объясняется не только стараниями телепропаганды и газетных статей.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Ледяная вода — великолепный бездопинговый стимулятор всего организма, сильный способ тренировки системы его терморегуляции, источник положительных эмоций.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Однако установлено, что человек, не прошедший школы закаливания, оказавшись в воде с нулевой температурой, через 12 минут теряет сознание, а через 18 минут может погибнуть.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Ученые медики не пришли еще к единому мнению, полезно ли зимнее купание для детей и подростков: предельные холодовые нагрузки на организм детей и подростков требуют чрезвычайного напряжения всех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физиологических механизмов, всех его защитных сил. Поэтому предельные холодовые нагрузки для растущего организма должны применяться с большой осторожностью.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Для взрослых продолжительность купания в ледяной воде в первую зиму не более 40 секунд, в третью — до 1 минуты. Такие купания можно проводить не чаще трех раз в неделю. До купания необходимо разогреться (физические упражнения, бег).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После купания в зависимости от состояния кожи, нужно растереть тело полотенцем докрасна, сделать несколько физических упражнений до появления приятного тепла.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Зимнее плавание требует от занимающегося всесторонней физической и моральной подготовки. Надо всегда соблюдать принцип постепенности, и желательно, чтобы занятия зимним плаванием проводились в составе какой-либо секции или группы.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Терапевтический эффект: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стимулирует защитные силы организма;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поднимает жизненный тонус;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предотвращает и лечит заболевания дыхательной, сердечно-сосудистой систем, желудочно-кишечного тракта.</a:t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1600" b="1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endParaRPr lang="ru-RU" sz="1600" b="1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22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AAEE-3B4C-426C-B559-D205AA34734B}" type="datetime1">
              <a:rPr lang="ru-RU"/>
              <a:pPr/>
              <a:t>09.04.2015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BF58-3B15-4B0E-8267-2D5FC5256E72}" type="slidenum">
              <a:rPr lang="ru-RU"/>
              <a:pPr/>
              <a:t>10</a:t>
            </a:fld>
            <a:endParaRPr lang="ru-RU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pPr algn="ctr"/>
            <a:r>
              <a:rPr lang="ru-RU" sz="2800" b="1">
                <a:solidFill>
                  <a:srgbClr val="003399"/>
                </a:solidFill>
                <a:latin typeface="Times New Roman" pitchFamily="18" charset="0"/>
              </a:rPr>
              <a:t>ПАРНАЯ В БАНЕ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При использовании парной нужно учесть следующее: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сначала помыть с мылом тело и голову,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принять тепловатый душ,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осушить тело,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 в парную входить в шляпе с опущенными на глаза полями для защиты глаз от инфракрасного излучения, исходящего от деревянной обшивки парной.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Вместе с потом мы теряем нужные для организма вещества. Поэтому пить обязательно: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соки,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настои на кураге, изюме,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компоты.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Это позволит восполнить потери калия, кальция, магния.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Терапевтический эффект: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улучшает обмен веществ, работу печени, почек;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• очищает кровь, так как очищается от токсинов по существу весь организм.</a:t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200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800"/>
              <a:t/>
            </a:r>
            <a:br>
              <a:rPr lang="ru-RU" sz="2800"/>
            </a:br>
            <a:endParaRPr lang="ru-RU" sz="280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2800"/>
              <a:t/>
            </a:r>
            <a:br>
              <a:rPr lang="ru-RU" sz="2800"/>
            </a:br>
            <a:r>
              <a:rPr lang="ru-RU" sz="2800"/>
              <a:t/>
            </a:r>
            <a:br>
              <a:rPr lang="ru-RU" sz="2800"/>
            </a:br>
            <a:endParaRPr lang="ru-RU" sz="2800"/>
          </a:p>
        </p:txBody>
      </p:sp>
      <p:pic>
        <p:nvPicPr>
          <p:cNvPr id="57348" name="Picture 4" descr="j03029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9938" y="4495800"/>
            <a:ext cx="2200275" cy="23622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73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build="p"/>
    </p:bldLst>
  </p:timing>
</p:sld>
</file>

<file path=ppt/theme/theme1.xml><?xml version="1.0" encoding="utf-8"?>
<a:theme xmlns:a="http://schemas.openxmlformats.org/drawingml/2006/main" name="Океан">
  <a:themeElements>
    <a:clrScheme name="Океан 2">
      <a:dk1>
        <a:srgbClr val="000066"/>
      </a:dk1>
      <a:lt1>
        <a:srgbClr val="FFFFFF"/>
      </a:lt1>
      <a:dk2>
        <a:srgbClr val="5D93FF"/>
      </a:dk2>
      <a:lt2>
        <a:srgbClr val="FFFFFF"/>
      </a:lt2>
      <a:accent1>
        <a:srgbClr val="6666FF"/>
      </a:accent1>
      <a:accent2>
        <a:srgbClr val="9999FF"/>
      </a:accent2>
      <a:accent3>
        <a:srgbClr val="B6C8FF"/>
      </a:accent3>
      <a:accent4>
        <a:srgbClr val="DADADA"/>
      </a:accent4>
      <a:accent5>
        <a:srgbClr val="B8B8FF"/>
      </a:accent5>
      <a:accent6>
        <a:srgbClr val="8A8AE7"/>
      </a:accent6>
      <a:hlink>
        <a:srgbClr val="FF3300"/>
      </a:hlink>
      <a:folHlink>
        <a:srgbClr val="FF9900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270</TotalTime>
  <Words>1352</Words>
  <Application>Microsoft PowerPoint</Application>
  <PresentationFormat>Экран (4:3)</PresentationFormat>
  <Paragraphs>48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Times New Roman</vt:lpstr>
      <vt:lpstr>Tahoma</vt:lpstr>
      <vt:lpstr>Arial</vt:lpstr>
      <vt:lpstr>Wingdings</vt:lpstr>
      <vt:lpstr>Океан</vt:lpstr>
      <vt:lpstr>Закаливание и его виды</vt:lpstr>
      <vt:lpstr>Введение</vt:lpstr>
      <vt:lpstr>Слайд 3</vt:lpstr>
      <vt:lpstr>Немного из истории закаливания. </vt:lpstr>
      <vt:lpstr>Принципы закаливания</vt:lpstr>
      <vt:lpstr>ЗАКАЛИВАНИЕ ВОЗДУХОМ</vt:lpstr>
      <vt:lpstr>Душ</vt:lpstr>
      <vt:lpstr>ЗАКАЛИВАНИЕ СОЛНЕЧНЫМИ ВАННАМИ</vt:lpstr>
      <vt:lpstr>ЗАКАЛИВАНИЕ МОРЖЕВАНИЕМ</vt:lpstr>
      <vt:lpstr>ПАРНАЯ В БАНЕ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40</cp:revision>
  <cp:lastPrinted>1601-01-01T00:00:00Z</cp:lastPrinted>
  <dcterms:created xsi:type="dcterms:W3CDTF">1601-01-01T00:00:00Z</dcterms:created>
  <dcterms:modified xsi:type="dcterms:W3CDTF">2015-04-09T16:05:06Z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1049</vt:i4>
  </property>
</Properties>
</file>