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0080625" cy="7559675"/>
  <p:notesSz cx="7559675" cy="10691813"/>
  <p:defaultTextStyle>
    <a:defPPr>
      <a:defRPr lang="en-GB"/>
    </a:defPPr>
    <a:lvl1pPr algn="l" defTabSz="449263" rtl="0" fontAlgn="base" hangingPunct="0">
      <a:lnSpc>
        <a:spcPct val="95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2400" kern="1200">
        <a:solidFill>
          <a:schemeClr val="bg1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fontAlgn="base" hangingPunct="0">
      <a:lnSpc>
        <a:spcPct val="95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2400" kern="1200">
        <a:solidFill>
          <a:schemeClr val="bg1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fontAlgn="base" hangingPunct="0">
      <a:lnSpc>
        <a:spcPct val="95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2400" kern="1200">
        <a:solidFill>
          <a:schemeClr val="bg1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fontAlgn="base" hangingPunct="0">
      <a:lnSpc>
        <a:spcPct val="95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2400" kern="1200">
        <a:solidFill>
          <a:schemeClr val="bg1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fontAlgn="base" hangingPunct="0">
      <a:lnSpc>
        <a:spcPct val="95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2400" kern="1200">
        <a:solidFill>
          <a:schemeClr val="bg1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Times New Roman" pitchFamily="16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Times New Roman" pitchFamily="16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Times New Roman" pitchFamily="16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Times New Roman" pitchFamily="16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36" d="100"/>
          <a:sy n="36" d="100"/>
        </p:scale>
        <p:origin x="-1332" y="-90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sldImg"/>
          </p:nvPr>
        </p:nvSpPr>
        <p:spPr bwMode="auto">
          <a:xfrm>
            <a:off x="1312863" y="1027113"/>
            <a:ext cx="4932362" cy="36988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1169988" y="5086350"/>
            <a:ext cx="5224462" cy="41052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12863" y="1027113"/>
            <a:ext cx="4933950" cy="370046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77875" y="4776788"/>
            <a:ext cx="6218238" cy="4435475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12863" y="1027113"/>
            <a:ext cx="4933950" cy="370046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169988" y="5086350"/>
            <a:ext cx="5226050" cy="4106863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12863" y="1027113"/>
            <a:ext cx="4933950" cy="370046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169988" y="5086350"/>
            <a:ext cx="5226050" cy="4106863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12863" y="1027113"/>
            <a:ext cx="4933950" cy="370046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169988" y="5086350"/>
            <a:ext cx="5226050" cy="4106863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12863" y="1027113"/>
            <a:ext cx="4933950" cy="370046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169988" y="5086350"/>
            <a:ext cx="5226050" cy="4106863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12863" y="1027113"/>
            <a:ext cx="4933950" cy="370046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169988" y="5086350"/>
            <a:ext cx="5226050" cy="4106863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12863" y="1027113"/>
            <a:ext cx="4933950" cy="370046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169988" y="5086350"/>
            <a:ext cx="5226050" cy="4106863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12863" y="1027113"/>
            <a:ext cx="4933950" cy="370046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169988" y="5086350"/>
            <a:ext cx="5226050" cy="4106863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12863" y="1027113"/>
            <a:ext cx="4933950" cy="370046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169988" y="5086350"/>
            <a:ext cx="5226050" cy="4106863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12863" y="1027113"/>
            <a:ext cx="4933950" cy="370046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169988" y="5086350"/>
            <a:ext cx="5226050" cy="4106863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12863" y="1027113"/>
            <a:ext cx="4933950" cy="370046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169988" y="5086350"/>
            <a:ext cx="5226050" cy="4106863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12863" y="1027113"/>
            <a:ext cx="4933950" cy="370046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169988" y="5086350"/>
            <a:ext cx="5226050" cy="4106863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12863" y="1027113"/>
            <a:ext cx="4933950" cy="370046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169988" y="5086350"/>
            <a:ext cx="5226050" cy="4106863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12863" y="1027113"/>
            <a:ext cx="4933950" cy="370046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169988" y="5086350"/>
            <a:ext cx="5226050" cy="4106863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12863" y="1027113"/>
            <a:ext cx="4933950" cy="370046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169988" y="5086350"/>
            <a:ext cx="5226050" cy="4106863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741363" y="2101850"/>
            <a:ext cx="4227512" cy="4760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21275" y="2101850"/>
            <a:ext cx="4227513" cy="4760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97725" y="555625"/>
            <a:ext cx="2151063" cy="63071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41363" y="555625"/>
            <a:ext cx="6303962" cy="63071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1363" y="555625"/>
            <a:ext cx="8607425" cy="1260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741363" y="2101850"/>
            <a:ext cx="8607425" cy="23034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41363" y="4557713"/>
            <a:ext cx="8607425" cy="23050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Заголовок, два объект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1363" y="555625"/>
            <a:ext cx="8607425" cy="1260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741363" y="2101850"/>
            <a:ext cx="4227512" cy="23034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741363" y="4557713"/>
            <a:ext cx="4227512" cy="23050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5121275" y="2101850"/>
            <a:ext cx="4227513" cy="47609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1363" y="555625"/>
            <a:ext cx="8607425" cy="1260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741363" y="555625"/>
            <a:ext cx="8607425" cy="1260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741363" y="2101850"/>
            <a:ext cx="4227512" cy="23034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5121275" y="2101850"/>
            <a:ext cx="4227513" cy="23034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741363" y="4557713"/>
            <a:ext cx="4227512" cy="23050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121275" y="4557713"/>
            <a:ext cx="4227513" cy="23050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ABE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AutoShape 1"/>
          <p:cNvSpPr>
            <a:spLocks noChangeArrowheads="1"/>
          </p:cNvSpPr>
          <p:nvPr/>
        </p:nvSpPr>
        <p:spPr bwMode="auto">
          <a:xfrm>
            <a:off x="404813" y="1893888"/>
            <a:ext cx="9674225" cy="5665787"/>
          </a:xfrm>
          <a:prstGeom prst="roundRect">
            <a:avLst>
              <a:gd name="adj" fmla="val 28"/>
            </a:avLst>
          </a:prstGeom>
          <a:solidFill>
            <a:srgbClr val="DDDDDD"/>
          </a:solidFill>
          <a:ln w="9525" cap="flat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41363" y="555625"/>
            <a:ext cx="8607425" cy="12604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1363" y="2101850"/>
            <a:ext cx="8607425" cy="476091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28224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Четвёртый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1028" name="AutoShape 4"/>
          <p:cNvSpPr>
            <a:spLocks noChangeArrowheads="1"/>
          </p:cNvSpPr>
          <p:nvPr/>
        </p:nvSpPr>
        <p:spPr bwMode="auto">
          <a:xfrm>
            <a:off x="0" y="0"/>
            <a:ext cx="182563" cy="919163"/>
          </a:xfrm>
          <a:prstGeom prst="roundRect">
            <a:avLst>
              <a:gd name="adj" fmla="val 875"/>
            </a:avLst>
          </a:prstGeom>
          <a:solidFill>
            <a:srgbClr val="125C8D"/>
          </a:solidFill>
          <a:ln w="9525" cap="flat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9" name="AutoShape 5"/>
          <p:cNvSpPr>
            <a:spLocks noChangeArrowheads="1"/>
          </p:cNvSpPr>
          <p:nvPr/>
        </p:nvSpPr>
        <p:spPr bwMode="auto">
          <a:xfrm>
            <a:off x="0" y="2381250"/>
            <a:ext cx="182563" cy="919163"/>
          </a:xfrm>
          <a:prstGeom prst="roundRect">
            <a:avLst>
              <a:gd name="adj" fmla="val 875"/>
            </a:avLst>
          </a:prstGeom>
          <a:solidFill>
            <a:srgbClr val="125C8D"/>
          </a:solidFill>
          <a:ln w="9525" cap="flat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30" name="AutoShape 6"/>
          <p:cNvSpPr>
            <a:spLocks noChangeArrowheads="1"/>
          </p:cNvSpPr>
          <p:nvPr/>
        </p:nvSpPr>
        <p:spPr bwMode="auto">
          <a:xfrm>
            <a:off x="0" y="1168400"/>
            <a:ext cx="182563" cy="919163"/>
          </a:xfrm>
          <a:prstGeom prst="roundRect">
            <a:avLst>
              <a:gd name="adj" fmla="val 875"/>
            </a:avLst>
          </a:prstGeom>
          <a:solidFill>
            <a:srgbClr val="125C8D"/>
          </a:solidFill>
          <a:ln w="9525" cap="flat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333333"/>
          </a:solidFill>
          <a:latin typeface="+mj-lt"/>
          <a:ea typeface="+mj-ea"/>
          <a:cs typeface="+mj-cs"/>
        </a:defRPr>
      </a:lvl1pPr>
      <a:lvl2pPr marL="742950" indent="-28575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333333"/>
          </a:solidFill>
          <a:latin typeface="Arial" charset="0"/>
          <a:ea typeface="msmincho" charset="0"/>
          <a:cs typeface="msmincho" charset="0"/>
        </a:defRPr>
      </a:lvl2pPr>
      <a:lvl3pPr marL="11430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333333"/>
          </a:solidFill>
          <a:latin typeface="Arial" charset="0"/>
          <a:ea typeface="msmincho" charset="0"/>
          <a:cs typeface="msmincho" charset="0"/>
        </a:defRPr>
      </a:lvl3pPr>
      <a:lvl4pPr marL="16002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333333"/>
          </a:solidFill>
          <a:latin typeface="Arial" charset="0"/>
          <a:ea typeface="msmincho" charset="0"/>
          <a:cs typeface="msmincho" charset="0"/>
        </a:defRPr>
      </a:lvl4pPr>
      <a:lvl5pPr marL="20574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333333"/>
          </a:solidFill>
          <a:latin typeface="Arial" charset="0"/>
          <a:ea typeface="msmincho" charset="0"/>
          <a:cs typeface="msmincho" charset="0"/>
        </a:defRPr>
      </a:lvl5pPr>
      <a:lvl6pPr marL="25146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333333"/>
          </a:solidFill>
          <a:latin typeface="Arial" charset="0"/>
          <a:ea typeface="msmincho" charset="0"/>
          <a:cs typeface="msmincho" charset="0"/>
        </a:defRPr>
      </a:lvl6pPr>
      <a:lvl7pPr marL="29718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333333"/>
          </a:solidFill>
          <a:latin typeface="Arial" charset="0"/>
          <a:ea typeface="msmincho" charset="0"/>
          <a:cs typeface="msmincho" charset="0"/>
        </a:defRPr>
      </a:lvl7pPr>
      <a:lvl8pPr marL="34290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333333"/>
          </a:solidFill>
          <a:latin typeface="Arial" charset="0"/>
          <a:ea typeface="msmincho" charset="0"/>
          <a:cs typeface="msmincho" charset="0"/>
        </a:defRPr>
      </a:lvl8pPr>
      <a:lvl9pPr marL="38862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333333"/>
          </a:solidFill>
          <a:latin typeface="Arial" charset="0"/>
          <a:ea typeface="msmincho" charset="0"/>
          <a:cs typeface="msmincho" charset="0"/>
        </a:defRPr>
      </a:lvl9pPr>
    </p:titleStyle>
    <p:bodyStyle>
      <a:lvl1pPr marL="342900" indent="-3429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>
          <a:xfrm>
            <a:off x="741363" y="555625"/>
            <a:ext cx="8609012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/>
              <a:t>Германия</a:t>
            </a:r>
            <a:br>
              <a:rPr lang="en-US"/>
            </a:br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1800" y="1584325"/>
            <a:ext cx="9504363" cy="56165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>
    <p:wipe dir="u"/>
  </p:transition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body"/>
          </p:nvPr>
        </p:nvSpPr>
        <p:spPr>
          <a:xfrm>
            <a:off x="73025" y="1947863"/>
            <a:ext cx="5256213" cy="5545137"/>
          </a:xfrm>
          <a:ln/>
        </p:spPr>
        <p:txBody>
          <a:bodyPr tIns="19404" anchor="t"/>
          <a:lstStyle/>
          <a:p>
            <a:pPr marL="431800" indent="-323850" algn="l">
              <a:buClr>
                <a:srgbClr val="0E594D"/>
              </a:buClr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en-US" sz="2200" b="0">
                <a:solidFill>
                  <a:srgbClr val="000000"/>
                </a:solidFill>
              </a:rPr>
              <a:t>Герма́ния (нем. Deutschland), официальное название — Федерати́вная Респу́блика Герма́ния, ФРГ — государство в Центральной Европе. Население, по итогам переписи 2010 года, составляет более 82 миллионов человек, территория — 357 021 км², по обоим этим показателям является крупнейшей страной региона. Занимает шестнадцатое место в мире по численности населения и шестьдесят второе по территории. Столица — Берлин. Государственный язык — немецкий. Около 64 % населения исповедует христианство.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16575" y="71438"/>
            <a:ext cx="4032250" cy="3240087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88013" y="2735263"/>
            <a:ext cx="3394075" cy="4535487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>
    <p:wipe dir="u"/>
  </p:transition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741363" y="555625"/>
            <a:ext cx="8609012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/>
              <a:t>Государственное устройство.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54100" y="2101850"/>
            <a:ext cx="3575050" cy="47625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51438" y="2101850"/>
            <a:ext cx="4200525" cy="4762500"/>
          </a:xfrm>
          <a:ln/>
        </p:spPr>
        <p:txBody>
          <a:bodyPr tIns="19404"/>
          <a:lstStyle/>
          <a:p>
            <a:pPr marL="431800" indent="-323850">
              <a:buClr>
                <a:srgbClr val="0E594D"/>
              </a:buClr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sz="2200"/>
              <a:t>По государственному устройству является федеративным государством, подразделяющимся на 16 административно-территориальных единиц — федеральных земель. Форма государственного правления в Германии — парламентская республика. Пост федерального канцлера ФРГ с 2005 года занимает Ангела Меркель (ХДС).</a:t>
            </a:r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title"/>
          </p:nvPr>
        </p:nvSpPr>
        <p:spPr>
          <a:xfrm>
            <a:off x="792163" y="144463"/>
            <a:ext cx="8609012" cy="1262062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/>
              <a:t>Расположение.</a:t>
            </a:r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41363" y="2101850"/>
            <a:ext cx="4200525" cy="4762500"/>
          </a:xfrm>
          <a:ln/>
        </p:spPr>
        <p:txBody>
          <a:bodyPr tIns="19404"/>
          <a:lstStyle/>
          <a:p>
            <a:pPr marL="431800" indent="-323850">
              <a:buClr>
                <a:srgbClr val="0E594D"/>
              </a:buClr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sz="2200"/>
              <a:t>Расположенная в центре Европы, Германия омывается водами Балтийского и Северного морей. Граничит с Данией на севере, Польшей и Чехией на востоке, Австрией и Швейцарией на юге, Францией, Люксембургом, Бельгией и Нидерландами на западе.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24413" y="1223963"/>
            <a:ext cx="4967287" cy="59753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>
    <p:wipe dir="u"/>
  </p:transition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741363" y="555625"/>
            <a:ext cx="8609012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/>
              <a:t>Денежная единица. 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1800" y="1938338"/>
            <a:ext cx="5040313" cy="3821112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51438" y="1960563"/>
            <a:ext cx="4200525" cy="4762500"/>
          </a:xfrm>
          <a:ln/>
        </p:spPr>
        <p:txBody>
          <a:bodyPr tIns="19404"/>
          <a:lstStyle/>
          <a:p>
            <a:pPr marL="431800" indent="-323850">
              <a:buClr>
                <a:srgbClr val="0E594D"/>
              </a:buClr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sz="2200"/>
              <a:t>Индустриальное государство с динамично развивающейся экономикой. Объём ВВП за 2009 год составил 3,24 триллиона долларов США (около 39 442 долларов США на душу населения). Денежная единица — евро.</a:t>
            </a:r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>
          <a:xfrm>
            <a:off x="741363" y="555625"/>
            <a:ext cx="8609012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/>
              <a:t>ЕС, НАТО и ООН.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41363" y="2101850"/>
            <a:ext cx="4200525" cy="5013325"/>
          </a:xfrm>
          <a:ln/>
        </p:spPr>
        <p:txBody>
          <a:bodyPr/>
          <a:lstStyle/>
          <a:p>
            <a:pPr marL="431800" indent="-323850">
              <a:buClr>
                <a:srgbClr val="0E594D"/>
              </a:buClr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sz="3200"/>
              <a:t>Германия является членом Европейского союза и НАТО, входит в «Большую восьмёрку», претендует на постоянное членство в Совете Безопасности ООН.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9700" y="2101850"/>
            <a:ext cx="4064000" cy="47625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>
    <p:wipe dir="u"/>
  </p:transition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>
          <a:xfrm>
            <a:off x="741363" y="555625"/>
            <a:ext cx="8609012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/>
              <a:t>Реки и озера.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1854200"/>
            <a:ext cx="9936163" cy="2271713"/>
          </a:xfrm>
          <a:ln/>
        </p:spPr>
        <p:txBody>
          <a:bodyPr tIns="19404"/>
          <a:lstStyle/>
          <a:p>
            <a:pPr marL="431800" indent="-323850">
              <a:buClr>
                <a:srgbClr val="0E594D"/>
              </a:buClr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US" sz="2200"/>
              <a:t>По территории Германии протекает большое количество рек, наиболее крупными из которых являются Рейн, Дунай, Эльба, Везер и Одер, реки соединены каналами, наиболее известный канал — Кильский, который соединяет Балтийское и Северное моря. Кильский канал начинается в Кильской бухте и оканчивается в устье реки Эльба. Самое крупное</a:t>
            </a:r>
            <a:r>
              <a:rPr lang="en-US"/>
              <a:t> </a:t>
            </a:r>
            <a:r>
              <a:rPr lang="en-US" sz="2200"/>
              <a:t>озеро в Германии — Боденское.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19363" y="4064000"/>
            <a:ext cx="4679950" cy="342423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>
    <p:wipe dir="u"/>
  </p:transition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title"/>
          </p:nvPr>
        </p:nvSpPr>
        <p:spPr>
          <a:xfrm>
            <a:off x="741363" y="215900"/>
            <a:ext cx="8609012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/>
              <a:t>Крупные города.</a:t>
            </a:r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41363" y="1255713"/>
            <a:ext cx="8609012" cy="2271712"/>
          </a:xfrm>
          <a:ln/>
        </p:spPr>
        <p:txBody>
          <a:bodyPr tIns="19404"/>
          <a:lstStyle/>
          <a:p>
            <a:pPr marL="431800" indent="-323850">
              <a:buClr>
                <a:srgbClr val="0E594D"/>
              </a:buClr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2200"/>
              <a:t>Самыми крупными городами Германии являются Берлин, Гамбург, Мюнхен и Кёльн.</a:t>
            </a: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1800" y="1944688"/>
            <a:ext cx="3043238" cy="4052887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97200" y="3311525"/>
            <a:ext cx="2979738" cy="410368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57788" y="1800225"/>
            <a:ext cx="3049587" cy="40894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92913" y="3095625"/>
            <a:ext cx="3143250" cy="44164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3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 additive="repl">
                                        <p:cTn id="18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3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5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6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>
          <a:xfrm>
            <a:off x="741363" y="555625"/>
            <a:ext cx="8609012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/>
              <a:t>Панорамы Кёльна.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3238" y="1817688"/>
            <a:ext cx="9431337" cy="2862262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3238" y="2827338"/>
            <a:ext cx="9431337" cy="28606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3238" y="3887788"/>
            <a:ext cx="9431337" cy="2808287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3238" y="4967288"/>
            <a:ext cx="9431337" cy="2376487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 additive="repl"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">
                                      <p:cBhvr additive="repl"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</p:animMotion>
                                    <p:animEffect transition="in" filter="fade">
                                      <p:cBhvr additive="repl">
                                        <p:cTn id="9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4" presetClass="entr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4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7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8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3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9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0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>
          <a:xfrm>
            <a:off x="741363" y="555625"/>
            <a:ext cx="4370387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/>
              <a:t>Музей BMW.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9113" y="2016125"/>
            <a:ext cx="4160837" cy="28797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5463" y="4535488"/>
            <a:ext cx="4443412" cy="2716212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sp>
        <p:nvSpPr>
          <p:cNvPr id="1229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35488" y="2160588"/>
            <a:ext cx="2544762" cy="4976812"/>
          </a:xfrm>
          <a:ln/>
        </p:spPr>
        <p:txBody>
          <a:bodyPr tIns="19404"/>
          <a:lstStyle/>
          <a:p>
            <a:pPr marL="431800" indent="-323850">
              <a:buClr>
                <a:srgbClr val="0E594D"/>
              </a:buClr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</a:tabLst>
            </a:pPr>
            <a:r>
              <a:rPr lang="en-US" sz="2200"/>
              <a:t>Музей BMW — музей, посвящённый истории BMW, расположенный в Мюнхене, Германия возле здания штаб-квартиры BMW. В музее представлена экспозиция автомобилей и мотоциклов BMW за всю историю марки.</a:t>
            </a:r>
          </a:p>
        </p:txBody>
      </p:sp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56438" y="1800225"/>
            <a:ext cx="2960687" cy="475138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ChangeArrowheads="1"/>
          </p:cNvSpPr>
          <p:nvPr>
            <p:ph type="title"/>
          </p:nvPr>
        </p:nvSpPr>
        <p:spPr>
          <a:xfrm>
            <a:off x="741363" y="555625"/>
            <a:ext cx="8609012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/>
              <a:t>Сельское хозяйство.</a:t>
            </a: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41363" y="2101850"/>
            <a:ext cx="4200525" cy="4976813"/>
          </a:xfrm>
          <a:ln/>
        </p:spPr>
        <p:txBody>
          <a:bodyPr tIns="19404"/>
          <a:lstStyle/>
          <a:p>
            <a:pPr marL="431800" indent="-323850">
              <a:buClr>
                <a:srgbClr val="0E594D"/>
              </a:buClr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sz="2200"/>
              <a:t>Скотоводство — основная отрасль животноводства в Германии, оно дает более 2/5 всей товарной продукции сельского хозяйства, причем основная часть приходится на молоко (около ¼). Второе место по значению занимает свиноводство. Самообеспеченность страны по молоку и говядине систематически превышает 100 %, но по свинине составляет менее 4/5.</a:t>
            </a: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41888" y="2908300"/>
            <a:ext cx="4410075" cy="31400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Grp="1" noChangeArrowheads="1"/>
          </p:cNvSpPr>
          <p:nvPr>
            <p:ph type="title"/>
          </p:nvPr>
        </p:nvSpPr>
        <p:spPr>
          <a:xfrm>
            <a:off x="741363" y="555625"/>
            <a:ext cx="8609012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/>
              <a:t>Население.</a:t>
            </a:r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741363" y="2101850"/>
            <a:ext cx="8609012" cy="4762500"/>
          </a:xfrm>
          <a:prstGeom prst="rect">
            <a:avLst/>
          </a:prstGeom>
          <a:noFill/>
          <a:ln/>
        </p:spPr>
        <p:txBody>
          <a:bodyPr lIns="0" tIns="13860" rIns="0" bIns="0" anchor="ctr"/>
          <a:lstStyle/>
          <a:p>
            <a:pPr marL="0" indent="0"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2200">
                <a:latin typeface="Times New Roman" pitchFamily="16" charset="0"/>
              </a:rPr>
              <a:t>Как и во многих развитых странах мира, рождаемость в Германии ниже уровня воспроизводства населения. Уже с 1972 года рождаемость в Германии стала ниже смертности. В 2008 году на 1000 жителей родились 8 человек, а умерли 10.</a:t>
            </a:r>
          </a:p>
          <a:p>
            <a:pPr marL="0" indent="0"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2200">
                <a:latin typeface="Times New Roman" pitchFamily="16" charset="0"/>
              </a:rPr>
              <a:t>Годовой прирост населения за 2007 год — −0,12 %</a:t>
            </a:r>
          </a:p>
          <a:p>
            <a:pPr marL="0" indent="0"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2200">
                <a:latin typeface="Times New Roman" pitchFamily="16" charset="0"/>
              </a:rPr>
              <a:t>Годовой прирост населения за 2008 год — −0,2 %</a:t>
            </a:r>
          </a:p>
          <a:p>
            <a:pPr marL="0" indent="0"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2200">
                <a:latin typeface="Times New Roman" pitchFamily="16" charset="0"/>
              </a:rPr>
              <a:t>Численность сельского населения — менее 10 %, почти 90 % населения Германии проживает в городах и прилегающих к ним урбанизированных районах.</a:t>
            </a:r>
          </a:p>
          <a:p>
            <a:pPr marL="0" indent="0"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2200">
                <a:latin typeface="Times New Roman" pitchFamily="16" charset="0"/>
              </a:rPr>
              <a:t>Численность населения крупных городов (по данным на 2012 год): Берлин — 3531,2 тыс. чел; Гамбург — 1812,7 тыс. чел; Мюнхен — 1380,2 тыс. чел; Кельн — 1020,1 тыс. чел; Франкфурт-на-Майне — 691,6 тыс. чел.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Grp="1" noChangeArrowheads="1"/>
          </p:cNvSpPr>
          <p:nvPr>
            <p:ph type="title"/>
          </p:nvPr>
        </p:nvSpPr>
        <p:spPr>
          <a:xfrm>
            <a:off x="741363" y="555625"/>
            <a:ext cx="8609012" cy="1262063"/>
          </a:xfrm>
          <a:ln/>
        </p:spPr>
        <p:txBody>
          <a:bodyPr tIns="38808"/>
          <a:lstStyle/>
          <a:p>
            <a:endParaRPr lang="ru-RU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09675" y="2101850"/>
            <a:ext cx="3181350" cy="452278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92613" y="2101850"/>
            <a:ext cx="4959350" cy="5314950"/>
          </a:xfrm>
          <a:ln/>
        </p:spPr>
        <p:txBody>
          <a:bodyPr tIns="19404"/>
          <a:lstStyle/>
          <a:p>
            <a:pPr marL="431800" indent="-323850">
              <a:buClr>
                <a:srgbClr val="0E594D"/>
              </a:buClr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2200"/>
              <a:t>Большинство немцев — христиане, при этом католики составляют 32,4 %, лютеране — 32,0 %, православные — 1,14 %. Небольшая часть верующих принадлежит к христианским деноминациям — баптисты, методисты, верующие Новоапостольской церкви — 0,46 % и приверженцы других религиозных течений.</a:t>
            </a:r>
          </a:p>
          <a:p>
            <a:pPr marL="431800" indent="-323850">
              <a:buClr>
                <a:srgbClr val="0E594D"/>
              </a:buClr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endParaRPr lang="en-US" sz="2200"/>
          </a:p>
          <a:p>
            <a:pPr marL="431800" indent="-323850">
              <a:buClr>
                <a:srgbClr val="0E594D"/>
              </a:buClr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endParaRPr lang="en-US" sz="2200"/>
          </a:p>
          <a:p>
            <a:pPr marL="431800" indent="-323850">
              <a:buClr>
                <a:srgbClr val="0E594D"/>
              </a:buClr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endParaRPr lang="en-US" sz="2200"/>
          </a:p>
          <a:p>
            <a:pPr marL="431800" indent="-323850">
              <a:buClr>
                <a:srgbClr val="0E594D"/>
              </a:buClr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endParaRPr lang="en-US" sz="2200"/>
          </a:p>
          <a:p>
            <a:pPr marL="431800" indent="-323850">
              <a:buClr>
                <a:srgbClr val="0E594D"/>
              </a:buClr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endParaRPr lang="en-US" sz="2200"/>
          </a:p>
          <a:p>
            <a:pPr marL="431800" indent="-323850">
              <a:buClr>
                <a:srgbClr val="0E594D"/>
              </a:buClr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2200"/>
              <a:t>Мартин Лютер. 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Grp="1" noChangeArrowheads="1"/>
          </p:cNvSpPr>
          <p:nvPr>
            <p:ph type="title"/>
          </p:nvPr>
        </p:nvSpPr>
        <p:spPr>
          <a:xfrm>
            <a:off x="741363" y="555625"/>
            <a:ext cx="8609012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/>
              <a:t>Флаг и герб.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47738" y="2101850"/>
            <a:ext cx="3786187" cy="227171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8575" y="2101850"/>
            <a:ext cx="1747838" cy="227171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4751388" y="4354513"/>
            <a:ext cx="5111750" cy="28511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0" tIns="17640" rIns="0" bIns="0"/>
          <a:lstStyle/>
          <a:p>
            <a:pPr marL="431800" indent="-323850">
              <a:lnSpc>
                <a:spcPct val="93000"/>
              </a:lnSpc>
              <a:buClr>
                <a:srgbClr val="0E594D"/>
              </a:buClr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en-US" sz="200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Федеральный герб  Федеративной Республики Германия представляет собой золотой щит с чёрным, обращённым вправо (геральдически) орлом, с распростёртыми крыльями и опущенным оперением, с червлеными клювом, языком, лапами и когтями. Эта птица прославлялась людьми с древнейших времён, будучи символом мужества, жизненной силы и солнца.</a:t>
            </a:r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287338" y="4373563"/>
            <a:ext cx="4652962" cy="30162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0" tIns="19404" rIns="0" bIns="0"/>
          <a:lstStyle/>
          <a:p>
            <a:pPr marL="431800" indent="-323850">
              <a:lnSpc>
                <a:spcPct val="93000"/>
              </a:lnSpc>
              <a:buClr>
                <a:srgbClr val="0E594D"/>
              </a:buClr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220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Флаг Германии представляет собой прямоугольное полотнище с соотношением сторон 3:5, состоящее из трёх равновеликих горизонтальных полос: верхней — чёрного, средней — красного и нижней — золотистого цвета. Был утверждён 23 мая 1949 года.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Grp="1" noChangeArrowheads="1"/>
          </p:cNvSpPr>
          <p:nvPr>
            <p:ph type="title"/>
          </p:nvPr>
        </p:nvSpPr>
        <p:spPr>
          <a:xfrm>
            <a:off x="741363" y="555625"/>
            <a:ext cx="8609012" cy="1262063"/>
          </a:xfrm>
          <a:ln/>
        </p:spPr>
        <p:txBody>
          <a:bodyPr tIns="38808"/>
          <a:lstStyle/>
          <a:p>
            <a:endParaRPr lang="ru-RU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741363" y="1343025"/>
            <a:ext cx="8609012" cy="5280025"/>
          </a:xfrm>
          <a:prstGeom prst="rect">
            <a:avLst/>
          </a:prstGeom>
          <a:noFill/>
          <a:ln/>
        </p:spPr>
        <p:txBody>
          <a:bodyPr lIns="0" tIns="20160" rIns="0" bIns="0" anchor="ctr"/>
          <a:lstStyle/>
          <a:p>
            <a:pPr marL="0" indent="0"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>
                <a:latin typeface="Times New Roman" pitchFamily="16" charset="0"/>
              </a:rPr>
              <a:t>Спасибо за внимание! 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msmincho"/>
        <a:cs typeface="msmincho"/>
      </a:majorFont>
      <a:minorFont>
        <a:latin typeface="Arial"/>
        <a:ea typeface="msmincho"/>
        <a:cs typeface="msmincho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5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5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Тонкие акценты</Template>
  <TotalTime>0</TotalTime>
  <Words>677</Words>
  <PresentationFormat>Произвольный</PresentationFormat>
  <Paragraphs>36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Times New Roman</vt:lpstr>
      <vt:lpstr>Arial</vt:lpstr>
      <vt:lpstr>msmincho</vt:lpstr>
      <vt:lpstr>Wingdings</vt:lpstr>
      <vt:lpstr>Тема Office</vt:lpstr>
      <vt:lpstr>Германия </vt:lpstr>
      <vt:lpstr>Слайд 2</vt:lpstr>
      <vt:lpstr>Государственное устройство.</vt:lpstr>
      <vt:lpstr>Расположение.</vt:lpstr>
      <vt:lpstr>Денежная единица. </vt:lpstr>
      <vt:lpstr>ЕС, НАТО и ООН.</vt:lpstr>
      <vt:lpstr>Реки и озера.</vt:lpstr>
      <vt:lpstr>Крупные города.</vt:lpstr>
      <vt:lpstr>Панорамы Кёльна.</vt:lpstr>
      <vt:lpstr>Музей BMW.</vt:lpstr>
      <vt:lpstr>Сельское хозяйство.</vt:lpstr>
      <vt:lpstr>Население.</vt:lpstr>
      <vt:lpstr>Слайд 13</vt:lpstr>
      <vt:lpstr>Флаг и герб.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Тонкие акценты</dc:title>
  <dc:creator>Таня Ситник</dc:creator>
  <dc:description>Сиреневая область заголовка с тремя сине-зелеными элементами на левой границе; серый фон</dc:description>
  <cp:lastModifiedBy>Антон</cp:lastModifiedBy>
  <cp:revision>1</cp:revision>
  <cp:lastPrinted>1601-01-01T00:00:00Z</cp:lastPrinted>
  <dcterms:created xsi:type="dcterms:W3CDTF">2013-11-12T09:59:23Z</dcterms:created>
  <dcterms:modified xsi:type="dcterms:W3CDTF">2015-08-11T11:34:49Z</dcterms:modified>
</cp:coreProperties>
</file>