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3" r:id="rId7"/>
    <p:sldId id="264" r:id="rId8"/>
    <p:sldId id="265" r:id="rId9"/>
    <p:sldId id="266" r:id="rId10"/>
    <p:sldId id="258" r:id="rId11"/>
    <p:sldId id="262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C066C-6E2F-407C-AFC7-61DCFA4082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879B42-AFCF-4FCD-ABF3-01DEC5529B6E}">
      <dgm:prSet phldrT="[Текст]"/>
      <dgm:spPr/>
      <dgm:t>
        <a:bodyPr/>
        <a:lstStyle/>
        <a:p>
          <a:r>
            <a:rPr lang="ru-RU" dirty="0" smtClean="0"/>
            <a:t>Прокариоты </a:t>
          </a:r>
          <a:endParaRPr lang="ru-RU" dirty="0"/>
        </a:p>
      </dgm:t>
    </dgm:pt>
    <dgm:pt modelId="{7AF351D5-CADC-42AC-829B-15779955784B}" type="sibTrans" cxnId="{E48C6F73-7CAA-422B-AFFF-70B4EE1D122B}">
      <dgm:prSet/>
      <dgm:spPr/>
      <dgm:t>
        <a:bodyPr/>
        <a:lstStyle/>
        <a:p>
          <a:endParaRPr lang="ru-RU"/>
        </a:p>
      </dgm:t>
    </dgm:pt>
    <dgm:pt modelId="{C692882F-A7C6-4009-AF97-F23E98E785E4}" type="parTrans" cxnId="{E48C6F73-7CAA-422B-AFFF-70B4EE1D122B}">
      <dgm:prSet/>
      <dgm:spPr/>
      <dgm:t>
        <a:bodyPr/>
        <a:lstStyle/>
        <a:p>
          <a:endParaRPr lang="ru-RU"/>
        </a:p>
      </dgm:t>
    </dgm:pt>
    <dgm:pt modelId="{974A38B8-DE4D-4933-B24F-A2D54F8582AE}" type="pres">
      <dgm:prSet presAssocID="{469C066C-6E2F-407C-AFC7-61DCFA4082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D8EECE-8637-4068-AFAB-4161A4A834E7}" type="pres">
      <dgm:prSet presAssocID="{C7879B42-AFCF-4FCD-ABF3-01DEC5529B6E}" presName="parentText" presStyleLbl="node1" presStyleIdx="0" presStyleCnt="1" custLinFactY="-59249" custLinFactNeighborX="188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8C6F73-7CAA-422B-AFFF-70B4EE1D122B}" srcId="{469C066C-6E2F-407C-AFC7-61DCFA40822D}" destId="{C7879B42-AFCF-4FCD-ABF3-01DEC5529B6E}" srcOrd="0" destOrd="0" parTransId="{C692882F-A7C6-4009-AF97-F23E98E785E4}" sibTransId="{7AF351D5-CADC-42AC-829B-15779955784B}"/>
    <dgm:cxn modelId="{D8BCEE61-2E37-4F49-AF55-394CA8D806EF}" type="presOf" srcId="{469C066C-6E2F-407C-AFC7-61DCFA40822D}" destId="{974A38B8-DE4D-4933-B24F-A2D54F8582AE}" srcOrd="0" destOrd="0" presId="urn:microsoft.com/office/officeart/2005/8/layout/vList2"/>
    <dgm:cxn modelId="{19E4CE55-27EE-4232-BD2A-763F06B6A765}" type="presOf" srcId="{C7879B42-AFCF-4FCD-ABF3-01DEC5529B6E}" destId="{B9D8EECE-8637-4068-AFAB-4161A4A834E7}" srcOrd="0" destOrd="0" presId="urn:microsoft.com/office/officeart/2005/8/layout/vList2"/>
    <dgm:cxn modelId="{D4C23B81-C0AD-4E4F-8885-496D1E3D1F9B}" type="presParOf" srcId="{974A38B8-DE4D-4933-B24F-A2D54F8582AE}" destId="{B9D8EECE-8637-4068-AFAB-4161A4A834E7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E863E-646B-42EC-B834-C551B616E8F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02C1B-6BD7-4C5D-A0C8-239D281A41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7F480-010E-48E2-91E4-9B92A0E2E08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86328-4088-4FBF-8888-B12C9FFD9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BF0CB-A14E-48A3-A369-AF4C34E8930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24CA3-E077-4048-93C5-DE112FC6E0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D7488-27A2-4C06-B256-F9300B7E0FF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DD901-7F9B-45F7-9259-E6327EE14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3F3B0-2828-489F-B3D4-7BEF07861FB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962E9-C558-4D34-BC4A-C5F63B8FAC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B4890-F12E-4678-98BD-9C0B06C94B5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48C6-610E-4519-B7F2-551110C58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D137E-9A66-4192-9AB7-79A515984AD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1BC08-1E41-4D36-84C1-05C5CC697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A7328-E170-4DA8-9D31-D1E8A119E4E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0C264-5870-4C59-8357-D6E4B4D17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0DC44-2995-495C-AFD9-F2F469420E0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D845A-4D8B-42F0-927D-6EA49009B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65238-5797-46C6-8FF9-1F862805229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8DDA0-6F49-4F56-8A22-F43B6239C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5420B-E335-4BD7-BAD2-FDC3A83FB56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2A1FE-0CB4-4169-9166-D4579468A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CDD9A-F5A4-4517-A492-D2B002B97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D15C4-58C6-4C35-AF98-DC45F1547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7725E-A17F-4BA8-8EE4-2DDA554CE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631E3D-477D-4E86-8BD8-6FF1AE7D609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167032-E329-40AE-89A5-4D7DA18F7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214438"/>
            <a:ext cx="6654800" cy="492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5" y="285728"/>
            <a:ext cx="885831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Прокариоты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00063" y="857250"/>
            <a:ext cx="3714750" cy="1214438"/>
            <a:chOff x="0" y="0"/>
            <a:chExt cx="3857652" cy="1175264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0"/>
              <a:ext cx="3857652" cy="11752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7699" y="56843"/>
              <a:ext cx="3742252" cy="1061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6690" tIns="186690" rIns="186690" bIns="186690" spcCol="1270" anchor="ctr"/>
            <a:lstStyle/>
            <a:p>
              <a:pPr defTabSz="2178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4900" dirty="0"/>
                <a:t>Эукариоты </a:t>
              </a:r>
            </a:p>
          </p:txBody>
        </p:sp>
      </p:grp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714375"/>
            <a:ext cx="45466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2938" y="2500313"/>
            <a:ext cx="328612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4000">
                <a:latin typeface="Calibri" pitchFamily="34" charset="0"/>
              </a:rPr>
              <a:t>Растения</a:t>
            </a:r>
          </a:p>
          <a:p>
            <a:pPr>
              <a:buFont typeface="Wingdings" pitchFamily="2" charset="2"/>
              <a:buChar char="Ø"/>
            </a:pPr>
            <a:r>
              <a:rPr lang="ru-RU" sz="4000">
                <a:latin typeface="Calibri" pitchFamily="34" charset="0"/>
              </a:rPr>
              <a:t>Животные</a:t>
            </a:r>
          </a:p>
          <a:p>
            <a:pPr>
              <a:buFont typeface="Wingdings" pitchFamily="2" charset="2"/>
              <a:buChar char="Ø"/>
            </a:pPr>
            <a:r>
              <a:rPr lang="ru-RU" sz="4000">
                <a:latin typeface="Calibri" pitchFamily="34" charset="0"/>
              </a:rPr>
              <a:t>Грибы</a:t>
            </a:r>
          </a:p>
          <a:p>
            <a:pPr>
              <a:buFont typeface="Wingdings" pitchFamily="2" charset="2"/>
              <a:buChar char="Ø"/>
            </a:pPr>
            <a:r>
              <a:rPr lang="ru-RU" sz="4000">
                <a:latin typeface="Calibri" pitchFamily="34" charset="0"/>
              </a:rPr>
              <a:t>Простейшие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30908"/>
          <a:stretch>
            <a:fillRect/>
          </a:stretch>
        </p:blipFill>
        <p:spPr bwMode="auto">
          <a:xfrm>
            <a:off x="5286375" y="500063"/>
            <a:ext cx="34290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хема 3"/>
          <p:cNvGraphicFramePr/>
          <p:nvPr/>
        </p:nvGraphicFramePr>
        <p:xfrm>
          <a:off x="928662" y="428604"/>
          <a:ext cx="3857652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38" y="3929063"/>
            <a:ext cx="37211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85813" y="2071688"/>
            <a:ext cx="39290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>
                <a:latin typeface="Calibri" pitchFamily="34" charset="0"/>
              </a:rPr>
              <a:t>Сине – зелёные водоросли</a:t>
            </a:r>
          </a:p>
          <a:p>
            <a:pPr>
              <a:buFont typeface="Wingdings" pitchFamily="2" charset="2"/>
              <a:buChar char="Ø"/>
            </a:pPr>
            <a:r>
              <a:rPr lang="ru-RU" sz="3600">
                <a:latin typeface="Calibri" pitchFamily="34" charset="0"/>
              </a:rPr>
              <a:t>Архебактерии</a:t>
            </a:r>
          </a:p>
          <a:p>
            <a:pPr>
              <a:buFont typeface="Wingdings" pitchFamily="2" charset="2"/>
              <a:buChar char="Ø"/>
            </a:pPr>
            <a:r>
              <a:rPr lang="ru-RU" sz="3600">
                <a:latin typeface="Calibri" pitchFamily="34" charset="0"/>
              </a:rPr>
              <a:t>бактерии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7250" y="214313"/>
            <a:ext cx="7772400" cy="1736725"/>
          </a:xfrm>
        </p:spPr>
        <p:txBody>
          <a:bodyPr/>
          <a:lstStyle/>
          <a:p>
            <a:pPr eaLnBrk="1" hangingPunct="1"/>
            <a:r>
              <a:rPr lang="ru-RU" smtClean="0"/>
              <a:t>Прокариоты 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9750" y="2276475"/>
            <a:ext cx="3240088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Были единственной формой жизни на нашей планете в течении 3 миллиардов лет. За это время они сформировали атмосферу</a:t>
            </a:r>
          </a:p>
        </p:txBody>
      </p:sp>
      <p:pic>
        <p:nvPicPr>
          <p:cNvPr id="2054" name="Picture 6" descr="250px-Stromatoli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133600"/>
            <a:ext cx="39608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787900" y="5229225"/>
            <a:ext cx="37449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>
                <a:latin typeface="Calibri" pitchFamily="34" charset="0"/>
              </a:rPr>
              <a:t>Продукты жизнедеятельности прокариотов – строматолиты.(возраст 3,5 млрд. лет)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mtClean="0"/>
              <a:t>Особенности внешнего строения прокариотической клетки</a:t>
            </a:r>
          </a:p>
        </p:txBody>
      </p:sp>
      <p:sp>
        <p:nvSpPr>
          <p:cNvPr id="51219" name="Text Box 19"/>
          <p:cNvSpPr txBox="1">
            <a:spLocks noChangeArrowheads="1"/>
          </p:cNvSpPr>
          <p:nvPr/>
        </p:nvSpPr>
        <p:spPr bwMode="auto">
          <a:xfrm>
            <a:off x="250825" y="3357563"/>
            <a:ext cx="8208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Кокки</a:t>
            </a:r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1571625" y="6215063"/>
            <a:ext cx="172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Бациллы</a:t>
            </a:r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3643313" y="5715000"/>
            <a:ext cx="18716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Вибрионы</a:t>
            </a:r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6948488" y="6237288"/>
            <a:ext cx="1728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Спириллы</a:t>
            </a:r>
          </a:p>
        </p:txBody>
      </p:sp>
      <p:pic>
        <p:nvPicPr>
          <p:cNvPr id="9223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1557338"/>
            <a:ext cx="1703387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643063"/>
            <a:ext cx="17097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1628775"/>
            <a:ext cx="16589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" y="4500563"/>
            <a:ext cx="1690688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25" y="4429125"/>
            <a:ext cx="165735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3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13" y="3786188"/>
            <a:ext cx="167322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utoUpdateAnimBg="0"/>
      <p:bldP spid="51219" grpId="0" autoUpdateAnimBg="0"/>
      <p:bldP spid="51220" grpId="0" autoUpdateAnimBg="0"/>
      <p:bldP spid="51221" grpId="0" autoUpdateAnimBg="0"/>
      <p:bldP spid="5122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ru-RU" smtClean="0"/>
              <a:t>Питание бактерий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928688"/>
            <a:ext cx="4038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600" smtClean="0"/>
              <a:t>По способу питания бактерии  могут быть и гетеротрофы (большинство), и автотрофы (сине-зелёные водоросли)</a:t>
            </a:r>
          </a:p>
          <a:p>
            <a:pPr eaLnBrk="1" hangingPunct="1">
              <a:lnSpc>
                <a:spcPct val="90000"/>
              </a:lnSpc>
            </a:pPr>
            <a:endParaRPr lang="ru-RU" sz="2600" smtClean="0"/>
          </a:p>
          <a:p>
            <a:pPr eaLnBrk="1" hangingPunct="1">
              <a:lnSpc>
                <a:spcPct val="90000"/>
              </a:lnSpc>
            </a:pPr>
            <a:r>
              <a:rPr lang="ru-RU" sz="2600" smtClean="0"/>
              <a:t>Важную роль в накоплении кислорода в атмосфере Земли сыграли цианобактерии (сине-зелёные водоросли).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5643563" y="4786313"/>
            <a:ext cx="309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5219700" y="5734050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5219700" y="6021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5429250" y="4643438"/>
            <a:ext cx="3024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Цианобактерии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2071688"/>
            <a:ext cx="4038600" cy="2276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9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9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9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Особенности дыхания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357313"/>
            <a:ext cx="8229600" cy="4525962"/>
          </a:xfrm>
        </p:spPr>
        <p:txBody>
          <a:bodyPr/>
          <a:lstStyle/>
          <a:p>
            <a:pPr marL="609600" indent="-609600" algn="ctr" eaLnBrk="1" hangingPunct="1"/>
            <a:r>
              <a:rPr lang="ru-RU" smtClean="0"/>
              <a:t>По способу дыхания бактерии делятся на две группы:</a:t>
            </a:r>
          </a:p>
          <a:p>
            <a:pPr marL="609600" indent="-609600" eaLnBrk="1" hangingPunct="1"/>
            <a:endParaRPr lang="ru-RU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b="1" smtClean="0"/>
              <a:t>1.</a:t>
            </a:r>
            <a:r>
              <a:rPr lang="ru-RU" b="1" u="sng" smtClean="0"/>
              <a:t> Аэробы</a:t>
            </a:r>
            <a:r>
              <a:rPr lang="ru-RU" b="1" smtClean="0"/>
              <a:t> </a:t>
            </a:r>
            <a:r>
              <a:rPr lang="ru-RU" smtClean="0"/>
              <a:t>– для дыхания используют кислород.</a:t>
            </a:r>
          </a:p>
          <a:p>
            <a:pPr marL="609600" indent="-609600" eaLnBrk="1" hangingPunct="1"/>
            <a:endParaRPr lang="ru-RU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b="1" smtClean="0"/>
              <a:t> </a:t>
            </a:r>
            <a:r>
              <a:rPr lang="ru-RU" smtClean="0"/>
              <a:t>2.</a:t>
            </a:r>
            <a:r>
              <a:rPr lang="ru-RU" u="sng" smtClean="0"/>
              <a:t> </a:t>
            </a:r>
            <a:r>
              <a:rPr lang="ru-RU" b="1" u="sng" smtClean="0"/>
              <a:t>Анаэробы</a:t>
            </a:r>
            <a:r>
              <a:rPr lang="ru-RU" smtClean="0"/>
              <a:t> – для дыхания кислород не используют.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04938" y="333375"/>
            <a:ext cx="8229601" cy="1139825"/>
          </a:xfrm>
        </p:spPr>
        <p:txBody>
          <a:bodyPr/>
          <a:lstStyle/>
          <a:p>
            <a:pPr eaLnBrk="1" hangingPunct="1"/>
            <a:r>
              <a:rPr lang="ru-RU" smtClean="0"/>
              <a:t>Образование спор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23850" y="1484313"/>
            <a:ext cx="5184775" cy="478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При неблагоприятных условиях  цитоплазма сжимается, отходит от материнской оболочки, округляется и образует на своей поверхности новую, более плотную оболочку.</a:t>
            </a:r>
          </a:p>
          <a:p>
            <a:pPr>
              <a:spcBef>
                <a:spcPct val="50000"/>
              </a:spcBef>
            </a:pPr>
            <a:endParaRPr lang="ru-RU" sz="220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Споры многих бактерий способны выдерживать 10 минут кипячения 100 градусов С. Высушивание переносит в течении 100 лет. И по некоторым данным сохраняются жизнеспособными в течении 1000 лет.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071563"/>
            <a:ext cx="29956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utoUpdateAnimBg="0"/>
      <p:bldP spid="5427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eaLnBrk="1" hangingPunct="1"/>
            <a:r>
              <a:rPr lang="ru-RU" smtClean="0"/>
              <a:t>Размножение</a:t>
            </a:r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2484438" y="1773238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>
            <a:off x="3132138" y="2205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20" name="AutoShape 8"/>
          <p:cNvSpPr>
            <a:spLocks noChangeArrowheads="1"/>
          </p:cNvSpPr>
          <p:nvPr/>
        </p:nvSpPr>
        <p:spPr bwMode="auto">
          <a:xfrm>
            <a:off x="2484438" y="2781300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21" name="AutoShape 9"/>
          <p:cNvSpPr>
            <a:spLocks noChangeArrowheads="1"/>
          </p:cNvSpPr>
          <p:nvPr/>
        </p:nvSpPr>
        <p:spPr bwMode="auto">
          <a:xfrm>
            <a:off x="3132138" y="2781300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>
            <a:off x="3924300" y="29241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 flipH="1">
            <a:off x="2051050" y="292417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24" name="AutoShape 12"/>
          <p:cNvSpPr>
            <a:spLocks noChangeArrowheads="1"/>
          </p:cNvSpPr>
          <p:nvPr/>
        </p:nvSpPr>
        <p:spPr bwMode="auto">
          <a:xfrm>
            <a:off x="1331913" y="2781300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25" name="AutoShape 13"/>
          <p:cNvSpPr>
            <a:spLocks noChangeArrowheads="1"/>
          </p:cNvSpPr>
          <p:nvPr/>
        </p:nvSpPr>
        <p:spPr bwMode="auto">
          <a:xfrm>
            <a:off x="4356100" y="2781300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>
            <a:off x="1619250" y="32131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>
            <a:off x="4643438" y="32131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31" name="AutoShape 19"/>
          <p:cNvSpPr>
            <a:spLocks noChangeArrowheads="1"/>
          </p:cNvSpPr>
          <p:nvPr/>
        </p:nvSpPr>
        <p:spPr bwMode="auto">
          <a:xfrm>
            <a:off x="971550" y="3573463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32" name="AutoShape 20"/>
          <p:cNvSpPr>
            <a:spLocks noChangeArrowheads="1"/>
          </p:cNvSpPr>
          <p:nvPr/>
        </p:nvSpPr>
        <p:spPr bwMode="auto">
          <a:xfrm>
            <a:off x="4067175" y="3573463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33" name="Line 21"/>
          <p:cNvSpPr>
            <a:spLocks noChangeShapeType="1"/>
          </p:cNvSpPr>
          <p:nvPr/>
        </p:nvSpPr>
        <p:spPr bwMode="auto">
          <a:xfrm>
            <a:off x="1619250" y="40052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34" name="Line 22"/>
          <p:cNvSpPr>
            <a:spLocks noChangeShapeType="1"/>
          </p:cNvSpPr>
          <p:nvPr/>
        </p:nvSpPr>
        <p:spPr bwMode="auto">
          <a:xfrm>
            <a:off x="4643438" y="40052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35" name="AutoShape 23"/>
          <p:cNvSpPr>
            <a:spLocks noChangeArrowheads="1"/>
          </p:cNvSpPr>
          <p:nvPr/>
        </p:nvSpPr>
        <p:spPr bwMode="auto">
          <a:xfrm>
            <a:off x="971550" y="4365625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36" name="AutoShape 24"/>
          <p:cNvSpPr>
            <a:spLocks noChangeArrowheads="1"/>
          </p:cNvSpPr>
          <p:nvPr/>
        </p:nvSpPr>
        <p:spPr bwMode="auto">
          <a:xfrm>
            <a:off x="4067175" y="4365625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37" name="AutoShape 25"/>
          <p:cNvSpPr>
            <a:spLocks noChangeArrowheads="1"/>
          </p:cNvSpPr>
          <p:nvPr/>
        </p:nvSpPr>
        <p:spPr bwMode="auto">
          <a:xfrm>
            <a:off x="1619250" y="4365625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38" name="AutoShape 26"/>
          <p:cNvSpPr>
            <a:spLocks noChangeArrowheads="1"/>
          </p:cNvSpPr>
          <p:nvPr/>
        </p:nvSpPr>
        <p:spPr bwMode="auto">
          <a:xfrm>
            <a:off x="4716463" y="4365625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39" name="Line 27"/>
          <p:cNvSpPr>
            <a:spLocks noChangeShapeType="1"/>
          </p:cNvSpPr>
          <p:nvPr/>
        </p:nvSpPr>
        <p:spPr bwMode="auto">
          <a:xfrm flipH="1">
            <a:off x="1258888" y="4724400"/>
            <a:ext cx="1444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40" name="Line 28"/>
          <p:cNvSpPr>
            <a:spLocks noChangeShapeType="1"/>
          </p:cNvSpPr>
          <p:nvPr/>
        </p:nvSpPr>
        <p:spPr bwMode="auto">
          <a:xfrm>
            <a:off x="1908175" y="4724400"/>
            <a:ext cx="14287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41" name="AutoShape 29"/>
          <p:cNvSpPr>
            <a:spLocks noChangeArrowheads="1"/>
          </p:cNvSpPr>
          <p:nvPr/>
        </p:nvSpPr>
        <p:spPr bwMode="auto">
          <a:xfrm>
            <a:off x="684213" y="5157788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42" name="AutoShape 30"/>
          <p:cNvSpPr>
            <a:spLocks noChangeArrowheads="1"/>
          </p:cNvSpPr>
          <p:nvPr/>
        </p:nvSpPr>
        <p:spPr bwMode="auto">
          <a:xfrm>
            <a:off x="2051050" y="5157788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43" name="Line 31"/>
          <p:cNvSpPr>
            <a:spLocks noChangeShapeType="1"/>
          </p:cNvSpPr>
          <p:nvPr/>
        </p:nvSpPr>
        <p:spPr bwMode="auto">
          <a:xfrm>
            <a:off x="5076825" y="4724400"/>
            <a:ext cx="14287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44" name="Line 32"/>
          <p:cNvSpPr>
            <a:spLocks noChangeShapeType="1"/>
          </p:cNvSpPr>
          <p:nvPr/>
        </p:nvSpPr>
        <p:spPr bwMode="auto">
          <a:xfrm flipH="1">
            <a:off x="4356100" y="4724400"/>
            <a:ext cx="14446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45" name="AutoShape 33"/>
          <p:cNvSpPr>
            <a:spLocks noChangeArrowheads="1"/>
          </p:cNvSpPr>
          <p:nvPr/>
        </p:nvSpPr>
        <p:spPr bwMode="auto">
          <a:xfrm>
            <a:off x="5076825" y="5157788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46" name="AutoShape 34"/>
          <p:cNvSpPr>
            <a:spLocks noChangeArrowheads="1"/>
          </p:cNvSpPr>
          <p:nvPr/>
        </p:nvSpPr>
        <p:spPr bwMode="auto">
          <a:xfrm>
            <a:off x="3779838" y="5157788"/>
            <a:ext cx="6477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47" name="AutoShape 35"/>
          <p:cNvSpPr>
            <a:spLocks noChangeArrowheads="1"/>
          </p:cNvSpPr>
          <p:nvPr/>
        </p:nvSpPr>
        <p:spPr bwMode="auto">
          <a:xfrm>
            <a:off x="5076825" y="6092825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48" name="AutoShape 36"/>
          <p:cNvSpPr>
            <a:spLocks noChangeArrowheads="1"/>
          </p:cNvSpPr>
          <p:nvPr/>
        </p:nvSpPr>
        <p:spPr bwMode="auto">
          <a:xfrm>
            <a:off x="3563938" y="6092825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49" name="AutoShape 37"/>
          <p:cNvSpPr>
            <a:spLocks noChangeArrowheads="1"/>
          </p:cNvSpPr>
          <p:nvPr/>
        </p:nvSpPr>
        <p:spPr bwMode="auto">
          <a:xfrm>
            <a:off x="1979613" y="6092825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50" name="AutoShape 38"/>
          <p:cNvSpPr>
            <a:spLocks noChangeArrowheads="1"/>
          </p:cNvSpPr>
          <p:nvPr/>
        </p:nvSpPr>
        <p:spPr bwMode="auto">
          <a:xfrm>
            <a:off x="323850" y="6092825"/>
            <a:ext cx="12954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51" name="Line 39"/>
          <p:cNvSpPr>
            <a:spLocks noChangeShapeType="1"/>
          </p:cNvSpPr>
          <p:nvPr/>
        </p:nvSpPr>
        <p:spPr bwMode="auto">
          <a:xfrm>
            <a:off x="971550" y="55895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52" name="Line 40"/>
          <p:cNvSpPr>
            <a:spLocks noChangeShapeType="1"/>
          </p:cNvSpPr>
          <p:nvPr/>
        </p:nvSpPr>
        <p:spPr bwMode="auto">
          <a:xfrm>
            <a:off x="2339975" y="55895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53" name="Line 41"/>
          <p:cNvSpPr>
            <a:spLocks noChangeShapeType="1"/>
          </p:cNvSpPr>
          <p:nvPr/>
        </p:nvSpPr>
        <p:spPr bwMode="auto">
          <a:xfrm>
            <a:off x="4140200" y="55165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54" name="Line 42"/>
          <p:cNvSpPr>
            <a:spLocks noChangeShapeType="1"/>
          </p:cNvSpPr>
          <p:nvPr/>
        </p:nvSpPr>
        <p:spPr bwMode="auto">
          <a:xfrm>
            <a:off x="5435600" y="55165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49" name="Text Box 43"/>
          <p:cNvSpPr txBox="1">
            <a:spLocks noChangeArrowheads="1"/>
          </p:cNvSpPr>
          <p:nvPr/>
        </p:nvSpPr>
        <p:spPr bwMode="auto">
          <a:xfrm>
            <a:off x="5867400" y="3141663"/>
            <a:ext cx="2540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556" name="Text Box 44"/>
          <p:cNvSpPr txBox="1">
            <a:spLocks noChangeArrowheads="1"/>
          </p:cNvSpPr>
          <p:nvPr/>
        </p:nvSpPr>
        <p:spPr bwMode="auto">
          <a:xfrm>
            <a:off x="5940425" y="2133600"/>
            <a:ext cx="2808288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alibri" pitchFamily="34" charset="0"/>
              </a:rPr>
              <a:t>Бактерии размножаются лишь равновеликим бинарным поперечным делением.</a:t>
            </a:r>
          </a:p>
          <a:p>
            <a:pPr>
              <a:spcBef>
                <a:spcPct val="50000"/>
              </a:spcBef>
            </a:pPr>
            <a:endParaRPr lang="ru-RU" sz="200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2000">
                <a:latin typeface="Calibri" pitchFamily="34" charset="0"/>
              </a:rPr>
              <a:t>При благоприятных условиях деление происходит каждые 20-30 минут</a:t>
            </a:r>
            <a:r>
              <a:rPr lang="ru-RU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4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4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4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4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4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4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4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4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4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4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4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4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4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4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4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4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4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4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4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64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4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4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64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8" grpId="0" animBg="1"/>
      <p:bldP spid="64519" grpId="0" animBg="1"/>
      <p:bldP spid="64520" grpId="0" animBg="1"/>
      <p:bldP spid="64521" grpId="0" animBg="1"/>
      <p:bldP spid="64522" grpId="0" animBg="1"/>
      <p:bldP spid="64523" grpId="0" animBg="1"/>
      <p:bldP spid="64524" grpId="0" animBg="1"/>
      <p:bldP spid="64525" grpId="0" animBg="1"/>
      <p:bldP spid="64526" grpId="0" animBg="1"/>
      <p:bldP spid="64527" grpId="0" animBg="1"/>
      <p:bldP spid="64531" grpId="0" animBg="1"/>
      <p:bldP spid="64532" grpId="0" animBg="1"/>
      <p:bldP spid="64533" grpId="0" animBg="1"/>
      <p:bldP spid="64534" grpId="0" animBg="1"/>
      <p:bldP spid="64535" grpId="0" animBg="1"/>
      <p:bldP spid="64536" grpId="0" animBg="1"/>
      <p:bldP spid="64537" grpId="0" animBg="1"/>
      <p:bldP spid="64538" grpId="0" animBg="1"/>
      <p:bldP spid="64539" grpId="0" animBg="1"/>
      <p:bldP spid="64540" grpId="0" animBg="1"/>
      <p:bldP spid="64541" grpId="0" animBg="1"/>
      <p:bldP spid="64542" grpId="0" animBg="1"/>
      <p:bldP spid="64543" grpId="0" animBg="1"/>
      <p:bldP spid="64544" grpId="0" animBg="1"/>
      <p:bldP spid="64545" grpId="0" animBg="1"/>
      <p:bldP spid="64546" grpId="0" animBg="1"/>
      <p:bldP spid="64547" grpId="0" animBg="1"/>
      <p:bldP spid="64548" grpId="0" animBg="1"/>
      <p:bldP spid="64549" grpId="0" animBg="1"/>
      <p:bldP spid="64550" grpId="0" animBg="1"/>
      <p:bldP spid="64551" grpId="0" animBg="1"/>
      <p:bldP spid="64552" grpId="0" animBg="1"/>
      <p:bldP spid="64553" grpId="0" animBg="1"/>
      <p:bldP spid="645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Сравнение </a:t>
            </a: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928813"/>
            <a:ext cx="8891588" cy="3714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313" y="785813"/>
          <a:ext cx="8786812" cy="5643562"/>
        </p:xfrm>
        <a:graphic>
          <a:graphicData uri="http://schemas.openxmlformats.org/drawingml/2006/table">
            <a:tbl>
              <a:tblPr/>
              <a:tblGrid>
                <a:gridCol w="2928937"/>
                <a:gridCol w="2928938"/>
                <a:gridCol w="2928937"/>
              </a:tblGrid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Признаки и свойства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Прокариоты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Эукариоты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Морфологически оформленное ядро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Отсутствует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Имеется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Нуклеоид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Имеется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Отсутствует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Форма молекулы ДНК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Кольцевая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Линейная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Длина ДНК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(условно)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1000 (по отношению к прокариотам)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Клеточная оболочка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Плазмалемма + клеточная стенка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Плазмалемма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Способ питания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Голофитный (всасывание растворенных веществ)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Голозойный (захват твердых частиц)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Система внутриклеточных мембран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Отсутствует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Имеется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Рибосомы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Имеются, масса небольшая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Имеются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Митохондрии и хлоропласты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Отсутствует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Имеется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Цитоскелет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Отсутствует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Имеется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Тип дыхания</a:t>
                      </a: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Анаэробы </a:t>
                      </a: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Аэробы </a:t>
                      </a:r>
                    </a:p>
                  </a:txBody>
                  <a:tcPr marL="7556" marR="7556" marT="7556" marB="755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16" name="TextBox 5"/>
          <p:cNvSpPr txBox="1">
            <a:spLocks noChangeArrowheads="1"/>
          </p:cNvSpPr>
          <p:nvPr/>
        </p:nvSpPr>
        <p:spPr bwMode="auto">
          <a:xfrm>
            <a:off x="928688" y="214313"/>
            <a:ext cx="7500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Сравнительная характеристика эукариот и прокариот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3250" y="1214438"/>
            <a:ext cx="5857875" cy="5214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mtClean="0"/>
              <a:t>Действительно, в прокариотической клетке отсутствуют :</a:t>
            </a:r>
          </a:p>
        </p:txBody>
      </p:sp>
      <p:pic>
        <p:nvPicPr>
          <p:cNvPr id="74760" name="Picture 8" descr="Рисунок2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700213"/>
            <a:ext cx="2898775" cy="2012950"/>
          </a:xfrm>
          <a:noFill/>
        </p:spPr>
      </p:pic>
      <p:pic>
        <p:nvPicPr>
          <p:cNvPr id="74764" name="Picture 12" descr="митохондрия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235825" y="1600200"/>
            <a:ext cx="1657350" cy="2185988"/>
          </a:xfrm>
          <a:noFill/>
        </p:spPr>
      </p:pic>
      <p:pic>
        <p:nvPicPr>
          <p:cNvPr id="74768" name="Picture 16" descr="АППАРАТ гОЛЬДЖИ"/>
          <p:cNvPicPr>
            <a:picLocks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7308850" y="4652963"/>
            <a:ext cx="1393825" cy="1944687"/>
          </a:xfrm>
          <a:noFill/>
        </p:spPr>
      </p:pic>
      <p:pic>
        <p:nvPicPr>
          <p:cNvPr id="74770" name="Picture 18" descr="хлоропласт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652963"/>
            <a:ext cx="3455987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4" name="Picture 22" descr="ЭПС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3851275" y="4652963"/>
            <a:ext cx="3097213" cy="1944687"/>
          </a:xfrm>
        </p:spPr>
      </p:pic>
      <p:sp>
        <p:nvSpPr>
          <p:cNvPr id="14344" name="Text Box 23"/>
          <p:cNvSpPr txBox="1">
            <a:spLocks noChangeArrowheads="1"/>
          </p:cNvSpPr>
          <p:nvPr/>
        </p:nvSpPr>
        <p:spPr bwMode="auto">
          <a:xfrm>
            <a:off x="3492500" y="2060575"/>
            <a:ext cx="2503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1. Оформленное ядро</a:t>
            </a:r>
          </a:p>
        </p:txBody>
      </p:sp>
      <p:sp>
        <p:nvSpPr>
          <p:cNvPr id="14345" name="Text Box 24"/>
          <p:cNvSpPr txBox="1">
            <a:spLocks noChangeArrowheads="1"/>
          </p:cNvSpPr>
          <p:nvPr/>
        </p:nvSpPr>
        <p:spPr bwMode="auto">
          <a:xfrm>
            <a:off x="250825" y="4221163"/>
            <a:ext cx="2973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2. Пластиды</a:t>
            </a:r>
          </a:p>
        </p:txBody>
      </p:sp>
      <p:sp>
        <p:nvSpPr>
          <p:cNvPr id="14346" name="Text Box 25"/>
          <p:cNvSpPr txBox="1">
            <a:spLocks noChangeArrowheads="1"/>
          </p:cNvSpPr>
          <p:nvPr/>
        </p:nvSpPr>
        <p:spPr bwMode="auto">
          <a:xfrm>
            <a:off x="3903663" y="4168775"/>
            <a:ext cx="282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3. ЭПС</a:t>
            </a:r>
          </a:p>
        </p:txBody>
      </p:sp>
      <p:sp>
        <p:nvSpPr>
          <p:cNvPr id="14347" name="Text Box 26"/>
          <p:cNvSpPr txBox="1">
            <a:spLocks noChangeArrowheads="1"/>
          </p:cNvSpPr>
          <p:nvPr/>
        </p:nvSpPr>
        <p:spPr bwMode="auto">
          <a:xfrm>
            <a:off x="6948488" y="1216025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4. Митохондрии</a:t>
            </a:r>
          </a:p>
        </p:txBody>
      </p:sp>
      <p:sp>
        <p:nvSpPr>
          <p:cNvPr id="14348" name="Text Box 27"/>
          <p:cNvSpPr txBox="1">
            <a:spLocks noChangeArrowheads="1"/>
          </p:cNvSpPr>
          <p:nvPr/>
        </p:nvSpPr>
        <p:spPr bwMode="auto">
          <a:xfrm>
            <a:off x="7308850" y="4005263"/>
            <a:ext cx="1655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5. Комплекс Гольджи</a:t>
            </a:r>
          </a:p>
        </p:txBody>
      </p:sp>
      <p:sp>
        <p:nvSpPr>
          <p:cNvPr id="16397" name="Line 28"/>
          <p:cNvSpPr>
            <a:spLocks noChangeShapeType="1"/>
          </p:cNvSpPr>
          <p:nvPr/>
        </p:nvSpPr>
        <p:spPr bwMode="auto">
          <a:xfrm flipV="1">
            <a:off x="3203575" y="2420938"/>
            <a:ext cx="7207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8" name="Line 29"/>
          <p:cNvSpPr>
            <a:spLocks noChangeShapeType="1"/>
          </p:cNvSpPr>
          <p:nvPr/>
        </p:nvSpPr>
        <p:spPr bwMode="auto">
          <a:xfrm>
            <a:off x="1547813" y="37893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9" name="Line 30"/>
          <p:cNvSpPr>
            <a:spLocks noChangeShapeType="1"/>
          </p:cNvSpPr>
          <p:nvPr/>
        </p:nvSpPr>
        <p:spPr bwMode="auto">
          <a:xfrm>
            <a:off x="3203575" y="3789363"/>
            <a:ext cx="18732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400" name="Line 31"/>
          <p:cNvSpPr>
            <a:spLocks noChangeShapeType="1"/>
          </p:cNvSpPr>
          <p:nvPr/>
        </p:nvSpPr>
        <p:spPr bwMode="auto">
          <a:xfrm>
            <a:off x="3276600" y="3284538"/>
            <a:ext cx="403225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401" name="Line 32"/>
          <p:cNvSpPr>
            <a:spLocks noChangeShapeType="1"/>
          </p:cNvSpPr>
          <p:nvPr/>
        </p:nvSpPr>
        <p:spPr bwMode="auto">
          <a:xfrm>
            <a:off x="3492500" y="2997200"/>
            <a:ext cx="338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7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4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4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4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4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14344" grpId="0"/>
      <p:bldP spid="14345" grpId="0"/>
      <p:bldP spid="14346" grpId="0"/>
      <p:bldP spid="14347" grpId="0"/>
      <p:bldP spid="143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6"/>
          <p:cNvSpPr txBox="1">
            <a:spLocks noChangeArrowheads="1"/>
          </p:cNvSpPr>
          <p:nvPr/>
        </p:nvSpPr>
        <p:spPr bwMode="auto">
          <a:xfrm>
            <a:off x="1857375" y="642938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Источники интернет:</a:t>
            </a:r>
          </a:p>
        </p:txBody>
      </p:sp>
      <p:sp>
        <p:nvSpPr>
          <p:cNvPr id="17411" name="Прямоугольник 7"/>
          <p:cNvSpPr>
            <a:spLocks noChangeArrowheads="1"/>
          </p:cNvSpPr>
          <p:nvPr/>
        </p:nvSpPr>
        <p:spPr bwMode="auto">
          <a:xfrm>
            <a:off x="1000125" y="1285875"/>
            <a:ext cx="7358063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http://www.floflowers.ru/vodnye-rasteniya/148-vozniknovenie-prokariotov.html</a:t>
            </a:r>
          </a:p>
          <a:p>
            <a:r>
              <a:rPr lang="en-US" sz="2000">
                <a:latin typeface="Calibri" pitchFamily="34" charset="0"/>
              </a:rPr>
              <a:t>http://fotki.yandex.ru/users/lulukadeva/view/138103/?page=4</a:t>
            </a:r>
          </a:p>
          <a:p>
            <a:r>
              <a:rPr lang="en-US" sz="2000">
                <a:latin typeface="Calibri" pitchFamily="34" charset="0"/>
              </a:rPr>
              <a:t>    http://www.creationwiki.org/ru/</a:t>
            </a:r>
            <a:r>
              <a:rPr lang="ru-RU" sz="2000">
                <a:latin typeface="Calibri" pitchFamily="34" charset="0"/>
              </a:rPr>
              <a:t>Категория:Цитология</a:t>
            </a:r>
          </a:p>
          <a:p>
            <a:endParaRPr lang="ru-RU" sz="2000">
              <a:latin typeface="Calibri" pitchFamily="34" charset="0"/>
            </a:endParaRPr>
          </a:p>
          <a:p>
            <a:r>
              <a:rPr lang="en-US" sz="2000">
                <a:latin typeface="Calibri" pitchFamily="34" charset="0"/>
              </a:rPr>
              <a:t>http://fr.academic.ru/dic.nsf/frwiki/599921</a:t>
            </a:r>
          </a:p>
          <a:p>
            <a:r>
              <a:rPr lang="en-US" sz="2000">
                <a:latin typeface="Calibri" pitchFamily="34" charset="0"/>
              </a:rPr>
              <a:t>http://www.ibot.cas.cz/index.php?p=cyanobacteria_project&amp;site=en</a:t>
            </a:r>
          </a:p>
          <a:p>
            <a:r>
              <a:rPr lang="en-US" sz="2000">
                <a:latin typeface="Calibri" pitchFamily="34" charset="0"/>
              </a:rPr>
              <a:t>http://dic.academic.ru/dic.nsf/enc_biology/2538/%D0%A1%D1%82%D1%80%D0%BE%D0%B5%D0%BD%D0%B8%D0%B5</a:t>
            </a:r>
          </a:p>
          <a:p>
            <a:r>
              <a:rPr lang="en-US" sz="2000">
                <a:latin typeface="Calibri" pitchFamily="34" charset="0"/>
              </a:rPr>
              <a:t>http://www.chirkofff.com/page/314</a:t>
            </a:r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327</Words>
  <Application>Microsoft Office PowerPoint</Application>
  <PresentationFormat>Экран (4:3)</PresentationFormat>
  <Paragraphs>90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</vt:lpstr>
      <vt:lpstr>Times New Roman</vt:lpstr>
      <vt:lpstr>Тема Office</vt:lpstr>
      <vt:lpstr>Слайд 1</vt:lpstr>
      <vt:lpstr>Слайд 2</vt:lpstr>
      <vt:lpstr>Слайд 3</vt:lpstr>
      <vt:lpstr>Прокариоты </vt:lpstr>
      <vt:lpstr>Особенности внешнего строения прокариотической клетки</vt:lpstr>
      <vt:lpstr>Питание бактерий</vt:lpstr>
      <vt:lpstr>Особенности дыхания</vt:lpstr>
      <vt:lpstr>Образование спор</vt:lpstr>
      <vt:lpstr>Размножение</vt:lpstr>
      <vt:lpstr>Сравнение </vt:lpstr>
      <vt:lpstr>Слайд 11</vt:lpstr>
      <vt:lpstr>Действительно, в прокариотической клетке отсутствуют :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Прокариоты и эукариоты.</dc:title>
  <dc:creator>зина</dc:creator>
  <cp:lastModifiedBy>Антон</cp:lastModifiedBy>
  <cp:revision>17</cp:revision>
  <dcterms:created xsi:type="dcterms:W3CDTF">2011-10-28T14:36:38Z</dcterms:created>
  <dcterms:modified xsi:type="dcterms:W3CDTF">2015-04-09T10:39:33Z</dcterms:modified>
</cp:coreProperties>
</file>