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60" r:id="rId5"/>
    <p:sldId id="273" r:id="rId6"/>
    <p:sldId id="261" r:id="rId7"/>
    <p:sldId id="272" r:id="rId8"/>
    <p:sldId id="262" r:id="rId9"/>
    <p:sldId id="274" r:id="rId10"/>
    <p:sldId id="263" r:id="rId11"/>
    <p:sldId id="264" r:id="rId12"/>
    <p:sldId id="275" r:id="rId13"/>
    <p:sldId id="277" r:id="rId14"/>
    <p:sldId id="265" r:id="rId15"/>
    <p:sldId id="278" r:id="rId16"/>
    <p:sldId id="279" r:id="rId17"/>
    <p:sldId id="280" r:id="rId18"/>
    <p:sldId id="281" r:id="rId19"/>
    <p:sldId id="268" r:id="rId20"/>
    <p:sldId id="282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b="1" i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b="1" i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b="1" i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b="1" i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996633"/>
    <a:srgbClr val="FFFFCC"/>
    <a:srgbClr val="A50021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B84958-A4BA-4F99-AEF2-D0C787FC59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8FF10-117E-475A-BD09-97B6328595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F4E2A-9342-4094-8043-A77205A709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C0E22-8CF5-434A-966A-F269243BD1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58402-842C-4F7B-A01D-E4C607A681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1DAB4-1679-4102-9A82-172A3D10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7D762-666F-4194-B2A7-E3C3D3F13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D9DB9-774B-4732-9159-02D5EA3121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3D7EB-74DE-451D-9A15-880A9D0458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B4F11-8F7C-4973-9E82-75D3590C07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18C911-7D29-4BB7-8F8D-B6F79B2D56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F5D3B-5437-4BA9-AAF1-5985F0BB4B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duotone>
              <a:schemeClr val="bg1"/>
              <a:srgbClr val="FFFFFF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i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 i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i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BCD35AB3-9DFE-4B15-987C-B9CB256E7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2428868"/>
            <a:ext cx="7772400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z="7200" b="1" dirty="0" smtClean="0">
                <a:solidFill>
                  <a:srgbClr val="FFFFCC"/>
                </a:solidFill>
              </a:rPr>
              <a:t>Экологические сообщества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hlink"/>
                </a:solidFill>
              </a:rPr>
              <a:t>Экологическое </a:t>
            </a:r>
            <a:r>
              <a:rPr lang="ru-RU" dirty="0" smtClean="0">
                <a:solidFill>
                  <a:schemeClr val="hlink"/>
                </a:solidFill>
              </a:rPr>
              <a:t>сообщество -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 smtClean="0"/>
              <a:t>Сообщество живых организмов                ( животных, растений и микроорганизмов) называется биоценозом ( от греч. </a:t>
            </a:r>
            <a:r>
              <a:rPr lang="en-US" dirty="0" smtClean="0"/>
              <a:t>Bios –</a:t>
            </a:r>
            <a:r>
              <a:rPr lang="ru-RU" dirty="0" smtClean="0"/>
              <a:t> жизнь, </a:t>
            </a:r>
            <a:r>
              <a:rPr lang="en-US" dirty="0" err="1" smtClean="0"/>
              <a:t>cenos</a:t>
            </a:r>
            <a:r>
              <a:rPr lang="ru-RU" dirty="0" smtClean="0"/>
              <a:t> – сообщество).</a:t>
            </a:r>
          </a:p>
          <a:p>
            <a:pPr algn="ctr" eaLnBrk="1" hangingPunct="1">
              <a:buFontTx/>
              <a:buNone/>
              <a:defRPr/>
            </a:pPr>
            <a:r>
              <a:rPr lang="ru-RU" dirty="0" smtClean="0"/>
              <a:t>Место, занимаемое  природным биоценозом называется местообитанием.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800000"/>
                </a:solidFill>
              </a:rPr>
              <a:t>Виды в биоценозах.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1148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ru-RU" sz="2800" smtClean="0"/>
              <a:t>Эдификаторы ( средообразующие) – виды в наибольшей мере влияющие на условия жизни в сообществе ( ель в ельнике, в степях – трава ковыль).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ru-RU" sz="2800" smtClean="0"/>
              <a:t>Доминанты – виды которые создают сообщество ( в ельнике – ель , синицы, рыжая полевка).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ru-RU" sz="2800" smtClean="0"/>
              <a:t>Экологическая ниша – это свойство вида. Отражающее его роль и местоположение в системе многочисленных биоценотических связей.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16238" y="549275"/>
            <a:ext cx="5697537" cy="4114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mtClean="0">
                <a:solidFill>
                  <a:srgbClr val="A50021"/>
                </a:solidFill>
              </a:rPr>
              <a:t>На Земле нет силы более могущественной по своим  последствиям, чем живое существо.</a:t>
            </a:r>
          </a:p>
          <a:p>
            <a:pPr eaLnBrk="1" hangingPunct="1">
              <a:buFontTx/>
              <a:buNone/>
              <a:defRPr/>
            </a:pPr>
            <a:endParaRPr lang="ru-RU" smtClean="0">
              <a:solidFill>
                <a:srgbClr val="A50021"/>
              </a:solidFill>
            </a:endParaRPr>
          </a:p>
          <a:p>
            <a:pPr algn="r" eaLnBrk="1" hangingPunct="1">
              <a:buFontTx/>
              <a:buNone/>
              <a:defRPr/>
            </a:pPr>
            <a:r>
              <a:rPr lang="ru-RU" smtClean="0">
                <a:solidFill>
                  <a:srgbClr val="A50021"/>
                </a:solidFill>
              </a:rPr>
              <a:t>В.И.Вернадский </a:t>
            </a:r>
          </a:p>
        </p:txBody>
      </p:sp>
      <p:pic>
        <p:nvPicPr>
          <p:cNvPr id="7171" name="Picture 6" descr="v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484313"/>
            <a:ext cx="252095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IMG1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 descr="SOUWE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800000"/>
                </a:solidFill>
              </a:rPr>
              <a:t>Геологические оболочки и живые организмы.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743200"/>
            <a:ext cx="8229600" cy="41148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mtClean="0"/>
              <a:t>Биосфера – это верхняя часть литосферы, нижняя часть атмосферы и вся гидросфера.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sh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800000"/>
                </a:solidFill>
              </a:rPr>
              <a:t>Экологическая система.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mtClean="0"/>
              <a:t>Экологическая система или биогеоценоз – это совокупность животных , растений и микроорганизмов на определенной территории в совокупности с определенными условиями среды обитания.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125538"/>
            <a:ext cx="6084887" cy="456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rganization Chart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1134" y="1270"/>
            <a:chExt cx="2592" cy="1584"/>
          </a:xfrm>
        </p:grpSpPr>
        <p:cxnSp>
          <p:nvCxnSpPr>
            <p:cNvPr id="1028" name="_s1028"/>
            <p:cNvCxnSpPr>
              <a:cxnSpLocks noChangeShapeType="1"/>
              <a:stCxn id="9" idx="1"/>
              <a:endCxn id="7" idx="2"/>
            </p:cNvCxnSpPr>
            <p:nvPr/>
          </p:nvCxnSpPr>
          <p:spPr bwMode="auto">
            <a:xfrm rot="10800000">
              <a:off x="2718" y="2422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" name="_s1029"/>
            <p:cNvCxnSpPr>
              <a:cxnSpLocks noChangeShapeType="1"/>
              <a:stCxn id="8" idx="1"/>
              <a:endCxn id="6" idx="2"/>
            </p:cNvCxnSpPr>
            <p:nvPr/>
          </p:nvCxnSpPr>
          <p:spPr bwMode="auto">
            <a:xfrm rot="10800000">
              <a:off x="1566" y="2422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" name="_s1030"/>
            <p:cNvCxnSpPr>
              <a:cxnSpLocks noChangeShapeType="1"/>
              <a:stCxn id="7" idx="0"/>
              <a:endCxn id="5" idx="2"/>
            </p:cNvCxnSpPr>
            <p:nvPr/>
          </p:nvCxnSpPr>
          <p:spPr bwMode="auto">
            <a:xfrm rot="16200000">
              <a:off x="2647" y="2061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1" name="_s1031"/>
            <p:cNvCxnSpPr>
              <a:cxnSpLocks noChangeShapeType="1"/>
              <a:stCxn id="6" idx="0"/>
              <a:endCxn id="4" idx="2"/>
            </p:cNvCxnSpPr>
            <p:nvPr/>
          </p:nvCxnSpPr>
          <p:spPr bwMode="auto">
            <a:xfrm rot="16200000">
              <a:off x="1495" y="2061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2" name="_s1032"/>
            <p:cNvCxnSpPr>
              <a:cxnSpLocks noChangeShapeType="1"/>
              <a:stCxn id="5" idx="0"/>
              <a:endCxn id="3" idx="2"/>
            </p:cNvCxnSpPr>
            <p:nvPr/>
          </p:nvCxnSpPr>
          <p:spPr bwMode="auto">
            <a:xfrm rot="5400000" flipH="1">
              <a:off x="2358" y="1342"/>
              <a:ext cx="144" cy="576"/>
            </a:xfrm>
            <a:prstGeom prst="bentConnector3">
              <a:avLst>
                <a:gd name="adj1" fmla="val 1831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3" name="_s1033"/>
            <p:cNvCxnSpPr>
              <a:cxnSpLocks noChangeShapeType="1"/>
              <a:stCxn id="4" idx="0"/>
              <a:endCxn id="3" idx="2"/>
            </p:cNvCxnSpPr>
            <p:nvPr/>
          </p:nvCxnSpPr>
          <p:spPr bwMode="auto">
            <a:xfrm rot="16200000">
              <a:off x="1782" y="1342"/>
              <a:ext cx="144" cy="576"/>
            </a:xfrm>
            <a:prstGeom prst="bentConnector3">
              <a:avLst>
                <a:gd name="adj1" fmla="val 1831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1034"/>
            <p:cNvSpPr>
              <a:spLocks noChangeArrowheads="1"/>
            </p:cNvSpPr>
            <p:nvPr/>
          </p:nvSpPr>
          <p:spPr bwMode="auto">
            <a:xfrm>
              <a:off x="1710" y="127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6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Типы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6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экологических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6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систем</a:t>
              </a:r>
            </a:p>
          </p:txBody>
        </p:sp>
        <p:sp>
          <p:nvSpPr>
            <p:cNvPr id="4" name="_s1035"/>
            <p:cNvSpPr>
              <a:spLocks noChangeArrowheads="1"/>
            </p:cNvSpPr>
            <p:nvPr/>
          </p:nvSpPr>
          <p:spPr bwMode="auto">
            <a:xfrm>
              <a:off x="1134" y="170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6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Естественные </a:t>
              </a:r>
            </a:p>
          </p:txBody>
        </p:sp>
        <p:sp>
          <p:nvSpPr>
            <p:cNvPr id="5" name="_s1036"/>
            <p:cNvSpPr>
              <a:spLocks noChangeArrowheads="1"/>
            </p:cNvSpPr>
            <p:nvPr/>
          </p:nvSpPr>
          <p:spPr bwMode="auto">
            <a:xfrm>
              <a:off x="2286" y="170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6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Искусственные </a:t>
              </a:r>
            </a:p>
          </p:txBody>
        </p:sp>
        <p:sp>
          <p:nvSpPr>
            <p:cNvPr id="6" name="_s1037"/>
            <p:cNvSpPr>
              <a:spLocks noChangeArrowheads="1"/>
            </p:cNvSpPr>
            <p:nvPr/>
          </p:nvSpPr>
          <p:spPr bwMode="auto">
            <a:xfrm>
              <a:off x="1134" y="213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6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Созданы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6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природой</a:t>
              </a:r>
            </a:p>
          </p:txBody>
        </p:sp>
        <p:sp>
          <p:nvSpPr>
            <p:cNvPr id="7" name="_s1038"/>
            <p:cNvSpPr>
              <a:spLocks noChangeArrowheads="1"/>
            </p:cNvSpPr>
            <p:nvPr/>
          </p:nvSpPr>
          <p:spPr bwMode="auto">
            <a:xfrm>
              <a:off x="2286" y="213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6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Созданы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6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человеком</a:t>
              </a:r>
            </a:p>
          </p:txBody>
        </p:sp>
        <p:sp>
          <p:nvSpPr>
            <p:cNvPr id="8" name="_s1039"/>
            <p:cNvSpPr>
              <a:spLocks noChangeArrowheads="1"/>
            </p:cNvSpPr>
            <p:nvPr/>
          </p:nvSpPr>
          <p:spPr bwMode="auto">
            <a:xfrm>
              <a:off x="1710" y="256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6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Тайга, море,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6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река, горы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2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9" name="_s1040"/>
            <p:cNvSpPr>
              <a:spLocks noChangeArrowheads="1"/>
            </p:cNvSpPr>
            <p:nvPr/>
          </p:nvSpPr>
          <p:spPr bwMode="auto">
            <a:xfrm>
              <a:off x="2862" y="256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6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Поля, огороды,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6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города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800000"/>
                </a:solidFill>
              </a:rPr>
              <a:t>Живые организмы в экосистеме 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mtClean="0"/>
              <a:t> По способу питания :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mtClean="0"/>
              <a:t>Гетеротрофы – потребляют готовые органические вещества ( хищники, травоядные, сапрофиты, паразиты).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mtClean="0"/>
              <a:t>Автотрофы – создают органические вещества из неорганических               ( фотосинтетики и хемосинтетики ).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mtClean="0"/>
              <a:t>Смешанный тип питания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11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743200"/>
            <a:ext cx="3851275" cy="4114800"/>
          </a:xfrm>
          <a:noFill/>
        </p:spPr>
      </p:pic>
      <p:pic>
        <p:nvPicPr>
          <p:cNvPr id="26629" name="Picture 5" descr="kedr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0"/>
            <a:ext cx="4038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611188" y="908050"/>
            <a:ext cx="3097212" cy="842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Автотрофный организм</a:t>
            </a:r>
          </a:p>
        </p:txBody>
      </p:sp>
      <p:sp>
        <p:nvSpPr>
          <p:cNvPr id="14341" name="Line 7"/>
          <p:cNvSpPr>
            <a:spLocks noChangeShapeType="1"/>
          </p:cNvSpPr>
          <p:nvPr/>
        </p:nvSpPr>
        <p:spPr bwMode="auto">
          <a:xfrm>
            <a:off x="3708400" y="1341438"/>
            <a:ext cx="1368425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2" name="Line 8"/>
          <p:cNvSpPr>
            <a:spLocks noChangeShapeType="1"/>
          </p:cNvSpPr>
          <p:nvPr/>
        </p:nvSpPr>
        <p:spPr bwMode="auto">
          <a:xfrm flipH="1" flipV="1">
            <a:off x="3851275" y="4508500"/>
            <a:ext cx="1296988" cy="73025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5256213" y="4221163"/>
            <a:ext cx="3887787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Гетеротрофный ораганизм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 flipH="1" flipV="1">
            <a:off x="8686800" y="1828800"/>
            <a:ext cx="76200" cy="76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ru-RU" sz="800" smtClean="0"/>
          </a:p>
        </p:txBody>
      </p:sp>
      <p:pic>
        <p:nvPicPr>
          <p:cNvPr id="28675" name="Picture 3" descr="pic124_128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 descr="Drosera%20rotundifolia02-07-04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8" descr="002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 Box 11"/>
          <p:cNvSpPr txBox="1">
            <a:spLocks noChangeArrowheads="1"/>
          </p:cNvSpPr>
          <p:nvPr/>
        </p:nvSpPr>
        <p:spPr bwMode="auto">
          <a:xfrm>
            <a:off x="107950" y="476250"/>
            <a:ext cx="861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0"/>
              <a:t>Какой тип питания у этого удивительного растения?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800000"/>
                </a:solidFill>
              </a:rPr>
              <a:t>Функциональные группы организмов в экологических системах 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44675"/>
            <a:ext cx="8229600" cy="4114800"/>
          </a:xfrm>
        </p:spPr>
        <p:txBody>
          <a:bodyPr/>
          <a:lstStyle/>
          <a:p>
            <a:pPr marL="609600" indent="-609600" algn="ctr" eaLnBrk="1" hangingPunct="1">
              <a:buFontTx/>
              <a:buAutoNum type="arabicPeriod"/>
              <a:defRPr/>
            </a:pPr>
            <a:r>
              <a:rPr lang="ru-RU" sz="2800" smtClean="0"/>
              <a:t>Продуценты ( производители органического вещества) – растения.</a:t>
            </a:r>
          </a:p>
          <a:p>
            <a:pPr marL="609600" indent="-609600" algn="ctr" eaLnBrk="1" hangingPunct="1">
              <a:buFontTx/>
              <a:buAutoNum type="arabicPeriod"/>
              <a:defRPr/>
            </a:pPr>
            <a:r>
              <a:rPr lang="ru-RU" sz="2800" smtClean="0"/>
              <a:t>Консументы ( потребители  органического вещества) – </a:t>
            </a:r>
            <a:r>
              <a:rPr lang="en-US" sz="2800" smtClean="0"/>
              <a:t>I</a:t>
            </a:r>
            <a:r>
              <a:rPr lang="ru-RU" sz="2800" smtClean="0"/>
              <a:t>порядка – травоядные., </a:t>
            </a:r>
            <a:r>
              <a:rPr lang="en-US" sz="2800" smtClean="0"/>
              <a:t> II</a:t>
            </a:r>
            <a:r>
              <a:rPr lang="ru-RU" sz="2800" smtClean="0"/>
              <a:t>порядка – всеядные., </a:t>
            </a:r>
            <a:r>
              <a:rPr lang="en-US" sz="2800" smtClean="0"/>
              <a:t>III</a:t>
            </a:r>
            <a:r>
              <a:rPr lang="ru-RU" sz="2800" smtClean="0"/>
              <a:t> порядка – хищники.</a:t>
            </a:r>
          </a:p>
          <a:p>
            <a:pPr marL="609600" indent="-609600" algn="ctr" eaLnBrk="1" hangingPunct="1">
              <a:buFontTx/>
              <a:buAutoNum type="arabicPeriod"/>
              <a:defRPr/>
            </a:pPr>
            <a:r>
              <a:rPr lang="ru-RU" sz="2800" smtClean="0"/>
              <a:t>Редуценты ( разрушители органического вещества) – микроорганизмы, дождевые черви.</a:t>
            </a:r>
            <a:r>
              <a:rPr lang="en-US" sz="2800" smtClean="0"/>
              <a:t> </a:t>
            </a: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 flipH="1">
            <a:off x="8686800" y="1905000"/>
            <a:ext cx="76200" cy="76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ru-RU" sz="800" smtClean="0"/>
          </a:p>
        </p:txBody>
      </p:sp>
      <p:pic>
        <p:nvPicPr>
          <p:cNvPr id="17411" name="Picture 3" descr="1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292434">
            <a:off x="0" y="304800"/>
            <a:ext cx="25146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0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24131">
            <a:off x="5715000" y="304800"/>
            <a:ext cx="3200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842391_57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0"/>
            <a:ext cx="381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Brassica_olerace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535252">
            <a:off x="228600" y="3581400"/>
            <a:ext cx="3067050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7" descr="elk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90039">
            <a:off x="5867400" y="3352800"/>
            <a:ext cx="3098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8" descr="musa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7675" y="3213100"/>
            <a:ext cx="285115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1258888" y="404813"/>
            <a:ext cx="67056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 i="0">
                <a:solidFill>
                  <a:schemeClr val="bg2"/>
                </a:solidFill>
              </a:rPr>
              <a:t>Продуценты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327_Giraffa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625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 descr="64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0"/>
            <a:ext cx="4419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040429_45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505200"/>
            <a:ext cx="4343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14394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86200"/>
            <a:ext cx="4038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krug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7400" y="2286000"/>
            <a:ext cx="3683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116013" y="620713"/>
            <a:ext cx="649922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i="0">
                <a:solidFill>
                  <a:schemeClr val="bg1"/>
                </a:solidFill>
                <a:latin typeface="Times New Roman" pitchFamily="18" charset="0"/>
              </a:rPr>
              <a:t>Консументы </a:t>
            </a:r>
            <a:r>
              <a:rPr lang="en-US" sz="4800" i="0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ru-RU" sz="4800" i="0">
                <a:solidFill>
                  <a:schemeClr val="bg1"/>
                </a:solidFill>
                <a:latin typeface="Times New Roman" pitchFamily="18" charset="0"/>
              </a:rPr>
              <a:t> порядка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j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971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mlek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0"/>
            <a:ext cx="4343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mol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36900"/>
            <a:ext cx="4114800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g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3962400"/>
            <a:ext cx="3810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6" descr="chickade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0800" y="1371600"/>
            <a:ext cx="3827463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990600" y="636588"/>
            <a:ext cx="68881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i="0">
                <a:solidFill>
                  <a:schemeClr val="bg1"/>
                </a:solidFill>
                <a:latin typeface="Times New Roman" pitchFamily="18" charset="0"/>
              </a:rPr>
              <a:t>Консументы  </a:t>
            </a:r>
            <a:r>
              <a:rPr lang="en-US" sz="4800" i="0">
                <a:solidFill>
                  <a:schemeClr val="bg1"/>
                </a:solidFill>
                <a:latin typeface="Times New Roman" pitchFamily="18" charset="0"/>
              </a:rPr>
              <a:t>II</a:t>
            </a:r>
            <a:r>
              <a:rPr lang="ru-RU" sz="4800" i="0">
                <a:solidFill>
                  <a:schemeClr val="bg1"/>
                </a:solidFill>
                <a:latin typeface="Times New Roman" pitchFamily="18" charset="0"/>
              </a:rPr>
              <a:t> порядка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200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 descr="1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0"/>
            <a:ext cx="3962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 descr="219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2800"/>
            <a:ext cx="3886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 descr="fa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3413125"/>
            <a:ext cx="42672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6" descr="orcinus_orca_3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5000" y="1295400"/>
            <a:ext cx="4876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609600" y="762000"/>
            <a:ext cx="8001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i="0">
                <a:solidFill>
                  <a:srgbClr val="990033"/>
                </a:solidFill>
                <a:latin typeface="Times New Roman" pitchFamily="18" charset="0"/>
              </a:rPr>
              <a:t>Консументы </a:t>
            </a:r>
            <a:r>
              <a:rPr lang="en-US" sz="4800" i="0">
                <a:solidFill>
                  <a:srgbClr val="990033"/>
                </a:solidFill>
                <a:latin typeface="Times New Roman" pitchFamily="18" charset="0"/>
              </a:rPr>
              <a:t>III</a:t>
            </a:r>
            <a:r>
              <a:rPr lang="ru-RU" sz="4800" i="0">
                <a:solidFill>
                  <a:srgbClr val="990033"/>
                </a:solidFill>
                <a:latin typeface="Times New Roman" pitchFamily="18" charset="0"/>
              </a:rPr>
              <a:t> порядка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800000"/>
                </a:solidFill>
              </a:rPr>
              <a:t>Цепь питания .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mtClean="0"/>
              <a:t>Цепь питания – это последовательный ряд питающихся друг другом организмов, в котором можно проследить расходование первоначальной порции энергии. </a:t>
            </a:r>
          </a:p>
          <a:p>
            <a:pPr algn="ctr" eaLnBrk="1" hangingPunct="1">
              <a:buFontTx/>
              <a:buNone/>
              <a:defRPr/>
            </a:pPr>
            <a:r>
              <a:rPr lang="ru-RU" smtClean="0"/>
              <a:t>Каждое звено называется трофическим уровнем.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12010202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514600" y="0"/>
            <a:ext cx="60150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990033"/>
                </a:solidFill>
              </a:rPr>
              <a:t>Трофические связи в </a:t>
            </a:r>
          </a:p>
          <a:p>
            <a:r>
              <a:rPr lang="ru-RU" sz="3200" dirty="0">
                <a:solidFill>
                  <a:srgbClr val="990033"/>
                </a:solidFill>
              </a:rPr>
              <a:t>экологическом сообществе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100</TotalTime>
  <Words>330</Words>
  <Application>Microsoft Office PowerPoint</Application>
  <PresentationFormat>Экран (4:3)</PresentationFormat>
  <Paragraphs>49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Океан</vt:lpstr>
      <vt:lpstr>Экологические сообщества</vt:lpstr>
      <vt:lpstr>Экологическое сообщество -</vt:lpstr>
      <vt:lpstr>Виды в биоценозах.</vt:lpstr>
      <vt:lpstr>Презентация PowerPoint</vt:lpstr>
      <vt:lpstr>Презентация PowerPoint</vt:lpstr>
      <vt:lpstr>Геологические оболочки и живые организмы.</vt:lpstr>
      <vt:lpstr>Презентация PowerPoint</vt:lpstr>
      <vt:lpstr>Экологическая система.</vt:lpstr>
      <vt:lpstr>Презентация PowerPoint</vt:lpstr>
      <vt:lpstr>Презентация PowerPoint</vt:lpstr>
      <vt:lpstr>Живые организмы в экосистеме :</vt:lpstr>
      <vt:lpstr>Презентация PowerPoint</vt:lpstr>
      <vt:lpstr>Презентация PowerPoint</vt:lpstr>
      <vt:lpstr>Функциональные группы организмов в экологических системах :</vt:lpstr>
      <vt:lpstr>Презентация PowerPoint</vt:lpstr>
      <vt:lpstr>Презентация PowerPoint</vt:lpstr>
      <vt:lpstr>Презентация PowerPoint</vt:lpstr>
      <vt:lpstr>Презентация PowerPoint</vt:lpstr>
      <vt:lpstr>Цепь питания .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Экологические сообщества.</dc:title>
  <cp:lastModifiedBy>User</cp:lastModifiedBy>
  <cp:revision>10</cp:revision>
  <dcterms:created xsi:type="dcterms:W3CDTF">2007-05-10T13:59:01Z</dcterms:created>
  <dcterms:modified xsi:type="dcterms:W3CDTF">2014-09-02T06:54:07Z</dcterms:modified>
</cp:coreProperties>
</file>