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6"/>
  </p:handoutMasterIdLst>
  <p:sldIdLst>
    <p:sldId id="257" r:id="rId2"/>
    <p:sldId id="256" r:id="rId3"/>
    <p:sldId id="258" r:id="rId4"/>
    <p:sldId id="262" r:id="rId5"/>
    <p:sldId id="263" r:id="rId6"/>
    <p:sldId id="266" r:id="rId7"/>
    <p:sldId id="267" r:id="rId8"/>
    <p:sldId id="259" r:id="rId9"/>
    <p:sldId id="268" r:id="rId10"/>
    <p:sldId id="260" r:id="rId11"/>
    <p:sldId id="261" r:id="rId12"/>
    <p:sldId id="264" r:id="rId13"/>
    <p:sldId id="265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F6259F-B9FE-4BBD-838B-B65050BA5F3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ECD42A-CE2B-49DC-A1FB-3F53B2A69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DEA40-246B-4582-A438-8F80A570BF18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F87E0-7BE7-4C31-A8CB-33511055C6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8B616-31CF-412A-8838-E2B759651F2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0D748-6FF5-48B0-8DCA-122F2111B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EF7D3-E4E6-4D28-A30D-6EE793C71D3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51AC8-36DF-4ED7-B75D-64D838198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4A389-3549-4C72-913E-844D082DEF2B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DA232-0B7D-4096-87BD-95CBDFABD5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96FDE-E6E9-4966-ADB4-38296547E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1B7CD-B458-4685-B12C-449E8797B82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F8E16-EDDC-49B9-A790-3F855FEE19E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002A3-A656-4CE3-A696-10E5C3A1F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BA401-A17C-420E-AA27-612574A00D8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92982-1349-4981-A859-3D2920453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356B9-D5A8-4E35-A308-5DAD0942DE85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596F2-C56F-4C79-B25A-473190FAB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603D-5712-43A0-91DF-D7338DE93D4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0577F-ADCE-4E81-8985-009B5839A6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BAA3F-0589-4746-BB78-D60315D4A677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B4526-5E1C-45B2-AAE4-AC287B184D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C48BE-B93A-4E0D-846E-8BBC86CD3DC9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2880-D0F5-4633-BBD8-727D9A8AF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0E7205-9709-4F79-B582-B18E623EFDD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CB0384-DE71-4CC9-B492-E1488F0AC0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13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ordynsk.com/files/Image/press-reliz/4/1486202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cards.mail.ru/36/01/0bffb1f0bed37b0f1a0be470c4b20136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sbnt.ru/files/plakat-Jizn_bez_tabaka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biznesslanch.files.wordpress.com/2010/11/russian-anti-smoking-ad-1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img-fotki.yandex.ru/get/4408/igloukalyvalnica.3/0_6707c_a5bc03eb_ori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kuzdrav.ru/drupal/sites/default/files/kakbit/sovetsmok3.gi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takzdorovo.ru/files/b2/527/aa5797674693d4f52e08daaaaf1/Minzdrav_Metro_4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ozdravish.ru/wp-content/uploads/2011/03/den_otkaza_ot_kureniya.gi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263" y="2924175"/>
            <a:ext cx="3744912" cy="25209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Ежегодно в третий четверг ноября в большинстве стран мира отмечается Международный день отказа от курения. Он был установлен Американским онкологическим обществом в 1977 году.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6056" y="404664"/>
            <a:ext cx="3672408" cy="158417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smtClean="0">
                <a:solidFill>
                  <a:srgbClr val="FF0000"/>
                </a:solidFill>
              </a:rPr>
              <a:t>Международный</a:t>
            </a:r>
            <a:r>
              <a:rPr lang="ru-RU" sz="3200" smtClean="0"/>
              <a:t> </a:t>
            </a:r>
            <a:r>
              <a:rPr lang="ru-RU" sz="3200" smtClean="0">
                <a:solidFill>
                  <a:srgbClr val="FF0000"/>
                </a:solidFill>
              </a:rPr>
              <a:t>день </a:t>
            </a:r>
            <a:br>
              <a:rPr lang="ru-RU" sz="3200" smtClean="0">
                <a:solidFill>
                  <a:srgbClr val="FF0000"/>
                </a:solidFill>
              </a:rPr>
            </a:br>
            <a:r>
              <a:rPr lang="ru-RU" sz="3200" smtClean="0">
                <a:solidFill>
                  <a:srgbClr val="FF0000"/>
                </a:solidFill>
              </a:rPr>
              <a:t>отказа от курения</a:t>
            </a:r>
            <a:endParaRPr lang="ru-RU" sz="3200">
              <a:solidFill>
                <a:srgbClr val="FF0000"/>
              </a:solidFill>
            </a:endParaRPr>
          </a:p>
        </p:txBody>
      </p:sp>
      <p:pic>
        <p:nvPicPr>
          <p:cNvPr id="14338" name="Picture 2" descr="Картинка 1 из 932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836613"/>
            <a:ext cx="439261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2 из 932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04813"/>
            <a:ext cx="4530725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859338" y="1196975"/>
            <a:ext cx="403383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Constantia" pitchFamily="18" charset="0"/>
              </a:rPr>
              <a:t>Цель </a:t>
            </a:r>
          </a:p>
          <a:p>
            <a:pPr algn="ctr"/>
            <a:r>
              <a:rPr lang="ru-RU" sz="2000" b="1">
                <a:solidFill>
                  <a:srgbClr val="FF0000"/>
                </a:solidFill>
                <a:latin typeface="Constantia" pitchFamily="18" charset="0"/>
              </a:rPr>
              <a:t>Международного дня</a:t>
            </a:r>
          </a:p>
          <a:p>
            <a:pPr algn="ctr"/>
            <a:r>
              <a:rPr lang="ru-RU" sz="2000" b="1">
                <a:solidFill>
                  <a:srgbClr val="FF0000"/>
                </a:solidFill>
                <a:latin typeface="Constantia" pitchFamily="18" charset="0"/>
              </a:rPr>
              <a:t> отказа от курения</a:t>
            </a:r>
            <a:r>
              <a:rPr lang="ru-RU" sz="2000">
                <a:solidFill>
                  <a:srgbClr val="FF0000"/>
                </a:solidFill>
                <a:latin typeface="Constantia" pitchFamily="18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>
                <a:latin typeface="Constantia" pitchFamily="18" charset="0"/>
              </a:rPr>
              <a:t>способствовать снижению распространенности табачной зависимости, 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>
                <a:latin typeface="Constantia" pitchFamily="18" charset="0"/>
              </a:rPr>
              <a:t>вовлечение в борьбу против курения всех слоев населения и врачей всех специальностей,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>
                <a:latin typeface="Constantia" pitchFamily="18" charset="0"/>
              </a:rPr>
              <a:t> профилактика  табакокурения,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>
                <a:latin typeface="Constantia" pitchFamily="18" charset="0"/>
              </a:rPr>
              <a:t> информирование общества о пагубном воздействии табака на здоровье</a:t>
            </a:r>
            <a:r>
              <a:rPr lang="ru-RU" sz="2400">
                <a:latin typeface="Constantia" pitchFamily="18" charset="0"/>
              </a:rPr>
              <a:t>.</a:t>
            </a:r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5-tub-ru.yandex.net/i?id=336289692-02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394017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4572000" y="1773238"/>
            <a:ext cx="442753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onstantia" pitchFamily="18" charset="0"/>
              </a:rPr>
              <a:t>Курение считают</a:t>
            </a:r>
          </a:p>
          <a:p>
            <a:pPr>
              <a:buFont typeface="Arial" pitchFamily="34" charset="0"/>
              <a:buChar char="•"/>
            </a:pPr>
            <a:r>
              <a:rPr lang="ru-RU" sz="2400">
                <a:latin typeface="Constantia" pitchFamily="18" charset="0"/>
              </a:rPr>
              <a:t> вредной привычкой </a:t>
            </a:r>
            <a:r>
              <a:rPr lang="ru-RU" sz="2400" b="1">
                <a:latin typeface="Constantia" pitchFamily="18" charset="0"/>
              </a:rPr>
              <a:t>47%</a:t>
            </a:r>
            <a:r>
              <a:rPr lang="ru-RU" sz="2400">
                <a:latin typeface="Constantia" pitchFamily="18" charset="0"/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ru-RU" sz="2400">
                <a:latin typeface="Constantia" pitchFamily="18" charset="0"/>
              </a:rPr>
              <a:t> зависимостью — </a:t>
            </a:r>
            <a:r>
              <a:rPr lang="ru-RU" sz="2400" b="1">
                <a:latin typeface="Constantia" pitchFamily="18" charset="0"/>
              </a:rPr>
              <a:t>38%, </a:t>
            </a:r>
          </a:p>
          <a:p>
            <a:pPr>
              <a:buFont typeface="Arial" pitchFamily="34" charset="0"/>
              <a:buChar char="•"/>
            </a:pPr>
            <a:r>
              <a:rPr lang="ru-RU" sz="2400">
                <a:latin typeface="Constantia" pitchFamily="18" charset="0"/>
              </a:rPr>
              <a:t> неизлечимой болезнью — </a:t>
            </a:r>
            <a:r>
              <a:rPr lang="ru-RU" sz="2400" b="1">
                <a:latin typeface="Constantia" pitchFamily="18" charset="0"/>
              </a:rPr>
              <a:t>9%</a:t>
            </a:r>
            <a:r>
              <a:rPr lang="ru-RU" sz="2400">
                <a:latin typeface="Constantia" pitchFamily="18" charset="0"/>
              </a:rPr>
              <a:t>, </a:t>
            </a:r>
          </a:p>
          <a:p>
            <a:pPr>
              <a:buFont typeface="Arial" pitchFamily="34" charset="0"/>
              <a:buChar char="•"/>
            </a:pPr>
            <a:r>
              <a:rPr lang="ru-RU" sz="2400">
                <a:latin typeface="Constantia" pitchFamily="18" charset="0"/>
              </a:rPr>
              <a:t> не смогли определить своего отношения  к курению — </a:t>
            </a:r>
            <a:r>
              <a:rPr lang="ru-RU" sz="2400" b="1">
                <a:latin typeface="Constantia" pitchFamily="18" charset="0"/>
              </a:rPr>
              <a:t>6%</a:t>
            </a:r>
            <a:r>
              <a:rPr lang="ru-RU" sz="2400">
                <a:latin typeface="Constantia" pitchFamily="18" charset="0"/>
              </a:rPr>
              <a:t> респондентов</a:t>
            </a:r>
            <a:r>
              <a:rPr lang="ru-RU">
                <a:latin typeface="Constantia" pitchFamily="18" charset="0"/>
              </a:rPr>
              <a:t>.</a:t>
            </a: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827088" y="404813"/>
            <a:ext cx="79216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onstantia" pitchFamily="18" charset="0"/>
              </a:rPr>
              <a:t>По данным Всемирной организации здравоохранения:</a:t>
            </a:r>
            <a:r>
              <a:rPr lang="ru-RU" sz="2000">
                <a:latin typeface="Constantia" pitchFamily="18" charset="0"/>
              </a:rPr>
              <a:t> </a:t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/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>— в мире 90% смертей от рака легких, 75% — от хронического бронхита и 25% — от ишемической болезни сердца обусловлены курением; </a:t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/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>— каждые десять секунд на планете умирает один заядлый курильщик (к 2020 году этот уровень может повыситься до одного человека за три секунды); </a:t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/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>— в России курит минимум каждая десятая женщина, а среди старшеклассников и студентов - 53% юношей и 28% девушек; </a:t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/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>— заядлыми курильщиками сегодня можно назвать 50-60% российских мужчин (среди некоторых категорий граждан эта цифра достигает 95%). </a:t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/>
            </a:r>
            <a:br>
              <a:rPr lang="ru-RU" sz="2000">
                <a:latin typeface="Constantia" pitchFamily="18" charset="0"/>
              </a:rPr>
            </a:br>
            <a:r>
              <a:rPr lang="ru-RU" sz="2000">
                <a:latin typeface="Constantia" pitchFamily="18" charset="0"/>
              </a:rPr>
              <a:t>— курение и вызываемые им заболевания ежегодно становятся причиной смерти не менее чем миллиона граждан России.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250825" y="333375"/>
            <a:ext cx="8281988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России </a:t>
            </a:r>
            <a:r>
              <a:rPr lang="ru-RU" sz="4000" b="1">
                <a:latin typeface="Constantia" pitchFamily="18" charset="0"/>
              </a:rPr>
              <a:t>17%</a:t>
            </a:r>
            <a:r>
              <a:rPr lang="ru-RU">
                <a:latin typeface="Constantia" pitchFamily="18" charset="0"/>
              </a:rPr>
              <a:t> всех смертей связано с табакокурением, то есть ежегодно в связи с употреблением табака погибает от 350 до 500 тысяч россиян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708400" y="1484313"/>
            <a:ext cx="52562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Constantia" pitchFamily="18" charset="0"/>
              </a:rPr>
              <a:t>К каким заболеваниям приводит курение?</a:t>
            </a:r>
            <a:endParaRPr lang="ru-RU" sz="1600">
              <a:latin typeface="Constantia" pitchFamily="18" charset="0"/>
            </a:endParaRPr>
          </a:p>
          <a:p>
            <a:r>
              <a:rPr lang="ru-RU" sz="1600" b="1" i="1">
                <a:latin typeface="Constantia" pitchFamily="18" charset="0"/>
              </a:rPr>
              <a:t>Курение разрушает лёгкие.</a:t>
            </a:r>
            <a:br>
              <a:rPr lang="ru-RU" sz="1600" b="1" i="1">
                <a:latin typeface="Constantia" pitchFamily="18" charset="0"/>
              </a:rPr>
            </a:br>
            <a:r>
              <a:rPr lang="ru-RU" sz="1600">
                <a:latin typeface="Constantia" pitchFamily="18" charset="0"/>
              </a:rPr>
              <a:t>Повреждается значительная часть лёгочной ткани. Развивается хроническая обструктивная болезнь лёгких, появляются изнуряющие кашель и одышка из-за хронического недостатка кислорода и воспаления бронхов. </a:t>
            </a:r>
            <a:br>
              <a:rPr lang="ru-RU" sz="1600">
                <a:latin typeface="Constantia" pitchFamily="18" charset="0"/>
              </a:rPr>
            </a:br>
            <a:r>
              <a:rPr lang="ru-RU" sz="1600">
                <a:latin typeface="Constantia" pitchFamily="18" charset="0"/>
              </a:rPr>
              <a:t>Человек не только утрачивает работоспособность - он превращается в инвалида.</a:t>
            </a:r>
            <a:br>
              <a:rPr lang="ru-RU" sz="1600">
                <a:latin typeface="Constantia" pitchFamily="18" charset="0"/>
              </a:rPr>
            </a:br>
            <a:r>
              <a:rPr lang="ru-RU" sz="1600">
                <a:latin typeface="Constantia" pitchFamily="18" charset="0"/>
              </a:rPr>
              <a:t/>
            </a:r>
            <a:br>
              <a:rPr lang="ru-RU" sz="1600">
                <a:latin typeface="Constantia" pitchFamily="18" charset="0"/>
              </a:rPr>
            </a:br>
            <a:r>
              <a:rPr lang="ru-RU" sz="1600" b="1" i="1">
                <a:latin typeface="Constantia" pitchFamily="18" charset="0"/>
              </a:rPr>
              <a:t>Курение ведёт к инфаркту миокарда и инсульту.</a:t>
            </a:r>
            <a:br>
              <a:rPr lang="ru-RU" sz="1600" b="1" i="1">
                <a:latin typeface="Constantia" pitchFamily="18" charset="0"/>
              </a:rPr>
            </a:br>
            <a:r>
              <a:rPr lang="ru-RU" sz="1600">
                <a:latin typeface="Constantia" pitchFamily="18" charset="0"/>
              </a:rPr>
              <a:t>Курение способствует быстрому и раннему развитию атеросклероза. Содержащийся в табачном дыме никотин повреждает стенки сосудов и способствует усиленному свёртыванию крови внутри сосудов (формированию тромбов). </a:t>
            </a:r>
            <a:br>
              <a:rPr lang="ru-RU" sz="1600">
                <a:latin typeface="Constantia" pitchFamily="18" charset="0"/>
              </a:rPr>
            </a:br>
            <a:r>
              <a:rPr lang="ru-RU" sz="1600">
                <a:latin typeface="Constantia" pitchFamily="18" charset="0"/>
              </a:rPr>
              <a:t>В результате закупориваются артерии сердца и головного мозга, что ведёт к инфаркту миокарда и инсульту</a:t>
            </a:r>
          </a:p>
        </p:txBody>
      </p:sp>
      <p:pic>
        <p:nvPicPr>
          <p:cNvPr id="20482" name="Picture 2" descr="Картинка 112 из 932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16832"/>
            <a:ext cx="3188514" cy="29523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biznesslanch.files.wordpress.com/2010/11/russian-anti-smoking-ad-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765175"/>
            <a:ext cx="332263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995738" y="765175"/>
            <a:ext cx="45720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Constantia" pitchFamily="18" charset="0"/>
              </a:rPr>
              <a:t>Курение вызывает рак.</a:t>
            </a:r>
            <a:br>
              <a:rPr lang="ru-RU" sz="2400" b="1" i="1">
                <a:latin typeface="Constantia" pitchFamily="18" charset="0"/>
              </a:rPr>
            </a:br>
            <a:r>
              <a:rPr lang="ru-RU" sz="2400">
                <a:latin typeface="Constantia" pitchFamily="18" charset="0"/>
              </a:rPr>
              <a:t>Табачный дым содержит более 3000 химических соединений, 60 из которых способны вызвать рак. </a:t>
            </a:r>
            <a:br>
              <a:rPr lang="ru-RU" sz="2400">
                <a:latin typeface="Constantia" pitchFamily="18" charset="0"/>
              </a:rPr>
            </a:br>
            <a:r>
              <a:rPr lang="ru-RU" sz="2400">
                <a:latin typeface="Constantia" pitchFamily="18" charset="0"/>
              </a:rPr>
              <a:t>Более 90 процентов этих смертей связаны с курением и почти все их можно было бы предотвратить! </a:t>
            </a:r>
            <a:br>
              <a:rPr lang="ru-RU" sz="2400">
                <a:latin typeface="Constantia" pitchFamily="18" charset="0"/>
              </a:rPr>
            </a:br>
            <a:r>
              <a:rPr lang="ru-RU" sz="2400">
                <a:latin typeface="Constantia" pitchFamily="18" charset="0"/>
              </a:rPr>
              <a:t>Курение также приводит к раку гортани, ротовой полости, пищевода, поджелудочной железы, мочевого пузыря и почек.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kroo-tp.ru/images/stories/1193498182_k_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6119813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6659563" y="1125538"/>
            <a:ext cx="230505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onstantia" pitchFamily="18" charset="0"/>
              </a:rPr>
              <a:t>Никотин</a:t>
            </a:r>
            <a:r>
              <a:rPr lang="ru-RU">
                <a:latin typeface="Constantia" pitchFamily="18" charset="0"/>
              </a:rPr>
              <a:t> - один из сильнейших известных ядов, в хозяйстве используется как инсектицид. После проникновения сигаретного дыма в легкие, никотин попадает в мозг уже через семь секунд. Постоянное и длительное курение табака приводит к преждевременному  старению.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а 8 из 932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76250"/>
            <a:ext cx="805815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5003800" y="1125538"/>
            <a:ext cx="377983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onstantia" pitchFamily="18" charset="0"/>
              </a:rPr>
              <a:t>Особенно вреден никотин беременным, так как это приводит к рождению слабых, с низким весом детей, и кормящим женщинам - повышается заболеваемость и смертность детей в первые годы жизни. После выкуренной беременной женщиной сигареты, наступает спазм кровеносных сосудов плаценты, и плод находится в состоянии легкого кислородного голодания несколько минут!</a:t>
            </a:r>
          </a:p>
        </p:txBody>
      </p:sp>
      <p:pic>
        <p:nvPicPr>
          <p:cNvPr id="3" name="Picture 4" descr="http://im3-tub-ru.yandex.net/i?id=368240884-42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76250"/>
            <a:ext cx="3679825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а 18 из 932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468313" y="260350"/>
            <a:ext cx="8064500" cy="631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а 80 из 932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60350"/>
            <a:ext cx="4306887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716463" y="476250"/>
            <a:ext cx="4032250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Правительство уделяет большое внимание проблеме табакокурения.                 В октябре премьер-министр России Владимир Путин подписал антитабачную концепцию до 2015 года. </a:t>
            </a:r>
          </a:p>
          <a:p>
            <a:r>
              <a:rPr lang="ru-RU">
                <a:latin typeface="Constantia" pitchFamily="18" charset="0"/>
              </a:rPr>
              <a:t>Этот документ предполагает увеличение  акцизов на табачные изделия, запрет на рекламу, запрет на курение в общественных местах и другие мероприятия по оздоровлению населения. </a:t>
            </a:r>
          </a:p>
          <a:p>
            <a:endParaRPr lang="ru-RU" sz="2000" b="1">
              <a:latin typeface="Constantia" pitchFamily="18" charset="0"/>
            </a:endParaRPr>
          </a:p>
          <a:p>
            <a:r>
              <a:rPr lang="ru-RU" sz="2000" b="1">
                <a:latin typeface="Constantia" pitchFamily="18" charset="0"/>
              </a:rPr>
              <a:t>Таким образом, правительство предполагает снизить долю курильщиков в России с нынешних 40% населения до 25%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140200" y="404813"/>
            <a:ext cx="4608513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onstantia" pitchFamily="18" charset="0"/>
              </a:rPr>
              <a:t>Почему нужно отказаться от курения?</a:t>
            </a:r>
            <a:endParaRPr lang="ru-RU" sz="2000">
              <a:latin typeface="Constantia" pitchFamily="18" charset="0"/>
            </a:endParaRPr>
          </a:p>
          <a:p>
            <a:pPr algn="just"/>
            <a:r>
              <a:rPr lang="ru-RU" sz="2000">
                <a:latin typeface="Constantia" pitchFamily="18" charset="0"/>
              </a:rPr>
              <a:t>Потому что это продлит вашу жизнь! </a:t>
            </a:r>
          </a:p>
          <a:p>
            <a:pPr algn="just"/>
            <a:r>
              <a:rPr lang="ru-RU" sz="2000">
                <a:latin typeface="Constantia" pitchFamily="18" charset="0"/>
              </a:rPr>
              <a:t>Курение "вырывает" из жизни человека от </a:t>
            </a:r>
            <a:r>
              <a:rPr lang="ru-RU" sz="2000" b="1">
                <a:latin typeface="Constantia" pitchFamily="18" charset="0"/>
              </a:rPr>
              <a:t>19</a:t>
            </a:r>
            <a:r>
              <a:rPr lang="ru-RU" sz="2000">
                <a:latin typeface="Constantia" pitchFamily="18" charset="0"/>
              </a:rPr>
              <a:t> до </a:t>
            </a:r>
            <a:r>
              <a:rPr lang="ru-RU" sz="2000" b="1">
                <a:latin typeface="Constantia" pitchFamily="18" charset="0"/>
              </a:rPr>
              <a:t>23</a:t>
            </a:r>
            <a:r>
              <a:rPr lang="ru-RU" sz="2000">
                <a:latin typeface="Constantia" pitchFamily="18" charset="0"/>
              </a:rPr>
              <a:t> лет.</a:t>
            </a:r>
          </a:p>
          <a:p>
            <a:pPr algn="just"/>
            <a:r>
              <a:rPr lang="ru-RU" sz="2000">
                <a:latin typeface="Constantia" pitchFamily="18" charset="0"/>
              </a:rPr>
              <a:t>По данным </a:t>
            </a:r>
            <a:r>
              <a:rPr lang="ru-RU" sz="2000" b="1">
                <a:latin typeface="Constantia" pitchFamily="18" charset="0"/>
              </a:rPr>
              <a:t>Всемирной Организации Здравоохранения,</a:t>
            </a:r>
            <a:r>
              <a:rPr lang="ru-RU" sz="2000">
                <a:latin typeface="Constantia" pitchFamily="18" charset="0"/>
              </a:rPr>
              <a:t> в мире каждый год от курения преждевременно умирает свыше               </a:t>
            </a:r>
            <a:r>
              <a:rPr lang="ru-RU" sz="2000" b="1">
                <a:latin typeface="Constantia" pitchFamily="18" charset="0"/>
              </a:rPr>
              <a:t>5 миллионов </a:t>
            </a:r>
            <a:r>
              <a:rPr lang="ru-RU" sz="2000">
                <a:latin typeface="Constantia" pitchFamily="18" charset="0"/>
              </a:rPr>
              <a:t>человек.</a:t>
            </a:r>
          </a:p>
          <a:p>
            <a:pPr algn="just"/>
            <a:r>
              <a:rPr lang="ru-RU" sz="2000">
                <a:latin typeface="Constantia" pitchFamily="18" charset="0"/>
              </a:rPr>
              <a:t>В </a:t>
            </a:r>
            <a:r>
              <a:rPr lang="ru-RU" sz="2000" b="1">
                <a:latin typeface="Constantia" pitchFamily="18" charset="0"/>
              </a:rPr>
              <a:t>России</a:t>
            </a:r>
            <a:r>
              <a:rPr lang="ru-RU" sz="2000">
                <a:latin typeface="Constantia" pitchFamily="18" charset="0"/>
              </a:rPr>
              <a:t> каждый год курение уносит жизни </a:t>
            </a:r>
            <a:r>
              <a:rPr lang="ru-RU" sz="2000" b="1">
                <a:latin typeface="Constantia" pitchFamily="18" charset="0"/>
              </a:rPr>
              <a:t>220 тысяч человек</a:t>
            </a:r>
            <a:r>
              <a:rPr lang="ru-RU" sz="2000">
                <a:latin typeface="Constantia" pitchFamily="18" charset="0"/>
              </a:rPr>
              <a:t>.</a:t>
            </a:r>
          </a:p>
          <a:p>
            <a:pPr algn="just"/>
            <a:r>
              <a:rPr lang="ru-RU" sz="2000">
                <a:latin typeface="Constantia" pitchFamily="18" charset="0"/>
              </a:rPr>
              <a:t>Отказ от курения в любом возрасте принесёт Вашему организму большую пользу, однако резкое изменение образа жизни, особенно в пожилом возрасте, может оказаться небезобидным. Поэтому бросайте курить под наблюдением врача.</a:t>
            </a:r>
          </a:p>
        </p:txBody>
      </p:sp>
      <p:pic>
        <p:nvPicPr>
          <p:cNvPr id="16387" name="Picture 2" descr="http://zanimatika.narod.ru/Zvezdamin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260350"/>
            <a:ext cx="252412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Картинка 7 из 9326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0525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512" y="1000325"/>
            <a:ext cx="87849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2" anchor="ctr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Лишь безумный человек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Сокращает сам свой век,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Сам себе курильщик враг,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Не спасти его никак.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dirty="0"/>
          </a:p>
          <a:p>
            <a:pPr eaLnBrk="0" hangingPunct="0">
              <a:defRPr/>
            </a:pP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Долго жить хотел на свете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Бизнесмен-курильщик Петя.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Всё для счастья приобрёл,</a:t>
            </a:r>
            <a:b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Но вот рак в могилу свёл.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i="1" smtClean="0">
                <a:solidFill>
                  <a:srgbClr val="002060"/>
                </a:solidFill>
              </a:rPr>
              <a:t>Презентацию подготовила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2800" b="1" i="1" smtClean="0">
                <a:solidFill>
                  <a:srgbClr val="002060"/>
                </a:solidFill>
              </a:rPr>
              <a:t>библиотекарь МОУ СОШ № 43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2800" b="1" i="1" smtClean="0">
                <a:solidFill>
                  <a:srgbClr val="002060"/>
                </a:solidFill>
              </a:rPr>
              <a:t>Борискина И.В.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sz="2800" b="1" i="1" smtClean="0">
              <a:solidFill>
                <a:srgbClr val="002060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2800" b="1" i="1" smtClean="0">
              <a:solidFill>
                <a:srgbClr val="002060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2800" b="1" i="1" smtClean="0">
              <a:solidFill>
                <a:srgbClr val="002060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2800" b="1" i="1" smtClean="0">
              <a:solidFill>
                <a:srgbClr val="002060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ru-RU" sz="2800" b="1" i="1" smtClean="0">
                <a:solidFill>
                  <a:srgbClr val="002060"/>
                </a:solidFill>
              </a:rPr>
              <a:t>Тверь – 2011г.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135</TotalTime>
  <Words>409</Words>
  <Application>Microsoft Office PowerPoint</Application>
  <PresentationFormat>Экран (4:3)</PresentationFormat>
  <Paragraphs>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Constantia</vt:lpstr>
      <vt:lpstr>Wingdings 2</vt:lpstr>
      <vt:lpstr>Calibri</vt:lpstr>
      <vt:lpstr>Бумажная</vt:lpstr>
      <vt:lpstr>Международный день  отказа от курения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</dc:creator>
  <cp:lastModifiedBy>Антон</cp:lastModifiedBy>
  <cp:revision>15</cp:revision>
  <dcterms:created xsi:type="dcterms:W3CDTF">2011-11-08T07:59:32Z</dcterms:created>
  <dcterms:modified xsi:type="dcterms:W3CDTF">2015-04-09T10:28:39Z</dcterms:modified>
</cp:coreProperties>
</file>