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C9D26-C34B-4F71-A1CE-FCA11734A43A}" type="datetimeFigureOut">
              <a:rPr lang="ru-RU" smtClean="0"/>
              <a:t>03.09.2011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8F2CE-DA6C-42F0-8678-13B580F2F1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49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5B3376-978D-4054-8516-2B4F0028FBB9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92BBB8-619D-4C62-86A1-6CCDED6C437F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ru-RU" smtClean="0"/>
              <a:t>1-правый желудочек,  2-легочная артерия, 3-ветви легочной артерии,</a:t>
            </a:r>
          </a:p>
          <a:p>
            <a:pPr eaLnBrk="1" hangingPunct="1"/>
            <a:r>
              <a:rPr lang="ru-RU" smtClean="0"/>
              <a:t>4-капилляры, 5-легочные вены, 6-левое предсердие.</a:t>
            </a:r>
          </a:p>
          <a:p>
            <a:pPr eaLnBrk="1" hangingPunct="1"/>
            <a:r>
              <a:rPr lang="ru-RU" smtClean="0"/>
              <a:t>2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http://www.krugosvet.ru/articles/36/1003636/3636_101.jp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marija.ru/azb_kart/krobrsh/bolkr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457200" y="1219200"/>
            <a:ext cx="8001000" cy="441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r>
              <a:rPr lang="ru-RU" sz="3600" kern="10" dirty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кровообращение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www.krugosvet.ru/articles/36/1003636/3636_101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184650" y="0"/>
            <a:ext cx="4959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4191000" cy="64770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tx1"/>
                </a:solidFill>
                <a:latin typeface="Times New Roman CYR" charset="-52"/>
                <a:cs typeface="Times New Roman" pitchFamily="18" charset="0"/>
              </a:rPr>
              <a:t>ГАРВЕЙ, УИЛЬЯМ </a:t>
            </a:r>
            <a:r>
              <a:rPr lang="ru-RU" sz="3600" smtClean="0">
                <a:solidFill>
                  <a:schemeClr val="tx1"/>
                </a:solidFill>
                <a:latin typeface="Times New Roman CYR" charset="-52"/>
                <a:cs typeface="Times New Roman" pitchFamily="18" charset="0"/>
              </a:rPr>
              <a:t>(Harvey, William) (1578–1657), английский естествоиспытатель и врач.</a:t>
            </a:r>
            <a:r>
              <a:rPr lang="ru-RU" smtClean="0"/>
              <a:t> </a:t>
            </a:r>
          </a:p>
        </p:txBody>
      </p:sp>
      <p:sp>
        <p:nvSpPr>
          <p:cNvPr id="63492" name="AutoShape 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819400" y="6400800"/>
            <a:ext cx="609600" cy="457200"/>
          </a:xfrm>
          <a:prstGeom prst="actionButtonBackPrevious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349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505200" y="6400800"/>
            <a:ext cx="609600" cy="457200"/>
          </a:xfrm>
          <a:prstGeom prst="actionButtonForwardNex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63494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6324600"/>
            <a:ext cx="685800" cy="533400"/>
          </a:xfrm>
          <a:prstGeom prst="actionButtonBackPrevious">
            <a:avLst/>
          </a:prstGeom>
          <a:solidFill>
            <a:srgbClr val="0000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3495" name="AutoShape 7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End">
            <a:avLst/>
          </a:prstGeom>
          <a:solidFill>
            <a:srgbClr val="0000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большой кру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dirty="0" smtClean="0"/>
              <a:t>Сердечно-сосудистая </a:t>
            </a:r>
            <a:r>
              <a:rPr lang="ru-RU" sz="4000" dirty="0" smtClean="0"/>
              <a:t>система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1219200" y="1219200"/>
          <a:ext cx="70104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Точечный рисунок" r:id="rId3" imgW="6533333" imgH="3866667" progId="Paint.Picture">
                  <p:embed/>
                </p:oleObj>
              </mc:Choice>
              <mc:Fallback>
                <p:oleObj name="Точечный рисунок" r:id="rId3" imgW="6533333" imgH="3866667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ltGray">
                      <a:xfrm>
                        <a:off x="1219200" y="1219200"/>
                        <a:ext cx="70104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7" name="Text Box 3"/>
          <p:cNvSpPr txBox="1">
            <a:spLocks noChangeArrowheads="1"/>
          </p:cNvSpPr>
          <p:nvPr/>
        </p:nvSpPr>
        <p:spPr bwMode="ltGray">
          <a:xfrm>
            <a:off x="3352800" y="26670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П.П.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ltGray">
          <a:xfrm>
            <a:off x="3352800" y="3733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П.Ж.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ltGray">
          <a:xfrm>
            <a:off x="4648200" y="26670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Л.П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ltGray">
          <a:xfrm>
            <a:off x="4648200" y="3657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Л.Ж.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ltGray">
          <a:xfrm>
            <a:off x="5715000" y="1524000"/>
            <a:ext cx="14478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вена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ltGray">
          <a:xfrm>
            <a:off x="2057400" y="14478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вена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ltGray">
          <a:xfrm>
            <a:off x="1371600" y="4800600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артерия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ltGray">
          <a:xfrm>
            <a:off x="5867400" y="4800600"/>
            <a:ext cx="20574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артерия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autoUpdateAnimBg="0"/>
      <p:bldP spid="93188" grpId="0" autoUpdateAnimBg="0"/>
      <p:bldP spid="93189" grpId="0" autoUpdateAnimBg="0"/>
      <p:bldP spid="93190" grpId="0" autoUpdateAnimBg="0"/>
      <p:bldP spid="93191" grpId="0" autoUpdateAnimBg="0"/>
      <p:bldP spid="93192" grpId="0" autoUpdateAnimBg="0"/>
      <p:bldP spid="93193" grpId="0" autoUpdateAnimBg="0"/>
      <p:bldP spid="9319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ltGray">
          <a:xfrm>
            <a:off x="333375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ltGray">
          <a:xfrm>
            <a:off x="333375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ltGray">
          <a:xfrm>
            <a:off x="333375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pic>
        <p:nvPicPr>
          <p:cNvPr id="65541" name="Picture 5" descr="http://www.marija.ru/azb_kart/krobrsh/bolkr.jpg"/>
          <p:cNvPicPr>
            <a:picLocks noChangeAspect="1" noChangeArrowheads="1"/>
          </p:cNvPicPr>
          <p:nvPr/>
        </p:nvPicPr>
        <p:blipFill>
          <a:blip r:embed="rId2" r:link="rId3"/>
          <a:srcRect b="66"/>
          <a:stretch>
            <a:fillRect/>
          </a:stretch>
        </p:blipFill>
        <p:spPr bwMode="auto">
          <a:xfrm>
            <a:off x="457200" y="1196975"/>
            <a:ext cx="784860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000" smtClean="0"/>
              <a:t>Большой круг кровообращения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ltGray">
          <a:xfrm>
            <a:off x="685800" y="3657600"/>
            <a:ext cx="7943850" cy="1565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800">
                <a:latin typeface="Times New Roman" pitchFamily="18" charset="0"/>
              </a:rPr>
              <a:t>В </a:t>
            </a:r>
            <a:r>
              <a:rPr lang="ru-RU" sz="4800" u="sng">
                <a:latin typeface="Times New Roman" pitchFamily="18" charset="0"/>
              </a:rPr>
              <a:t>артериях</a:t>
            </a:r>
            <a:r>
              <a:rPr lang="ru-RU" sz="4800">
                <a:latin typeface="Times New Roman" pitchFamily="18" charset="0"/>
              </a:rPr>
              <a:t> большого круга течет </a:t>
            </a:r>
            <a:r>
              <a:rPr lang="ru-RU" sz="4800">
                <a:solidFill>
                  <a:srgbClr val="FF0000"/>
                </a:solidFill>
                <a:latin typeface="Times New Roman" pitchFamily="18" charset="0"/>
                <a:hlinkClick r:id="rId2" action="ppaction://hlinksldjump"/>
              </a:rPr>
              <a:t>артериальная</a:t>
            </a:r>
            <a:r>
              <a:rPr lang="ru-RU" sz="4800">
                <a:latin typeface="Times New Roman" pitchFamily="18" charset="0"/>
                <a:hlinkClick r:id="rId2" action="ppaction://hlinksldjump"/>
              </a:rPr>
              <a:t> кровь </a:t>
            </a:r>
            <a:endParaRPr lang="ru-RU" sz="4800">
              <a:latin typeface="Times New Roman" pitchFamily="18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ltGray">
          <a:xfrm>
            <a:off x="838200" y="1143000"/>
            <a:ext cx="7239000" cy="156527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800">
                <a:solidFill>
                  <a:srgbClr val="FF3300"/>
                </a:solidFill>
                <a:latin typeface="Times New Roman" pitchFamily="18" charset="0"/>
              </a:rPr>
              <a:t>По </a:t>
            </a:r>
            <a:r>
              <a:rPr lang="ru-RU" sz="4800" u="sng">
                <a:solidFill>
                  <a:srgbClr val="FF3300"/>
                </a:solidFill>
                <a:latin typeface="Times New Roman" pitchFamily="18" charset="0"/>
              </a:rPr>
              <a:t>венам </a:t>
            </a:r>
            <a:r>
              <a:rPr lang="ru-RU" sz="4800">
                <a:solidFill>
                  <a:srgbClr val="FF3300"/>
                </a:solidFill>
                <a:latin typeface="Times New Roman" pitchFamily="18" charset="0"/>
              </a:rPr>
              <a:t>большого круга течет </a:t>
            </a:r>
            <a:r>
              <a:rPr lang="ru-RU" sz="4800" u="sng">
                <a:solidFill>
                  <a:srgbClr val="FF3300"/>
                </a:solidFill>
                <a:latin typeface="Times New Roman" pitchFamily="18" charset="0"/>
              </a:rPr>
              <a:t>венозная кровь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ltGray">
          <a:xfrm>
            <a:off x="304800" y="457200"/>
            <a:ext cx="84582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3600">
              <a:latin typeface="Times New Roman" pitchFamily="18" charset="0"/>
            </a:endParaRPr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1143000" y="1371600"/>
          <a:ext cx="6477000" cy="414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Точечный рисунок" r:id="rId3" imgW="6533333" imgH="3866667" progId="Paint.Picture">
                  <p:embed/>
                </p:oleObj>
              </mc:Choice>
              <mc:Fallback>
                <p:oleObj name="Точечный рисунок" r:id="rId3" imgW="6533333" imgH="3866667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ltGray">
                      <a:xfrm>
                        <a:off x="1143000" y="1371600"/>
                        <a:ext cx="6477000" cy="414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8" name="Text Box 4"/>
          <p:cNvSpPr txBox="1">
            <a:spLocks noChangeArrowheads="1"/>
          </p:cNvSpPr>
          <p:nvPr/>
        </p:nvSpPr>
        <p:spPr bwMode="ltGray">
          <a:xfrm>
            <a:off x="990600" y="4572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Большой круг кровообращения</a:t>
            </a: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ltGray">
          <a:xfrm>
            <a:off x="3276600" y="251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П.П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ltGray">
          <a:xfrm>
            <a:off x="3276600" y="3352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П.Ж.</a:t>
            </a:r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ltGray">
          <a:xfrm>
            <a:off x="4267200" y="251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Л.П.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ltGray">
          <a:xfrm>
            <a:off x="42672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Л.Ж.</a:t>
            </a:r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ltGray">
          <a:xfrm>
            <a:off x="3505200" y="45720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chemeClr val="bg2"/>
                </a:solidFill>
                <a:latin typeface="Times New Roman" pitchFamily="18" charset="0"/>
              </a:rPr>
              <a:t>Все органы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ltGray">
          <a:xfrm>
            <a:off x="4038600" y="4114800"/>
            <a:ext cx="1752600" cy="5794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>
                <a:solidFill>
                  <a:schemeClr val="bg2"/>
                </a:solidFill>
                <a:latin typeface="Times New Roman" pitchFamily="18" charset="0"/>
              </a:rPr>
              <a:t>артерия</a:t>
            </a: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ltGray">
          <a:xfrm>
            <a:off x="2590800" y="4191000"/>
            <a:ext cx="1143000" cy="5794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>
                <a:solidFill>
                  <a:schemeClr val="bg2"/>
                </a:solidFill>
                <a:latin typeface="Times New Roman" pitchFamily="18" charset="0"/>
              </a:rPr>
              <a:t>вена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ltGray">
          <a:xfrm>
            <a:off x="5943600" y="3276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ltGray">
          <a:xfrm>
            <a:off x="3124200" y="4419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/>
            <a:endParaRPr lang="ru-RU" sz="2400">
              <a:latin typeface="Times New Roman" pitchFamily="18" charset="0"/>
            </a:endParaRPr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ltGray">
          <a:xfrm>
            <a:off x="5334000" y="27432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артериальная</a:t>
            </a:r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ltGray">
          <a:xfrm>
            <a:off x="5943600" y="34290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кровь</a:t>
            </a:r>
          </a:p>
        </p:txBody>
      </p:sp>
      <p:sp>
        <p:nvSpPr>
          <p:cNvPr id="103440" name="Text Box 16"/>
          <p:cNvSpPr txBox="1">
            <a:spLocks noChangeArrowheads="1"/>
          </p:cNvSpPr>
          <p:nvPr/>
        </p:nvSpPr>
        <p:spPr bwMode="ltGray">
          <a:xfrm>
            <a:off x="1143000" y="28956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венозная</a:t>
            </a:r>
          </a:p>
        </p:txBody>
      </p:sp>
      <p:sp>
        <p:nvSpPr>
          <p:cNvPr id="103441" name="Text Box 17"/>
          <p:cNvSpPr txBox="1">
            <a:spLocks noChangeArrowheads="1"/>
          </p:cNvSpPr>
          <p:nvPr/>
        </p:nvSpPr>
        <p:spPr bwMode="ltGray">
          <a:xfrm>
            <a:off x="1143000" y="3581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кровь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75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75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autoUpdateAnimBg="0"/>
      <p:bldP spid="103429" grpId="0" autoUpdateAnimBg="0"/>
      <p:bldP spid="103430" grpId="0" autoUpdateAnimBg="0"/>
      <p:bldP spid="103431" grpId="0" autoUpdateAnimBg="0"/>
      <p:bldP spid="103432" grpId="0" autoUpdateAnimBg="0"/>
      <p:bldP spid="103433" grpId="0" autoUpdateAnimBg="0"/>
      <p:bldP spid="103434" grpId="0" autoUpdateAnimBg="0"/>
      <p:bldP spid="103435" grpId="0" autoUpdateAnimBg="0"/>
      <p:bldP spid="103438" grpId="0" autoUpdateAnimBg="0"/>
      <p:bldP spid="103439" grpId="0" autoUpdateAnimBg="0"/>
      <p:bldP spid="103440" grpId="0" autoUpdateAnimBg="0"/>
      <p:bldP spid="10344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4000500" y="289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67587" name="Rectangle 7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000" smtClean="0"/>
              <a:t>Малый круг кровообращения</a:t>
            </a:r>
          </a:p>
        </p:txBody>
      </p:sp>
      <p:pic>
        <p:nvPicPr>
          <p:cNvPr id="67588" name="Picture 8" descr="малый круг"/>
          <p:cNvPicPr>
            <a:picLocks noChangeAspect="1" noChangeArrowheads="1"/>
          </p:cNvPicPr>
          <p:nvPr/>
        </p:nvPicPr>
        <p:blipFill>
          <a:blip r:embed="rId3"/>
          <a:srcRect r="228"/>
          <a:stretch>
            <a:fillRect/>
          </a:stretch>
        </p:blipFill>
        <p:spPr bwMode="auto">
          <a:xfrm>
            <a:off x="1835150" y="1052513"/>
            <a:ext cx="52578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ltGray">
          <a:xfrm>
            <a:off x="1219200" y="3810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3600">
              <a:latin typeface="Times New Roman" pitchFamily="18" charset="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ltGray">
          <a:xfrm>
            <a:off x="838200" y="3276600"/>
            <a:ext cx="7543800" cy="17367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В </a:t>
            </a:r>
            <a:r>
              <a:rPr lang="ru-RU" sz="5400" u="sng">
                <a:latin typeface="Times New Roman" pitchFamily="18" charset="0"/>
              </a:rPr>
              <a:t>артериях</a:t>
            </a:r>
            <a:r>
              <a:rPr lang="ru-RU" sz="5400">
                <a:latin typeface="Times New Roman" pitchFamily="18" charset="0"/>
              </a:rPr>
              <a:t> малого круга течет </a:t>
            </a:r>
            <a:r>
              <a:rPr lang="ru-RU" sz="5400">
                <a:solidFill>
                  <a:srgbClr val="FF3300"/>
                </a:solidFill>
                <a:latin typeface="Times New Roman" pitchFamily="18" charset="0"/>
              </a:rPr>
              <a:t>венозная</a:t>
            </a:r>
            <a:r>
              <a:rPr lang="ru-RU" sz="5400">
                <a:latin typeface="Times New Roman" pitchFamily="18" charset="0"/>
              </a:rPr>
              <a:t> кровь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ltGray">
          <a:xfrm>
            <a:off x="762000" y="762000"/>
            <a:ext cx="7696200" cy="17367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5400">
                <a:latin typeface="Times New Roman" pitchFamily="18" charset="0"/>
              </a:rPr>
              <a:t>В </a:t>
            </a:r>
            <a:r>
              <a:rPr lang="ru-RU" sz="5400" u="sng">
                <a:latin typeface="Times New Roman" pitchFamily="18" charset="0"/>
              </a:rPr>
              <a:t>венах</a:t>
            </a:r>
            <a:r>
              <a:rPr lang="ru-RU" sz="5400">
                <a:latin typeface="Times New Roman" pitchFamily="18" charset="0"/>
              </a:rPr>
              <a:t> малого круга течет </a:t>
            </a:r>
            <a:r>
              <a:rPr lang="ru-RU" sz="5400">
                <a:solidFill>
                  <a:srgbClr val="FF0000"/>
                </a:solidFill>
                <a:latin typeface="Times New Roman" pitchFamily="18" charset="0"/>
              </a:rPr>
              <a:t>артериальная</a:t>
            </a:r>
            <a:r>
              <a:rPr lang="ru-RU" sz="5400">
                <a:latin typeface="Times New Roman" pitchFamily="18" charset="0"/>
              </a:rPr>
              <a:t> кровь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utoUpdateAnimBg="0"/>
      <p:bldP spid="10650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сердц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057400"/>
            <a:ext cx="6532563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3" name="Text Box 3"/>
          <p:cNvSpPr txBox="1">
            <a:spLocks noChangeArrowheads="1"/>
          </p:cNvSpPr>
          <p:nvPr/>
        </p:nvSpPr>
        <p:spPr bwMode="ltGray">
          <a:xfrm>
            <a:off x="1219200" y="685800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>
                <a:latin typeface="Times New Roman" pitchFamily="18" charset="0"/>
              </a:rPr>
              <a:t>Малый круг кровообращения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ltGray">
          <a:xfrm>
            <a:off x="3581400" y="25146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3600">
              <a:latin typeface="Times New Roman" pitchFamily="18" charset="0"/>
            </a:endParaRP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ltGray">
          <a:xfrm>
            <a:off x="3657600" y="2209800"/>
            <a:ext cx="1042988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легкие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ltGray">
          <a:xfrm>
            <a:off x="5105400" y="21336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 charset="0"/>
              </a:rPr>
              <a:t>вена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ltGray">
          <a:xfrm>
            <a:off x="6248400" y="2133600"/>
            <a:ext cx="457200" cy="366236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Р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Т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Е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Р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И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Л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Ь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Н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  <a:p>
            <a:pPr algn="l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Я</a:t>
            </a:r>
          </a:p>
          <a:p>
            <a:pPr algn="l">
              <a:spcBef>
                <a:spcPct val="50000"/>
              </a:spcBef>
            </a:pPr>
            <a:endParaRPr lang="ru-RU" sz="16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7528" name="Text Box 8"/>
          <p:cNvSpPr txBox="1">
            <a:spLocks noChangeArrowheads="1"/>
          </p:cNvSpPr>
          <p:nvPr/>
        </p:nvSpPr>
        <p:spPr bwMode="ltGray">
          <a:xfrm>
            <a:off x="5867400" y="5410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кровь</a:t>
            </a:r>
          </a:p>
        </p:txBody>
      </p:sp>
      <p:sp>
        <p:nvSpPr>
          <p:cNvPr id="107529" name="Text Box 9"/>
          <p:cNvSpPr txBox="1">
            <a:spLocks noChangeArrowheads="1"/>
          </p:cNvSpPr>
          <p:nvPr/>
        </p:nvSpPr>
        <p:spPr bwMode="ltGray">
          <a:xfrm>
            <a:off x="1295400" y="21336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>
                <a:solidFill>
                  <a:srgbClr val="FF0000"/>
                </a:solidFill>
                <a:latin typeface="Times New Roman" pitchFamily="18" charset="0"/>
              </a:rPr>
              <a:t>артерия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ltGray">
          <a:xfrm>
            <a:off x="19050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ltGray">
          <a:xfrm>
            <a:off x="1447800" y="2667000"/>
            <a:ext cx="457200" cy="32702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В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Е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Н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О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З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Н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А</a:t>
            </a:r>
          </a:p>
          <a:p>
            <a:pPr algn="l">
              <a:spcBef>
                <a:spcPct val="50000"/>
              </a:spcBef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Я</a:t>
            </a:r>
          </a:p>
          <a:p>
            <a:pPr algn="l">
              <a:spcBef>
                <a:spcPct val="50000"/>
              </a:spcBef>
            </a:pPr>
            <a:endParaRPr lang="ru-RU" sz="16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ltGray">
          <a:xfrm>
            <a:off x="1143000" y="5410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кровь</a:t>
            </a:r>
          </a:p>
        </p:txBody>
      </p:sp>
      <p:sp>
        <p:nvSpPr>
          <p:cNvPr id="107533" name="AutoShape 13"/>
          <p:cNvSpPr>
            <a:spLocks noChangeArrowheads="1"/>
          </p:cNvSpPr>
          <p:nvPr/>
        </p:nvSpPr>
        <p:spPr bwMode="auto">
          <a:xfrm>
            <a:off x="2209800" y="3657600"/>
            <a:ext cx="304800" cy="838200"/>
          </a:xfrm>
          <a:prstGeom prst="upArrow">
            <a:avLst>
              <a:gd name="adj1" fmla="val 50000"/>
              <a:gd name="adj2" fmla="val 6875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107534" name="AutoShape 14"/>
          <p:cNvSpPr>
            <a:spLocks noChangeArrowheads="1"/>
          </p:cNvSpPr>
          <p:nvPr/>
        </p:nvSpPr>
        <p:spPr bwMode="auto">
          <a:xfrm>
            <a:off x="4953000" y="2514600"/>
            <a:ext cx="304800" cy="823913"/>
          </a:xfrm>
          <a:prstGeom prst="downArrow">
            <a:avLst>
              <a:gd name="adj1" fmla="val 50000"/>
              <a:gd name="adj2" fmla="val 6757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9647" name="AutoShape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467600" y="6400800"/>
            <a:ext cx="685800" cy="457200"/>
          </a:xfrm>
          <a:prstGeom prst="actionButtonBackPrevious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9648" name="AutoShape 1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382000" y="6400800"/>
            <a:ext cx="762000" cy="457200"/>
          </a:xfrm>
          <a:prstGeom prst="actionButtonEnd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9649" name="AutoShape 1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76600" y="6248400"/>
            <a:ext cx="685800" cy="609600"/>
          </a:xfrm>
          <a:prstGeom prst="actionButtonBackPrevious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69650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038600" y="6248400"/>
            <a:ext cx="762000" cy="609600"/>
          </a:xfrm>
          <a:prstGeom prst="actionButtonForwardNex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utoUpdateAnimBg="0"/>
      <p:bldP spid="107524" grpId="0" autoUpdateAnimBg="0"/>
      <p:bldP spid="107525" grpId="0" autoUpdateAnimBg="0"/>
      <p:bldP spid="107526" grpId="0" autoUpdateAnimBg="0"/>
      <p:bldP spid="107527" grpId="0" autoUpdateAnimBg="0"/>
      <p:bldP spid="107528" grpId="0" autoUpdateAnimBg="0"/>
      <p:bldP spid="107529" grpId="0" autoUpdateAnimBg="0"/>
      <p:bldP spid="107531" grpId="0" autoUpdateAnimBg="0"/>
      <p:bldP spid="107532" grpId="0" autoUpdateAnimBg="0"/>
      <p:bldP spid="107533" grpId="0" animBg="1"/>
      <p:bldP spid="1075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ltGray">
          <a:xfrm>
            <a:off x="381000" y="2209800"/>
            <a:ext cx="1905000" cy="1066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4000" b="1">
                <a:solidFill>
                  <a:srgbClr val="000000"/>
                </a:solidFill>
                <a:latin typeface="Times New Roman" pitchFamily="18" charset="0"/>
              </a:rPr>
              <a:t>сердце</a:t>
            </a:r>
          </a:p>
        </p:txBody>
      </p:sp>
      <p:sp>
        <p:nvSpPr>
          <p:cNvPr id="88067" name="AutoShape 3"/>
          <p:cNvSpPr>
            <a:spLocks noChangeArrowheads="1"/>
          </p:cNvSpPr>
          <p:nvPr/>
        </p:nvSpPr>
        <p:spPr bwMode="ltGray">
          <a:xfrm>
            <a:off x="2590800" y="2133600"/>
            <a:ext cx="5334000" cy="1066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 </a:t>
            </a:r>
            <a:r>
              <a:rPr lang="ru-RU" sz="4000" b="1">
                <a:solidFill>
                  <a:srgbClr val="000000"/>
                </a:solidFill>
                <a:latin typeface="Times New Roman" pitchFamily="18" charset="0"/>
              </a:rPr>
              <a:t>кровеносные сосуды  </a:t>
            </a:r>
          </a:p>
        </p:txBody>
      </p:sp>
      <p:sp>
        <p:nvSpPr>
          <p:cNvPr id="88068" name="AutoShape 4"/>
          <p:cNvSpPr>
            <a:spLocks noChangeArrowheads="1"/>
          </p:cNvSpPr>
          <p:nvPr/>
        </p:nvSpPr>
        <p:spPr bwMode="ltGray">
          <a:xfrm>
            <a:off x="609600" y="304800"/>
            <a:ext cx="7696200" cy="1219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r>
              <a:rPr lang="ru-RU" sz="4000" b="1">
                <a:solidFill>
                  <a:srgbClr val="000000"/>
                </a:solidFill>
                <a:latin typeface="Times New Roman" pitchFamily="18" charset="0"/>
              </a:rPr>
              <a:t>Сердечно – сосудистая система</a:t>
            </a:r>
          </a:p>
        </p:txBody>
      </p:sp>
      <p:sp>
        <p:nvSpPr>
          <p:cNvPr id="88069" name="AutoShape 5"/>
          <p:cNvSpPr>
            <a:spLocks noChangeArrowheads="1"/>
          </p:cNvSpPr>
          <p:nvPr/>
        </p:nvSpPr>
        <p:spPr bwMode="ltGray">
          <a:xfrm>
            <a:off x="0" y="4648200"/>
            <a:ext cx="2514600" cy="15240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4000">
                <a:solidFill>
                  <a:srgbClr val="000000"/>
                </a:solidFill>
                <a:latin typeface="Times New Roman" pitchFamily="18" charset="0"/>
              </a:rPr>
              <a:t>артерии</a:t>
            </a:r>
          </a:p>
        </p:txBody>
      </p:sp>
      <p:sp>
        <p:nvSpPr>
          <p:cNvPr id="88070" name="AutoShape 6"/>
          <p:cNvSpPr>
            <a:spLocks noChangeArrowheads="1"/>
          </p:cNvSpPr>
          <p:nvPr/>
        </p:nvSpPr>
        <p:spPr bwMode="ltGray">
          <a:xfrm>
            <a:off x="2895600" y="4724400"/>
            <a:ext cx="2819400" cy="14478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4000">
                <a:solidFill>
                  <a:srgbClr val="000000"/>
                </a:solidFill>
                <a:latin typeface="Times New Roman" pitchFamily="18" charset="0"/>
              </a:rPr>
              <a:t>вены</a:t>
            </a:r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ltGray">
          <a:xfrm>
            <a:off x="5943600" y="4724400"/>
            <a:ext cx="3200400" cy="15240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4000">
                <a:solidFill>
                  <a:srgbClr val="000000"/>
                </a:solidFill>
                <a:latin typeface="Times New Roman" pitchFamily="18" charset="0"/>
              </a:rPr>
              <a:t>капилляры</a:t>
            </a: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ltGray">
          <a:xfrm>
            <a:off x="914400" y="1524000"/>
            <a:ext cx="6858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ltGray">
          <a:xfrm>
            <a:off x="4800600" y="15240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88074" name="AutoShape 10"/>
          <p:cNvSpPr>
            <a:spLocks noChangeArrowheads="1"/>
          </p:cNvSpPr>
          <p:nvPr/>
        </p:nvSpPr>
        <p:spPr bwMode="ltGray">
          <a:xfrm rot="854865">
            <a:off x="4191000" y="3429000"/>
            <a:ext cx="762000" cy="1219200"/>
          </a:xfrm>
          <a:prstGeom prst="down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88075" name="AutoShape 11"/>
          <p:cNvSpPr>
            <a:spLocks noChangeArrowheads="1"/>
          </p:cNvSpPr>
          <p:nvPr/>
        </p:nvSpPr>
        <p:spPr bwMode="ltGray">
          <a:xfrm rot="-1961139">
            <a:off x="6400800" y="3429000"/>
            <a:ext cx="604838" cy="1328738"/>
          </a:xfrm>
          <a:prstGeom prst="downArrow">
            <a:avLst>
              <a:gd name="adj1" fmla="val 50000"/>
              <a:gd name="adj2" fmla="val 549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88076" name="AutoShape 12"/>
          <p:cNvSpPr>
            <a:spLocks noChangeArrowheads="1"/>
          </p:cNvSpPr>
          <p:nvPr/>
        </p:nvSpPr>
        <p:spPr bwMode="ltGray">
          <a:xfrm rot="2274166">
            <a:off x="2133600" y="3505200"/>
            <a:ext cx="762000" cy="1295400"/>
          </a:xfrm>
          <a:prstGeom prst="downArrow">
            <a:avLst>
              <a:gd name="adj1" fmla="val 50000"/>
              <a:gd name="adj2" fmla="val 4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nimBg="1" autoUpdateAnimBg="0"/>
      <p:bldP spid="88067" grpId="0" animBg="1" autoUpdateAnimBg="0"/>
      <p:bldP spid="88068" grpId="0" animBg="1" autoUpdateAnimBg="0"/>
      <p:bldP spid="88069" grpId="0" animBg="1" autoUpdateAnimBg="0"/>
      <p:bldP spid="88070" grpId="0" animBg="1" autoUpdateAnimBg="0"/>
      <p:bldP spid="88071" grpId="0" animBg="1" autoUpdateAnimBg="0"/>
      <p:bldP spid="88072" grpId="0" animBg="1"/>
      <p:bldP spid="88073" grpId="0" animBg="1"/>
      <p:bldP spid="88074" grpId="0" animBg="1"/>
      <p:bldP spid="88075" grpId="0" animBg="1"/>
      <p:bldP spid="8807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Экран (4:3)</PresentationFormat>
  <Paragraphs>66</Paragraphs>
  <Slides>12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Точечный рисунок</vt:lpstr>
      <vt:lpstr>Презентация PowerPoint</vt:lpstr>
      <vt:lpstr>ГАРВЕЙ, УИЛЬЯМ (Harvey, William) (1578–1657), английский естествоиспытатель и врач. </vt:lpstr>
      <vt:lpstr>Сердечно-сосудистая система</vt:lpstr>
      <vt:lpstr>Презентация PowerPoint</vt:lpstr>
      <vt:lpstr>Большой круг кровообращения</vt:lpstr>
      <vt:lpstr>Презентация PowerPoint</vt:lpstr>
      <vt:lpstr>Презентация PowerPoint</vt:lpstr>
      <vt:lpstr>Малый круг кровообращения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Олег Грибан</cp:lastModifiedBy>
  <cp:revision>2</cp:revision>
  <dcterms:modified xsi:type="dcterms:W3CDTF">2011-09-03T04:41:21Z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240582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