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66" r:id="rId4"/>
    <p:sldId id="267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1DE8A-C33A-4C06-B325-71FE98E857DB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DD3A2AB-3C03-423D-9ECA-DD9010BF36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F318D-7DEE-431F-9532-C247AA2603F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CA1A4-B0BE-4573-B64B-631A09102C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8EB80-5E8B-48E7-9611-0BE985FC54D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411E5D5-5CD7-46A7-B874-B024FF928D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21A79-03D1-4078-BA0D-940CF2D38DC1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BF328-9748-4972-891F-46BF3EAE26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46D84-7598-48C9-84C8-2542DD0EEC3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2205474-82A5-4A23-A34D-C10CD4A483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8F237-5A7A-4C0D-8D18-8029CB252E00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216C5-F40E-41AD-B26A-3F9F39C218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F3884-9327-4221-A04B-9C28FF0D057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CDC41CA-9EB3-4EFF-BE30-5DA01071CB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2FFBB0E-E3E1-4710-8739-B0A271F05F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1FC3A-B892-4AB7-A86B-E0438A6623A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ADF93-3FBB-4D5B-B961-941A296D59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2269C-0C1F-438F-8C5F-71B774D2CD0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77DA-57E1-42D2-A407-EE823CF6597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F024B-0F8F-4191-9B37-370FD8F42F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BC65B-77A2-4112-AB16-5813769B0D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7D0E4-8970-444F-9A9B-20F4C7DAB2C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8012D-E552-4D44-835D-D890B69180E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B2B3F0-35A2-4D1F-9B89-D6498B643C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citaty.info/man/5497-k-g-paustovski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13315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Пунктуация.</a:t>
            </a: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2708275"/>
            <a:ext cx="4175125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2781300"/>
            <a:ext cx="32385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4339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ru-RU" smtClean="0"/>
              <a:t>Основное назначение пунктуации - указывать на смысловое членение речи. 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Первая и основная причина необходимости расстановки знаков препинания — это упрощение прочтения и понимания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36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ru-RU" b="1" smtClean="0">
                <a:hlinkClick r:id="rId2"/>
              </a:rPr>
              <a:t>К. Г. Паустовский</a:t>
            </a:r>
            <a:r>
              <a:rPr lang="ru-RU" smtClean="0"/>
              <a:t> </a:t>
            </a:r>
          </a:p>
          <a:p>
            <a:r>
              <a:rPr lang="ru-RU" smtClean="0"/>
              <a:t>Ещё Пушкин говорил о знаках препинания. Они существуют, чтобы выделить мысль, привести слова в правильное соотношение и дать фразе легкость и правильное звучание. Знаки препинания – это как нотные знаки. Они твёрдо держат текст и не дают ему рассыпаться.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247650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А сколько всего знаков препинания?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404813"/>
            <a:ext cx="8504238" cy="5694362"/>
          </a:xfrm>
        </p:spPr>
        <p:txBody>
          <a:bodyPr/>
          <a:lstStyle/>
          <a:p>
            <a:r>
              <a:rPr lang="ru-RU" sz="1800" smtClean="0"/>
              <a:t>Многие считают, что ответить на этот вопрос не так уж и трудно. Любой из вас, скорее всего, без труда перечислит их: точка, двоеточие, многоточие, точка с запятой, запятая, кавычки, вопросительный знак, восклицательный знак, тире, скобки. Итого – десять.</a:t>
            </a:r>
          </a:p>
          <a:p>
            <a:r>
              <a:rPr lang="ru-RU" sz="1800" smtClean="0"/>
              <a:t>Однако среди учёных-лингвистов нет однозначного ответа на вопрос о количестве знаков препинания в русском языке. Одни назовут десять, другие – двенадцать, третьи – пятнадцать-шестнадцать, а четвёртые вообще глубоко задумаются.</a:t>
            </a:r>
          </a:p>
          <a:p>
            <a:r>
              <a:rPr lang="ru-RU" sz="1800" smtClean="0"/>
              <a:t>Может быть, лингвисты не умеют считать?</a:t>
            </a:r>
          </a:p>
          <a:p>
            <a:r>
              <a:rPr lang="ru-RU" sz="1800" smtClean="0"/>
              <a:t>Нет, причина здесь в другом. Просто учёные пока ещё не выработали единых критериев описания знаков препинания, отграничения их от других графических элементов текста (знаков структурного деления текста, шрифтовых выделений, сносок, примечаний и т.п.), ведь знаки препинания используются не только в предложении, но и в тексте в целом. А в нём, как известно, кроме точки, запятой, тире и других знаков препинания, встречаются ещё и </a:t>
            </a:r>
            <a:r>
              <a:rPr lang="ru-RU" sz="1800" b="1" smtClean="0"/>
              <a:t>абзац </a:t>
            </a:r>
            <a:r>
              <a:rPr lang="ru-RU" sz="1800" smtClean="0"/>
              <a:t>(красная строка), и </a:t>
            </a:r>
            <a:r>
              <a:rPr lang="ru-RU" sz="1800" b="1" smtClean="0"/>
              <a:t>сноска </a:t>
            </a:r>
            <a:r>
              <a:rPr lang="ru-RU" sz="1800" smtClean="0"/>
              <a:t>(1,2), и </a:t>
            </a:r>
            <a:r>
              <a:rPr lang="ru-RU" sz="1800" b="1" smtClean="0"/>
              <a:t>одиночная скобка </a:t>
            </a:r>
            <a:r>
              <a:rPr lang="ru-RU" sz="1800" smtClean="0"/>
              <a:t>(например, при цифровой или буквенной нумерации: 1) … 2) … или а) … б) …), и знак </a:t>
            </a:r>
            <a:r>
              <a:rPr lang="ru-RU" sz="1800" b="1" smtClean="0"/>
              <a:t>параграфа </a:t>
            </a:r>
            <a:r>
              <a:rPr lang="ru-RU" sz="1800" smtClean="0"/>
              <a:t>(§) и др. Если учитывать все эти знаки, пунктуационный «алфавит» окажется значительно длиннее, чем принято думать.</a:t>
            </a:r>
          </a:p>
          <a:p>
            <a:endParaRPr lang="ru-RU" sz="1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288" y="260350"/>
          <a:ext cx="8280400" cy="5976938"/>
        </p:xfrm>
        <a:graphic>
          <a:graphicData uri="http://schemas.openxmlformats.org/drawingml/2006/table">
            <a:tbl>
              <a:tblPr/>
              <a:tblGrid>
                <a:gridCol w="2760307"/>
                <a:gridCol w="2760307"/>
                <a:gridCol w="2760307"/>
              </a:tblGrid>
              <a:tr h="703137">
                <a:tc gridSpan="3">
                  <a:txBody>
                    <a:bodyPr/>
                    <a:lstStyle/>
                    <a:p>
                      <a:pPr algn="ctr"/>
                      <a:r>
                        <a:rPr lang="ru-RU"/>
                        <a:t>Функции знаков препинания: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313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завершения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разделения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выделения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3137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. ? ! …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, ; – 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, ,  – – «» ( 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67253">
                <a:tc>
                  <a:txBody>
                    <a:bodyPr/>
                    <a:lstStyle/>
                    <a:p>
                      <a:r>
                        <a:rPr lang="ru-RU"/>
                        <a:t>Конец предложения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Однородные члены предложения</a:t>
                      </a:r>
                      <a:br>
                        <a:rPr lang="ru-RU"/>
                      </a:br>
                      <a:r>
                        <a:rPr lang="ru-RU"/>
                        <a:t>Части сложного предложения</a:t>
                      </a:r>
                      <a:br>
                        <a:rPr lang="ru-RU"/>
                      </a:br>
                      <a:r>
                        <a:rPr lang="ru-RU"/>
                        <a:t>Прямая речь и слова автора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Причастный оборот</a:t>
                      </a:r>
                      <a:br>
                        <a:rPr lang="ru-RU" dirty="0"/>
                      </a:br>
                      <a:r>
                        <a:rPr lang="ru-RU" dirty="0"/>
                        <a:t>Деепричастный оборот</a:t>
                      </a:r>
                      <a:br>
                        <a:rPr lang="ru-RU" dirty="0"/>
                      </a:br>
                      <a:r>
                        <a:rPr lang="ru-RU" dirty="0"/>
                        <a:t>Обращение</a:t>
                      </a:r>
                      <a:br>
                        <a:rPr lang="ru-RU" dirty="0"/>
                      </a:br>
                      <a:r>
                        <a:rPr lang="ru-RU" dirty="0"/>
                        <a:t>Вводные слова</a:t>
                      </a:r>
                      <a:br>
                        <a:rPr lang="ru-RU" dirty="0"/>
                      </a:br>
                      <a:r>
                        <a:rPr lang="ru-RU" dirty="0"/>
                        <a:t>Прямая речь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3206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№264.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549275"/>
            <a:ext cx="8504238" cy="55499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В пр</a:t>
            </a:r>
            <a:r>
              <a:rPr lang="ru-RU" b="1" dirty="0" smtClean="0"/>
              <a:t>и</a:t>
            </a:r>
            <a:r>
              <a:rPr lang="ru-RU" dirty="0" smtClean="0"/>
              <a:t>роде всё </a:t>
            </a:r>
            <a:r>
              <a:rPr lang="ru-RU" b="1" dirty="0" smtClean="0"/>
              <a:t>пре</a:t>
            </a:r>
            <a:r>
              <a:rPr lang="ru-RU" dirty="0" smtClean="0"/>
              <a:t>красно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  <a:r>
              <a:rPr lang="ru-RU" dirty="0" smtClean="0"/>
              <a:t> и плывущие по небу обл</a:t>
            </a:r>
            <a:r>
              <a:rPr lang="ru-RU" b="1" dirty="0" smtClean="0"/>
              <a:t>а</a:t>
            </a:r>
            <a:r>
              <a:rPr lang="ru-RU" dirty="0" smtClean="0"/>
              <a:t>ка</a:t>
            </a:r>
            <a:r>
              <a:rPr lang="ru-RU" dirty="0" smtClean="0">
                <a:solidFill>
                  <a:srgbClr val="FF0000"/>
                </a:solidFill>
              </a:rPr>
              <a:t>,</a:t>
            </a:r>
            <a:r>
              <a:rPr lang="ru-RU" dirty="0" smtClean="0"/>
              <a:t> и берёзка</a:t>
            </a:r>
            <a:r>
              <a:rPr lang="ru-RU" dirty="0" smtClean="0">
                <a:solidFill>
                  <a:srgbClr val="FF0000"/>
                </a:solidFill>
              </a:rPr>
              <a:t>,</a:t>
            </a:r>
            <a:r>
              <a:rPr lang="ru-RU" dirty="0" smtClean="0"/>
              <a:t> и суровая северная ель</a:t>
            </a:r>
            <a:r>
              <a:rPr lang="ru-RU" dirty="0" smtClean="0">
                <a:solidFill>
                  <a:srgbClr val="FF0000"/>
                </a:solidFill>
              </a:rPr>
              <a:t>,</a:t>
            </a:r>
            <a:r>
              <a:rPr lang="ru-RU" dirty="0" smtClean="0"/>
              <a:t> и л</a:t>
            </a:r>
            <a:r>
              <a:rPr lang="ru-RU" b="1" dirty="0" smtClean="0"/>
              <a:t>и</a:t>
            </a:r>
            <a:r>
              <a:rPr lang="ru-RU" dirty="0" smtClean="0"/>
              <a:t>шайник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smtClean="0"/>
              <a:t>который к</a:t>
            </a:r>
            <a:r>
              <a:rPr lang="ru-RU" b="1" dirty="0" smtClean="0"/>
              <a:t>а</a:t>
            </a:r>
            <a:r>
              <a:rPr lang="ru-RU" dirty="0" smtClean="0"/>
              <a:t>рабкается вверх по склону кам</a:t>
            </a:r>
            <a:r>
              <a:rPr lang="ru-RU" b="1" dirty="0" smtClean="0"/>
              <a:t>ен</a:t>
            </a:r>
            <a:r>
              <a:rPr lang="ru-RU" dirty="0" smtClean="0"/>
              <a:t>истого откоса</a:t>
            </a:r>
            <a:r>
              <a:rPr lang="ru-RU" dirty="0" smtClean="0">
                <a:solidFill>
                  <a:srgbClr val="FF0000"/>
                </a:solidFill>
              </a:rPr>
              <a:t>… </a:t>
            </a:r>
            <a:r>
              <a:rPr lang="ru-RU" dirty="0" smtClean="0"/>
              <a:t>Но что мож</a:t>
            </a:r>
            <a:r>
              <a:rPr lang="ru-RU" b="1" dirty="0" smtClean="0"/>
              <a:t>ет </a:t>
            </a:r>
            <a:r>
              <a:rPr lang="ru-RU" dirty="0" smtClean="0"/>
              <a:t>по жив</a:t>
            </a:r>
            <a:r>
              <a:rPr lang="ru-RU" b="1" dirty="0" smtClean="0"/>
              <a:t>ост</a:t>
            </a:r>
            <a:r>
              <a:rPr lang="ru-RU" dirty="0" smtClean="0"/>
              <a:t>и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smtClean="0"/>
              <a:t>прел</a:t>
            </a:r>
            <a:r>
              <a:rPr lang="ru-RU" b="1" dirty="0" smtClean="0"/>
              <a:t>ест</a:t>
            </a:r>
            <a:r>
              <a:rPr lang="ru-RU" dirty="0" smtClean="0"/>
              <a:t>и и о</a:t>
            </a:r>
            <a:r>
              <a:rPr lang="ru-RU" b="1" dirty="0" smtClean="0"/>
              <a:t>чар</a:t>
            </a:r>
            <a:r>
              <a:rPr lang="ru-RU" dirty="0" smtClean="0"/>
              <a:t>ованию с</a:t>
            </a:r>
            <a:r>
              <a:rPr lang="ru-RU" b="1" dirty="0" smtClean="0"/>
              <a:t>равн</a:t>
            </a:r>
            <a:r>
              <a:rPr lang="ru-RU" dirty="0" smtClean="0"/>
              <a:t>иться с водой</a:t>
            </a:r>
            <a:r>
              <a:rPr lang="ru-RU" dirty="0" smtClean="0">
                <a:solidFill>
                  <a:srgbClr val="FF0000"/>
                </a:solidFill>
              </a:rPr>
              <a:t>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 smtClean="0"/>
              <a:t>Вода</a:t>
            </a:r>
            <a:r>
              <a:rPr lang="ru-RU" dirty="0" smtClean="0">
                <a:solidFill>
                  <a:srgbClr val="FF0000"/>
                </a:solidFill>
              </a:rPr>
              <a:t>-</a:t>
            </a:r>
            <a:r>
              <a:rPr lang="ru-RU" dirty="0" smtClean="0"/>
              <a:t> это жизнь</a:t>
            </a:r>
            <a:r>
              <a:rPr lang="ru-RU" dirty="0" smtClean="0">
                <a:solidFill>
                  <a:srgbClr val="FF0000"/>
                </a:solidFill>
              </a:rPr>
              <a:t>»,-</a:t>
            </a:r>
            <a:r>
              <a:rPr lang="ru-RU" dirty="0" smtClean="0"/>
              <a:t> думал я</a:t>
            </a:r>
            <a:r>
              <a:rPr lang="ru-RU" dirty="0" smtClean="0">
                <a:solidFill>
                  <a:srgbClr val="FF0000"/>
                </a:solidFill>
              </a:rPr>
              <a:t>,</a:t>
            </a:r>
            <a:r>
              <a:rPr lang="ru-RU" dirty="0" smtClean="0"/>
              <a:t> когда плыл по рябоватым </a:t>
            </a:r>
            <a:r>
              <a:rPr lang="ru-RU" b="1" dirty="0" smtClean="0"/>
              <a:t>про</a:t>
            </a:r>
            <a:r>
              <a:rPr lang="ru-RU" dirty="0" smtClean="0"/>
              <a:t>сторам Онежского озера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smtClean="0"/>
              <a:t>Оно </a:t>
            </a:r>
            <a:r>
              <a:rPr lang="ru-RU" b="1" dirty="0" smtClean="0"/>
              <a:t>ман</a:t>
            </a:r>
            <a:r>
              <a:rPr lang="ru-RU" dirty="0" smtClean="0"/>
              <a:t>ило к себе прозрачностью и глуб</a:t>
            </a:r>
            <a:r>
              <a:rPr lang="ru-RU" b="1" dirty="0" smtClean="0"/>
              <a:t>ин</a:t>
            </a:r>
            <a:r>
              <a:rPr lang="ru-RU" dirty="0" smtClean="0"/>
              <a:t>ой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Озеро постоя</a:t>
            </a:r>
            <a:r>
              <a:rPr lang="ru-RU" b="1" dirty="0" smtClean="0"/>
              <a:t>нн</a:t>
            </a:r>
            <a:r>
              <a:rPr lang="ru-RU" dirty="0" smtClean="0"/>
              <a:t>о </a:t>
            </a:r>
            <a:r>
              <a:rPr lang="ru-RU" b="1" dirty="0" smtClean="0"/>
              <a:t>мен</a:t>
            </a:r>
            <a:r>
              <a:rPr lang="ru-RU" dirty="0" smtClean="0"/>
              <a:t>яло свои краски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smtClean="0"/>
              <a:t>На </a:t>
            </a:r>
            <a:r>
              <a:rPr lang="ru-RU" b="1" dirty="0" smtClean="0"/>
              <a:t>рас</a:t>
            </a:r>
            <a:r>
              <a:rPr lang="ru-RU" dirty="0" smtClean="0"/>
              <a:t>свете вода была тёмной- тёмной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smtClean="0"/>
              <a:t>холодной и не</a:t>
            </a:r>
            <a:r>
              <a:rPr lang="ru-RU" b="1" dirty="0" smtClean="0"/>
              <a:t>при</a:t>
            </a:r>
            <a:r>
              <a:rPr lang="ru-RU" dirty="0" smtClean="0"/>
              <a:t>вет</a:t>
            </a:r>
            <a:r>
              <a:rPr lang="ru-RU" b="1" dirty="0" smtClean="0"/>
              <a:t>лив</a:t>
            </a:r>
            <a:r>
              <a:rPr lang="ru-RU" dirty="0" smtClean="0"/>
              <a:t>ой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r>
              <a:rPr lang="ru-RU" dirty="0" smtClean="0"/>
              <a:t> Потом цвет озера стал оловянным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r>
              <a:rPr lang="ru-RU" dirty="0" smtClean="0"/>
              <a:t> Когда лучи со</a:t>
            </a:r>
            <a:r>
              <a:rPr lang="ru-RU" b="1" dirty="0" smtClean="0"/>
              <a:t>л</a:t>
            </a:r>
            <a:r>
              <a:rPr lang="ru-RU" dirty="0" smtClean="0"/>
              <a:t>нца заиграли на нашем парусе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smtClean="0"/>
              <a:t>по</a:t>
            </a:r>
            <a:r>
              <a:rPr lang="ru-RU" b="1" dirty="0" smtClean="0"/>
              <a:t>тепл</a:t>
            </a:r>
            <a:r>
              <a:rPr lang="ru-RU" dirty="0" smtClean="0"/>
              <a:t>ели и краски озера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7B9899"/>
                </a:solidFill>
              </a:rPr>
              <a:t>№266.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1.</a:t>
            </a:r>
            <a:r>
              <a:rPr lang="ru-RU" u="sng" dirty="0" smtClean="0"/>
              <a:t>Дисциплина</a:t>
            </a:r>
            <a:r>
              <a:rPr lang="ru-RU" dirty="0" smtClean="0"/>
              <a:t>- </a:t>
            </a:r>
            <a:r>
              <a:rPr lang="ru-RU" u="dbl" dirty="0" smtClean="0"/>
              <a:t>мать</a:t>
            </a:r>
            <a:r>
              <a:rPr lang="ru-RU" dirty="0" smtClean="0"/>
              <a:t> победы.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2.</a:t>
            </a:r>
            <a:r>
              <a:rPr lang="ru-RU" u="sng" dirty="0" smtClean="0"/>
              <a:t>Чтение</a:t>
            </a:r>
            <a:r>
              <a:rPr lang="ru-RU" dirty="0" smtClean="0"/>
              <a:t>- </a:t>
            </a:r>
            <a:r>
              <a:rPr lang="ru-RU" b="1" dirty="0" smtClean="0"/>
              <a:t>вот</a:t>
            </a:r>
            <a:r>
              <a:rPr lang="ru-RU" dirty="0" smtClean="0"/>
              <a:t> лучшее </a:t>
            </a:r>
            <a:r>
              <a:rPr lang="ru-RU" u="dbl" dirty="0" smtClean="0"/>
              <a:t>учение</a:t>
            </a:r>
            <a:r>
              <a:rPr lang="ru-RU" dirty="0" smtClean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3.</a:t>
            </a:r>
            <a:r>
              <a:rPr lang="ru-RU" u="sng" dirty="0" smtClean="0"/>
              <a:t>Архитектура</a:t>
            </a:r>
            <a:r>
              <a:rPr lang="ru-RU" dirty="0" smtClean="0"/>
              <a:t>- </a:t>
            </a:r>
            <a:r>
              <a:rPr lang="ru-RU" u="dbl" dirty="0" smtClean="0"/>
              <a:t>летопись </a:t>
            </a:r>
            <a:r>
              <a:rPr lang="ru-RU" dirty="0" smtClean="0"/>
              <a:t>мира, она говорит тогда, когда уже молчат и песни, и предания.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4.</a:t>
            </a:r>
            <a:r>
              <a:rPr lang="ru-RU" u="sng" dirty="0" smtClean="0"/>
              <a:t>Смех</a:t>
            </a:r>
            <a:r>
              <a:rPr lang="ru-RU" dirty="0" smtClean="0"/>
              <a:t>- </a:t>
            </a:r>
            <a:r>
              <a:rPr lang="ru-RU" b="1" dirty="0" smtClean="0"/>
              <a:t>это </a:t>
            </a:r>
            <a:r>
              <a:rPr lang="ru-RU" u="dbl" dirty="0" smtClean="0"/>
              <a:t>человеколюбие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463550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7B9899"/>
                </a:solidFill>
              </a:rPr>
              <a:t>№267.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620713"/>
            <a:ext cx="8504238" cy="5478462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Я увид</a:t>
            </a:r>
            <a:r>
              <a:rPr lang="ru-RU" b="1" dirty="0" smtClean="0"/>
              <a:t>е</a:t>
            </a:r>
            <a:r>
              <a:rPr lang="ru-RU" dirty="0" smtClean="0"/>
              <a:t>л, что ветки </a:t>
            </a:r>
            <a:r>
              <a:rPr lang="ru-RU" dirty="0" err="1" smtClean="0"/>
              <a:t>смороди</a:t>
            </a:r>
            <a:r>
              <a:rPr lang="ru-RU" b="1" dirty="0" err="1" smtClean="0"/>
              <a:t>н-н</a:t>
            </a:r>
            <a:r>
              <a:rPr lang="ru-RU" b="1" dirty="0" smtClean="0"/>
              <a:t>- </a:t>
            </a:r>
            <a:r>
              <a:rPr lang="ru-RU" dirty="0" smtClean="0"/>
              <a:t>ого    </a:t>
            </a:r>
            <a:r>
              <a:rPr lang="ru-RU" b="1" dirty="0" smtClean="0"/>
              <a:t>                                                                                                                                                                                                </a:t>
            </a:r>
            <a:r>
              <a:rPr lang="ru-RU" dirty="0" smtClean="0"/>
              <a:t> куста колебл</a:t>
            </a:r>
            <a:r>
              <a:rPr lang="ru-RU" b="1" dirty="0" smtClean="0"/>
              <a:t>ют</a:t>
            </a:r>
            <a:r>
              <a:rPr lang="ru-RU" dirty="0" smtClean="0"/>
              <a:t>ся. Их кто</a:t>
            </a:r>
            <a:r>
              <a:rPr lang="ru-RU" b="1" dirty="0" smtClean="0"/>
              <a:t>-то</a:t>
            </a:r>
            <a:r>
              <a:rPr lang="ru-RU" dirty="0" smtClean="0"/>
              <a:t> на</a:t>
            </a:r>
            <a:r>
              <a:rPr lang="ru-RU" b="1" dirty="0" smtClean="0"/>
              <a:t>гиб</a:t>
            </a:r>
            <a:r>
              <a:rPr lang="ru-RU" dirty="0" smtClean="0"/>
              <a:t>ал и через </a:t>
            </a:r>
            <a:r>
              <a:rPr lang="ru-RU" b="1" dirty="0" smtClean="0"/>
              <a:t>не</a:t>
            </a:r>
            <a:r>
              <a:rPr lang="ru-RU" dirty="0" smtClean="0"/>
              <a:t>сколько секунд снова отпускал. Я подполз ближе и стал </a:t>
            </a:r>
            <a:r>
              <a:rPr lang="ru-RU" b="1" dirty="0" smtClean="0"/>
              <a:t>на</a:t>
            </a:r>
            <a:r>
              <a:rPr lang="ru-RU" dirty="0" smtClean="0"/>
              <a:t>блюдать.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Светло- рыжий </a:t>
            </a:r>
            <a:r>
              <a:rPr lang="ru-RU" b="1" i="1" dirty="0" smtClean="0"/>
              <a:t>не</a:t>
            </a:r>
            <a:r>
              <a:rPr lang="ru-RU" i="1" dirty="0" smtClean="0"/>
              <a:t>большой </a:t>
            </a:r>
            <a:r>
              <a:rPr lang="ru-RU" dirty="0" smtClean="0"/>
              <a:t>медведь ел см</a:t>
            </a:r>
            <a:r>
              <a:rPr lang="ru-RU" b="1" dirty="0" smtClean="0"/>
              <a:t>о</a:t>
            </a:r>
            <a:r>
              <a:rPr lang="ru-RU" dirty="0" smtClean="0"/>
              <a:t>родину. Он при</a:t>
            </a:r>
            <a:r>
              <a:rPr lang="ru-RU" b="1" dirty="0" smtClean="0"/>
              <a:t>гиб</a:t>
            </a:r>
            <a:r>
              <a:rPr lang="ru-RU" dirty="0" smtClean="0"/>
              <a:t>ал к себе когтями ветку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smtClean="0"/>
              <a:t>потом захват</a:t>
            </a:r>
            <a:r>
              <a:rPr lang="ru-RU" b="1" dirty="0" smtClean="0"/>
              <a:t>ыва</a:t>
            </a:r>
            <a:r>
              <a:rPr lang="ru-RU" dirty="0" smtClean="0"/>
              <a:t>л зубами ягодную кисть и сдёрг</a:t>
            </a:r>
            <a:r>
              <a:rPr lang="ru-RU" b="1" dirty="0" smtClean="0"/>
              <a:t>ива</a:t>
            </a:r>
            <a:r>
              <a:rPr lang="ru-RU" dirty="0" smtClean="0"/>
              <a:t>л с неё все ягоды одним лё</a:t>
            </a:r>
            <a:r>
              <a:rPr lang="ru-RU" b="1" dirty="0" smtClean="0"/>
              <a:t>г</a:t>
            </a:r>
            <a:r>
              <a:rPr lang="ru-RU" dirty="0" smtClean="0"/>
              <a:t>ким рывком. Стерж</a:t>
            </a:r>
            <a:r>
              <a:rPr lang="ru-RU" b="1" dirty="0" smtClean="0"/>
              <a:t>е</a:t>
            </a:r>
            <a:r>
              <a:rPr lang="ru-RU" dirty="0" smtClean="0"/>
              <a:t>нь кисти и даже зелёные ножки ягод</a:t>
            </a:r>
            <a:r>
              <a:rPr lang="ru-RU" dirty="0" smtClean="0">
                <a:solidFill>
                  <a:srgbClr val="FF0000"/>
                </a:solidFill>
              </a:rPr>
              <a:t>- </a:t>
            </a:r>
            <a:r>
              <a:rPr lang="ru-RU" b="1" dirty="0" smtClean="0"/>
              <a:t>всё </a:t>
            </a:r>
            <a:r>
              <a:rPr lang="ru-RU" dirty="0" smtClean="0"/>
              <a:t>о</a:t>
            </a:r>
            <a:r>
              <a:rPr lang="ru-RU" b="1" dirty="0" smtClean="0"/>
              <a:t>ста</a:t>
            </a:r>
            <a:r>
              <a:rPr lang="ru-RU" dirty="0" smtClean="0"/>
              <a:t>валось на ветке. В рот м</a:t>
            </a:r>
            <a:r>
              <a:rPr lang="ru-RU" b="1" dirty="0" smtClean="0"/>
              <a:t>е</a:t>
            </a:r>
            <a:r>
              <a:rPr lang="ru-RU" dirty="0" smtClean="0"/>
              <a:t>дведю по</a:t>
            </a:r>
            <a:r>
              <a:rPr lang="ru-RU" b="1" dirty="0" smtClean="0"/>
              <a:t>пад</a:t>
            </a:r>
            <a:r>
              <a:rPr lang="ru-RU" dirty="0" smtClean="0"/>
              <a:t>али только чистые ягоды. Делалось это быстро и ловко. </a:t>
            </a:r>
            <a:r>
              <a:rPr lang="ru-RU" b="1" dirty="0" smtClean="0"/>
              <a:t>Не</a:t>
            </a:r>
            <a:r>
              <a:rPr lang="ru-RU" dirty="0" smtClean="0"/>
              <a:t>спелые кисти медведь </a:t>
            </a:r>
            <a:r>
              <a:rPr lang="ru-RU" b="1" dirty="0" smtClean="0"/>
              <a:t>не</a:t>
            </a:r>
            <a:r>
              <a:rPr lang="ru-RU" dirty="0" smtClean="0"/>
              <a:t> трогал</a:t>
            </a:r>
            <a:r>
              <a:rPr lang="ru-RU" dirty="0" smtClean="0">
                <a:solidFill>
                  <a:srgbClr val="FF0000"/>
                </a:solidFill>
              </a:rPr>
              <a:t>,</a:t>
            </a:r>
            <a:r>
              <a:rPr lang="ru-RU" dirty="0" smtClean="0"/>
              <a:t> а брал только самые тёмные.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32067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№269</a:t>
            </a:r>
            <a:endParaRPr lang="ru-RU" sz="2400" dirty="0"/>
          </a:p>
        </p:txBody>
      </p:sp>
      <p:sp>
        <p:nvSpPr>
          <p:cNvPr id="18435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549275"/>
            <a:ext cx="8504238" cy="5549900"/>
          </a:xfrm>
        </p:spPr>
        <p:txBody>
          <a:bodyPr/>
          <a:lstStyle/>
          <a:p>
            <a:pPr eaLnBrk="1" hangingPunct="1"/>
            <a:r>
              <a:rPr lang="ru-RU" sz="2000" smtClean="0"/>
              <a:t>1.Чуть слыш</a:t>
            </a:r>
            <a:r>
              <a:rPr lang="ru-RU" sz="2000" b="1" smtClean="0"/>
              <a:t>ит</a:t>
            </a:r>
            <a:r>
              <a:rPr lang="ru-RU" sz="2000" smtClean="0"/>
              <a:t>ся </a:t>
            </a:r>
            <a:r>
              <a:rPr lang="ru-RU" sz="2000" i="1" smtClean="0"/>
              <a:t>ручей</a:t>
            </a:r>
            <a:r>
              <a:rPr lang="ru-RU" sz="2000" smtClean="0"/>
              <a:t>,/бегущ</a:t>
            </a:r>
            <a:r>
              <a:rPr lang="ru-RU" sz="2000" b="1" smtClean="0"/>
              <a:t>ий</a:t>
            </a:r>
            <a:r>
              <a:rPr lang="ru-RU" sz="2000" smtClean="0"/>
              <a:t> в сень дубравы/, чуть дыш</a:t>
            </a:r>
            <a:r>
              <a:rPr lang="ru-RU" sz="2000" b="1" smtClean="0"/>
              <a:t>ит </a:t>
            </a:r>
            <a:r>
              <a:rPr lang="ru-RU" sz="2000" i="1" smtClean="0"/>
              <a:t>ветерок</a:t>
            </a:r>
            <a:r>
              <a:rPr lang="ru-RU" sz="2000" smtClean="0"/>
              <a:t>, /уснувш</a:t>
            </a:r>
            <a:r>
              <a:rPr lang="ru-RU" sz="2000" b="1" smtClean="0"/>
              <a:t>ий</a:t>
            </a:r>
            <a:r>
              <a:rPr lang="ru-RU" sz="2000" smtClean="0"/>
              <a:t> на листах/…</a:t>
            </a:r>
          </a:p>
          <a:p>
            <a:pPr eaLnBrk="1" hangingPunct="1"/>
            <a:r>
              <a:rPr lang="ru-RU" sz="2000" smtClean="0"/>
              <a:t>2.Косой </a:t>
            </a:r>
            <a:r>
              <a:rPr lang="ru-RU" sz="2000" i="1" smtClean="0"/>
              <a:t>дождь</a:t>
            </a:r>
            <a:r>
              <a:rPr lang="ru-RU" sz="2000" smtClean="0"/>
              <a:t>, /гоним</a:t>
            </a:r>
            <a:r>
              <a:rPr lang="ru-RU" sz="2000" b="1" smtClean="0"/>
              <a:t>ый</a:t>
            </a:r>
            <a:r>
              <a:rPr lang="ru-RU" sz="2000" smtClean="0"/>
              <a:t> сильным ветром/, </a:t>
            </a:r>
            <a:r>
              <a:rPr lang="ru-RU" sz="2000" smtClean="0">
                <a:solidFill>
                  <a:srgbClr val="FF0000"/>
                </a:solidFill>
              </a:rPr>
              <a:t>лил как из ведра.</a:t>
            </a:r>
          </a:p>
          <a:p>
            <a:pPr eaLnBrk="1" hangingPunct="1"/>
            <a:r>
              <a:rPr lang="ru-RU" sz="2000" smtClean="0"/>
              <a:t>3.Охотник устроился на большом </a:t>
            </a:r>
            <a:r>
              <a:rPr lang="ru-RU" sz="2000" i="1" smtClean="0"/>
              <a:t>камн</a:t>
            </a:r>
            <a:r>
              <a:rPr lang="ru-RU" sz="2000" b="1" i="1" smtClean="0"/>
              <a:t>е</a:t>
            </a:r>
            <a:r>
              <a:rPr lang="ru-RU" sz="2000" smtClean="0"/>
              <a:t>, /окружённ</a:t>
            </a:r>
            <a:r>
              <a:rPr lang="ru-RU" sz="2000" b="1" smtClean="0"/>
              <a:t>ом</a:t>
            </a:r>
            <a:r>
              <a:rPr lang="ru-RU" sz="2000" smtClean="0"/>
              <a:t> /шумно плещущ</a:t>
            </a:r>
            <a:r>
              <a:rPr lang="ru-RU" sz="2000" b="1" smtClean="0"/>
              <a:t>ей</a:t>
            </a:r>
            <a:r>
              <a:rPr lang="ru-RU" sz="2000" smtClean="0"/>
              <a:t>, стремящ</a:t>
            </a:r>
            <a:r>
              <a:rPr lang="ru-RU" sz="2000" b="1" smtClean="0"/>
              <a:t>ей</a:t>
            </a:r>
            <a:r>
              <a:rPr lang="ru-RU" sz="2000" smtClean="0"/>
              <a:t>ся по каменистому дну/ </a:t>
            </a:r>
            <a:r>
              <a:rPr lang="ru-RU" sz="2000" i="1" smtClean="0"/>
              <a:t>водой</a:t>
            </a:r>
            <a:r>
              <a:rPr lang="ru-RU" sz="2000" smtClean="0"/>
              <a:t>/.</a:t>
            </a:r>
          </a:p>
          <a:p>
            <a:pPr eaLnBrk="1" hangingPunct="1"/>
            <a:r>
              <a:rPr lang="ru-RU" sz="2000" smtClean="0"/>
              <a:t>4.Одинокий </a:t>
            </a:r>
            <a:r>
              <a:rPr lang="ru-RU" sz="2000" i="1" smtClean="0"/>
              <a:t>самолёт</a:t>
            </a:r>
            <a:r>
              <a:rPr lang="ru-RU" sz="2000" smtClean="0"/>
              <a:t>,/ плывущ</a:t>
            </a:r>
            <a:r>
              <a:rPr lang="ru-RU" sz="2000" b="1" smtClean="0"/>
              <a:t>ий</a:t>
            </a:r>
            <a:r>
              <a:rPr lang="ru-RU" sz="2000" smtClean="0"/>
              <a:t> на головокружительн</a:t>
            </a:r>
            <a:r>
              <a:rPr lang="ru-RU" sz="2000" b="1" smtClean="0"/>
              <a:t>ой</a:t>
            </a:r>
            <a:r>
              <a:rPr lang="ru-RU" sz="2000" smtClean="0"/>
              <a:t> высоте/, кажется </a:t>
            </a:r>
            <a:r>
              <a:rPr lang="ru-RU" sz="2000" i="1" smtClean="0"/>
              <a:t>миноносц</a:t>
            </a:r>
            <a:r>
              <a:rPr lang="ru-RU" sz="2000" b="1" i="1" smtClean="0"/>
              <a:t>ем</a:t>
            </a:r>
            <a:r>
              <a:rPr lang="ru-RU" sz="2000" smtClean="0"/>
              <a:t>, /наблюдаем</a:t>
            </a:r>
            <a:r>
              <a:rPr lang="ru-RU" sz="2000" b="1" smtClean="0"/>
              <a:t>ым</a:t>
            </a:r>
            <a:r>
              <a:rPr lang="ru-RU" sz="2000" smtClean="0"/>
              <a:t> со дна моря/.</a:t>
            </a:r>
          </a:p>
          <a:p>
            <a:pPr eaLnBrk="1" hangingPunct="1"/>
            <a:r>
              <a:rPr lang="ru-RU" sz="2000" smtClean="0"/>
              <a:t>5.Уже вечерело, солнце скрылось за небольш</a:t>
            </a:r>
            <a:r>
              <a:rPr lang="ru-RU" sz="2000" b="1" smtClean="0"/>
              <a:t>ую</a:t>
            </a:r>
            <a:r>
              <a:rPr lang="ru-RU" sz="2000" smtClean="0"/>
              <a:t> осинов</a:t>
            </a:r>
            <a:r>
              <a:rPr lang="ru-RU" sz="2000" b="1" smtClean="0"/>
              <a:t>ую</a:t>
            </a:r>
            <a:r>
              <a:rPr lang="ru-RU" sz="2000" smtClean="0"/>
              <a:t> </a:t>
            </a:r>
            <a:r>
              <a:rPr lang="ru-RU" sz="2000" i="1" smtClean="0"/>
              <a:t>рощу</a:t>
            </a:r>
            <a:r>
              <a:rPr lang="ru-RU" sz="2000" smtClean="0"/>
              <a:t>, /лежавш</a:t>
            </a:r>
            <a:r>
              <a:rPr lang="ru-RU" sz="2000" b="1" smtClean="0"/>
              <a:t>ую</a:t>
            </a:r>
            <a:r>
              <a:rPr lang="ru-RU" sz="2000" smtClean="0"/>
              <a:t> в версте от сада/.</a:t>
            </a:r>
          </a:p>
          <a:p>
            <a:pPr eaLnBrk="1" hangingPunct="1"/>
            <a:r>
              <a:rPr lang="ru-RU" sz="2000" smtClean="0"/>
              <a:t>6.Грянул гром- и </a:t>
            </a:r>
            <a:r>
              <a:rPr lang="ru-RU" sz="2000" i="1" smtClean="0"/>
              <a:t>тучки</a:t>
            </a:r>
            <a:r>
              <a:rPr lang="ru-RU" sz="2000" smtClean="0"/>
              <a:t> дрогнули, /охваченн</a:t>
            </a:r>
            <a:r>
              <a:rPr lang="ru-RU" sz="2000" b="1" smtClean="0"/>
              <a:t>ые </a:t>
            </a:r>
            <a:r>
              <a:rPr lang="ru-RU" sz="2000" smtClean="0"/>
              <a:t>син</a:t>
            </a:r>
            <a:r>
              <a:rPr lang="ru-RU" sz="2000" b="1" smtClean="0"/>
              <a:t>им</a:t>
            </a:r>
            <a:r>
              <a:rPr lang="ru-RU" sz="2000" smtClean="0"/>
              <a:t> огнём/.</a:t>
            </a:r>
          </a:p>
          <a:p>
            <a:pPr eaLnBrk="1" hangingPunct="1"/>
            <a:r>
              <a:rPr lang="ru-RU" sz="2000" smtClean="0"/>
              <a:t>7.</a:t>
            </a:r>
            <a:r>
              <a:rPr lang="ru-RU" sz="2000" i="1" smtClean="0"/>
              <a:t>Человек</a:t>
            </a:r>
            <a:r>
              <a:rPr lang="ru-RU" sz="2000" smtClean="0"/>
              <a:t>, /задумавш</a:t>
            </a:r>
            <a:r>
              <a:rPr lang="ru-RU" sz="2000" b="1" smtClean="0"/>
              <a:t>ий</a:t>
            </a:r>
            <a:r>
              <a:rPr lang="ru-RU" sz="2000" smtClean="0"/>
              <a:t> уничтожить свою душу/, тем самым уже уничтожил её.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43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320675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№274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549275"/>
            <a:ext cx="8504238" cy="5549900"/>
          </a:xfrm>
        </p:spPr>
        <p:txBody>
          <a:bodyPr/>
          <a:lstStyle/>
          <a:p>
            <a:r>
              <a:rPr lang="ru-RU" smtClean="0"/>
              <a:t>1.Сегодня томная луна, </a:t>
            </a:r>
            <a:r>
              <a:rPr lang="ru-RU" i="1" smtClean="0"/>
              <a:t>как пленная ц</a:t>
            </a:r>
            <a:r>
              <a:rPr lang="ru-RU" b="1" i="1" smtClean="0"/>
              <a:t>а</a:t>
            </a:r>
            <a:r>
              <a:rPr lang="ru-RU" i="1" smtClean="0"/>
              <a:t>ревна</a:t>
            </a:r>
            <a:r>
              <a:rPr lang="ru-RU" smtClean="0"/>
              <a:t>, грус</a:t>
            </a:r>
            <a:r>
              <a:rPr lang="ru-RU" b="1" smtClean="0"/>
              <a:t>т</a:t>
            </a:r>
            <a:r>
              <a:rPr lang="ru-RU" smtClean="0"/>
              <a:t>на, задум</a:t>
            </a:r>
            <a:r>
              <a:rPr lang="ru-RU" b="1" smtClean="0"/>
              <a:t>чив</a:t>
            </a:r>
            <a:r>
              <a:rPr lang="ru-RU" smtClean="0"/>
              <a:t>а, бледна.</a:t>
            </a:r>
          </a:p>
          <a:p>
            <a:r>
              <a:rPr lang="ru-RU" smtClean="0"/>
              <a:t>2. И всю пр</a:t>
            </a:r>
            <a:r>
              <a:rPr lang="ru-RU" b="1" smtClean="0"/>
              <a:t>и</a:t>
            </a:r>
            <a:r>
              <a:rPr lang="ru-RU" smtClean="0"/>
              <a:t>роду, </a:t>
            </a:r>
            <a:r>
              <a:rPr lang="ru-RU" i="1" smtClean="0"/>
              <a:t>как туман</a:t>
            </a:r>
            <a:r>
              <a:rPr lang="ru-RU" smtClean="0"/>
              <a:t>, др</a:t>
            </a:r>
            <a:r>
              <a:rPr lang="ru-RU" b="1" smtClean="0"/>
              <a:t>е</a:t>
            </a:r>
            <a:r>
              <a:rPr lang="ru-RU" smtClean="0"/>
              <a:t>мота жаркая об</a:t>
            </a:r>
            <a:r>
              <a:rPr lang="ru-RU" b="1" smtClean="0"/>
              <a:t>ъ</a:t>
            </a:r>
            <a:r>
              <a:rPr lang="ru-RU" smtClean="0"/>
              <a:t>емлет.</a:t>
            </a:r>
          </a:p>
          <a:p>
            <a:r>
              <a:rPr lang="ru-RU" smtClean="0"/>
              <a:t>3.В небе та</a:t>
            </a:r>
            <a:r>
              <a:rPr lang="ru-RU" b="1" smtClean="0"/>
              <a:t>ют</a:t>
            </a:r>
            <a:r>
              <a:rPr lang="ru-RU" smtClean="0"/>
              <a:t> обл</a:t>
            </a:r>
            <a:r>
              <a:rPr lang="ru-RU" b="1" smtClean="0"/>
              <a:t>а</a:t>
            </a:r>
            <a:r>
              <a:rPr lang="ru-RU" smtClean="0"/>
              <a:t>ка</a:t>
            </a:r>
            <a:r>
              <a:rPr lang="ru-RU" smtClean="0">
                <a:solidFill>
                  <a:srgbClr val="FF0000"/>
                </a:solidFill>
              </a:rPr>
              <a:t>,</a:t>
            </a:r>
            <a:r>
              <a:rPr lang="ru-RU" smtClean="0"/>
              <a:t> и, лучистая на зное, в искрах кат</a:t>
            </a:r>
            <a:r>
              <a:rPr lang="ru-RU" b="1" smtClean="0"/>
              <a:t>ит</a:t>
            </a:r>
            <a:r>
              <a:rPr lang="ru-RU" smtClean="0"/>
              <a:t>ся река, </a:t>
            </a:r>
            <a:r>
              <a:rPr lang="ru-RU" i="1" smtClean="0"/>
              <a:t>словно зерк</a:t>
            </a:r>
            <a:r>
              <a:rPr lang="ru-RU" b="1" i="1" smtClean="0"/>
              <a:t>а</a:t>
            </a:r>
            <a:r>
              <a:rPr lang="ru-RU" i="1" smtClean="0"/>
              <a:t>ло ст</a:t>
            </a:r>
            <a:r>
              <a:rPr lang="ru-RU" b="1" i="1" smtClean="0"/>
              <a:t>а</a:t>
            </a:r>
            <a:r>
              <a:rPr lang="ru-RU" i="1" smtClean="0"/>
              <a:t>льное</a:t>
            </a:r>
            <a:r>
              <a:rPr lang="ru-RU" smtClean="0"/>
              <a:t>.</a:t>
            </a:r>
          </a:p>
          <a:p>
            <a:r>
              <a:rPr lang="ru-RU" i="1" smtClean="0"/>
              <a:t>4.Как золотая птичка</a:t>
            </a:r>
            <a:r>
              <a:rPr lang="ru-RU" smtClean="0"/>
              <a:t>, др</a:t>
            </a:r>
            <a:r>
              <a:rPr lang="ru-RU" b="1" smtClean="0"/>
              <a:t>о</a:t>
            </a:r>
            <a:r>
              <a:rPr lang="ru-RU" smtClean="0"/>
              <a:t>жит огонь впотьмах.</a:t>
            </a:r>
          </a:p>
          <a:p>
            <a:r>
              <a:rPr lang="ru-RU" smtClean="0"/>
              <a:t>5. Золотые лучи, </a:t>
            </a:r>
            <a:r>
              <a:rPr lang="ru-RU" i="1" smtClean="0"/>
              <a:t>словно стрелы</a:t>
            </a:r>
            <a:r>
              <a:rPr lang="ru-RU" smtClean="0"/>
              <a:t>, сквозь клокастые тучи прошли.</a:t>
            </a:r>
          </a:p>
          <a:p>
            <a:r>
              <a:rPr lang="ru-RU" smtClean="0"/>
              <a:t>6.</a:t>
            </a:r>
            <a:r>
              <a:rPr lang="ru-RU" b="1" smtClean="0"/>
              <a:t>Гор</a:t>
            </a:r>
            <a:r>
              <a:rPr lang="ru-RU" smtClean="0"/>
              <a:t>и*т над нами, </a:t>
            </a:r>
            <a:r>
              <a:rPr lang="ru-RU" i="1" smtClean="0"/>
              <a:t>как янтарь</a:t>
            </a:r>
            <a:r>
              <a:rPr lang="ru-RU" smtClean="0"/>
              <a:t>, закатная </a:t>
            </a:r>
            <a:r>
              <a:rPr lang="ru-RU" b="1" smtClean="0"/>
              <a:t>зар</a:t>
            </a:r>
            <a:r>
              <a:rPr lang="ru-RU" smtClean="0"/>
              <a:t>я*.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758825"/>
          </a:xfrm>
        </p:spPr>
        <p:txBody>
          <a:bodyPr/>
          <a:lstStyle/>
          <a:p>
            <a:r>
              <a:rPr lang="ru-RU" smtClean="0"/>
              <a:t>Запятая перед союзом И </a:t>
            </a:r>
          </a:p>
        </p:txBody>
      </p:sp>
      <p:sp>
        <p:nvSpPr>
          <p:cNvPr id="23555" name="Содержимое 3"/>
          <p:cNvSpPr>
            <a:spLocks noGrp="1"/>
          </p:cNvSpPr>
          <p:nvPr>
            <p:ph sz="half" idx="1"/>
          </p:nvPr>
        </p:nvSpPr>
        <p:spPr>
          <a:xfrm>
            <a:off x="301625" y="1371600"/>
            <a:ext cx="4038600" cy="4681538"/>
          </a:xfrm>
        </p:spPr>
        <p:txBody>
          <a:bodyPr/>
          <a:lstStyle/>
          <a:p>
            <a:r>
              <a:rPr lang="ru-RU" smtClean="0"/>
              <a:t>Ставится</a:t>
            </a:r>
          </a:p>
          <a:p>
            <a:r>
              <a:rPr lang="ru-RU" smtClean="0"/>
              <a:t>1./О, и О, и О/</a:t>
            </a:r>
          </a:p>
          <a:p>
            <a:r>
              <a:rPr lang="ru-RU" smtClean="0"/>
              <a:t>    /и О, и О, и О/</a:t>
            </a:r>
          </a:p>
          <a:p>
            <a:r>
              <a:rPr lang="ru-RU" smtClean="0"/>
              <a:t>2. </a:t>
            </a:r>
            <a:r>
              <a:rPr lang="en-US" smtClean="0"/>
              <a:t>[        ]</a:t>
            </a:r>
            <a:r>
              <a:rPr lang="ru-RU" smtClean="0"/>
              <a:t>,и</a:t>
            </a:r>
            <a:r>
              <a:rPr lang="en-US" smtClean="0"/>
              <a:t> [       ]</a:t>
            </a:r>
            <a:endParaRPr lang="ru-RU" smtClean="0"/>
          </a:p>
          <a:p>
            <a:r>
              <a:rPr lang="ru-RU" smtClean="0"/>
              <a:t>3.</a:t>
            </a:r>
            <a:r>
              <a:rPr lang="en-US" smtClean="0"/>
              <a:t>[     ]</a:t>
            </a:r>
            <a:r>
              <a:rPr lang="ru-RU" smtClean="0"/>
              <a:t>,и</a:t>
            </a:r>
            <a:r>
              <a:rPr lang="en-US" smtClean="0"/>
              <a:t> [</a:t>
            </a:r>
            <a:r>
              <a:rPr lang="ru-RU" smtClean="0"/>
              <a:t>,/обос.чл.пр./</a:t>
            </a:r>
            <a:r>
              <a:rPr lang="en-US" smtClean="0"/>
              <a:t>]</a:t>
            </a:r>
          </a:p>
          <a:p>
            <a:endParaRPr lang="ru-RU" smtClean="0"/>
          </a:p>
        </p:txBody>
      </p:sp>
      <p:sp>
        <p:nvSpPr>
          <p:cNvPr id="23556" name="Содержимое 4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538"/>
          </a:xfrm>
        </p:spPr>
        <p:txBody>
          <a:bodyPr/>
          <a:lstStyle/>
          <a:p>
            <a:r>
              <a:rPr lang="ru-RU" smtClean="0"/>
              <a:t>не ставится</a:t>
            </a:r>
          </a:p>
          <a:p>
            <a:r>
              <a:rPr lang="ru-RU" smtClean="0"/>
              <a:t>1. /О и О/</a:t>
            </a:r>
          </a:p>
          <a:p>
            <a:r>
              <a:rPr lang="ru-RU" smtClean="0"/>
              <a:t>    /О и О, О и О/</a:t>
            </a:r>
          </a:p>
          <a:p>
            <a:r>
              <a:rPr lang="ru-RU" smtClean="0"/>
              <a:t>2.</a:t>
            </a:r>
            <a:r>
              <a:rPr lang="en-US" smtClean="0"/>
              <a:t>[</a:t>
            </a:r>
            <a:r>
              <a:rPr lang="ru-RU" smtClean="0"/>
              <a:t>/обос.чл.пр.</a:t>
            </a:r>
            <a:r>
              <a:rPr lang="en-US" smtClean="0"/>
              <a:t>/</a:t>
            </a:r>
            <a:r>
              <a:rPr lang="ru-RU" smtClean="0"/>
              <a:t>и</a:t>
            </a:r>
            <a:r>
              <a:rPr lang="en-US" smtClean="0"/>
              <a:t>/</a:t>
            </a:r>
            <a:r>
              <a:rPr lang="ru-RU" smtClean="0"/>
              <a:t>обос.чл.пр.</a:t>
            </a:r>
            <a:r>
              <a:rPr lang="en-US" smtClean="0"/>
              <a:t>/ ]</a:t>
            </a:r>
            <a:endParaRPr lang="ru-RU" smtClean="0"/>
          </a:p>
          <a:p>
            <a:r>
              <a:rPr lang="ru-RU" smtClean="0"/>
              <a:t>3.</a:t>
            </a:r>
            <a:r>
              <a:rPr lang="en-US" smtClean="0"/>
              <a:t>[</a:t>
            </a:r>
            <a:r>
              <a:rPr lang="ru-RU" smtClean="0"/>
              <a:t>О и,/обос.чл.пр./, О</a:t>
            </a:r>
            <a:r>
              <a:rPr lang="en-US" smtClean="0"/>
              <a:t>]</a:t>
            </a:r>
            <a:endParaRPr lang="ru-RU" smtClean="0"/>
          </a:p>
          <a:p>
            <a:r>
              <a:rPr lang="ru-RU" smtClean="0"/>
              <a:t>4.</a:t>
            </a:r>
          </a:p>
          <a:p>
            <a:endParaRPr lang="ru-RU" smtClean="0"/>
          </a:p>
          <a:p>
            <a:r>
              <a:rPr lang="ru-RU" smtClean="0"/>
              <a:t>                     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00788" y="4149725"/>
            <a:ext cx="792162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867400" y="5013325"/>
            <a:ext cx="649288" cy="5762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235825" y="5013325"/>
            <a:ext cx="576263" cy="5762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" name="Прямая со стрелкой 11"/>
          <p:cNvCxnSpPr>
            <a:stCxn id="8" idx="2"/>
          </p:cNvCxnSpPr>
          <p:nvPr/>
        </p:nvCxnSpPr>
        <p:spPr>
          <a:xfrm>
            <a:off x="6696075" y="4581525"/>
            <a:ext cx="612775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8" idx="2"/>
          </p:cNvCxnSpPr>
          <p:nvPr/>
        </p:nvCxnSpPr>
        <p:spPr>
          <a:xfrm flipH="1">
            <a:off x="6227763" y="4581525"/>
            <a:ext cx="468312" cy="360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320675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№</a:t>
            </a:r>
            <a:r>
              <a:rPr lang="en-US" sz="2400" dirty="0" smtClean="0"/>
              <a:t>278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01625" y="620713"/>
            <a:ext cx="8504238" cy="5478462"/>
          </a:xfrm>
        </p:spPr>
        <p:txBody>
          <a:bodyPr/>
          <a:lstStyle/>
          <a:p>
            <a:r>
              <a:rPr lang="ru-RU" sz="2000" smtClean="0"/>
              <a:t>1.</a:t>
            </a:r>
            <a:r>
              <a:rPr lang="en-US" sz="2000" smtClean="0"/>
              <a:t>[</a:t>
            </a:r>
            <a:r>
              <a:rPr lang="ru-RU" sz="2000" smtClean="0"/>
              <a:t>Пахнет липа душистая мёдом</a:t>
            </a:r>
            <a:r>
              <a:rPr lang="en-US" sz="2000" smtClean="0"/>
              <a:t>]</a:t>
            </a:r>
            <a:r>
              <a:rPr lang="ru-RU" sz="2000" smtClean="0"/>
              <a:t>, и </a:t>
            </a:r>
            <a:r>
              <a:rPr lang="en-US" sz="2000" smtClean="0"/>
              <a:t>[</a:t>
            </a:r>
            <a:r>
              <a:rPr lang="ru-RU" sz="2000" smtClean="0"/>
              <a:t>шумит полный сумрака лес</a:t>
            </a:r>
            <a:r>
              <a:rPr lang="en-US" sz="2000" smtClean="0"/>
              <a:t>]</a:t>
            </a:r>
            <a:r>
              <a:rPr lang="ru-RU" sz="2000" smtClean="0"/>
              <a:t>.</a:t>
            </a:r>
          </a:p>
          <a:p>
            <a:r>
              <a:rPr lang="ru-RU" sz="2000" smtClean="0"/>
              <a:t>2.Ветер осенний в лугах поднимается, шумно по чащам идёт, листья срывает и весело в бешеной пляске несёт. /О, О, О и О/</a:t>
            </a:r>
          </a:p>
          <a:p>
            <a:r>
              <a:rPr lang="ru-RU" sz="2000" smtClean="0"/>
              <a:t>3.</a:t>
            </a:r>
            <a:r>
              <a:rPr lang="en-US" sz="2000" smtClean="0"/>
              <a:t>[</a:t>
            </a:r>
            <a:r>
              <a:rPr lang="ru-RU" sz="2000" smtClean="0"/>
              <a:t>Всё выше вставало солнце</a:t>
            </a:r>
            <a:r>
              <a:rPr lang="en-US" sz="2000" smtClean="0"/>
              <a:t>]</a:t>
            </a:r>
            <a:r>
              <a:rPr lang="ru-RU" sz="2000" smtClean="0"/>
              <a:t>, </a:t>
            </a:r>
            <a:r>
              <a:rPr lang="en-US" sz="2000" smtClean="0"/>
              <a:t>[</a:t>
            </a:r>
            <a:r>
              <a:rPr lang="ru-RU" sz="2000" smtClean="0"/>
              <a:t>зашевелился и поднялся с болот туман</a:t>
            </a:r>
            <a:r>
              <a:rPr lang="en-US" sz="2000" smtClean="0"/>
              <a:t>]</a:t>
            </a:r>
            <a:r>
              <a:rPr lang="ru-RU" sz="2000" smtClean="0"/>
              <a:t>.                                                                                 /О и О/</a:t>
            </a:r>
          </a:p>
          <a:p>
            <a:r>
              <a:rPr lang="ru-RU" sz="2000" smtClean="0"/>
              <a:t>4</a:t>
            </a:r>
            <a:r>
              <a:rPr lang="en-US" sz="2000" smtClean="0"/>
              <a:t>[</a:t>
            </a:r>
            <a:r>
              <a:rPr lang="ru-RU" sz="2000" smtClean="0"/>
              <a:t>.Но ко всему привыкает человек</a:t>
            </a:r>
            <a:r>
              <a:rPr lang="en-US" sz="2000" smtClean="0"/>
              <a:t>]</a:t>
            </a:r>
            <a:r>
              <a:rPr lang="ru-RU" sz="2000" smtClean="0"/>
              <a:t>, и </a:t>
            </a:r>
            <a:r>
              <a:rPr lang="en-US" sz="2000" smtClean="0"/>
              <a:t>[</a:t>
            </a:r>
            <a:r>
              <a:rPr lang="ru-RU" sz="2000" smtClean="0"/>
              <a:t>Герасим привык наконец к городскому житью</a:t>
            </a:r>
            <a:r>
              <a:rPr lang="en-US" sz="2000" smtClean="0"/>
              <a:t>]</a:t>
            </a:r>
            <a:r>
              <a:rPr lang="ru-RU" sz="2000" smtClean="0"/>
              <a:t>.</a:t>
            </a:r>
          </a:p>
          <a:p>
            <a:r>
              <a:rPr lang="ru-RU" sz="2000" smtClean="0"/>
              <a:t>5.Метелица покинул отряд около четырёх часов ночи и на совесть гнал своего жеребца.                                                  /О и О/</a:t>
            </a:r>
          </a:p>
          <a:p>
            <a:r>
              <a:rPr lang="ru-RU" sz="2000" smtClean="0"/>
              <a:t>6.Ночью месяц тускл и поле сквозь туман лишь серебрит. /О и О/</a:t>
            </a:r>
          </a:p>
          <a:p>
            <a:r>
              <a:rPr lang="ru-RU" sz="2000" smtClean="0"/>
              <a:t>7.Рано солнце умывается ключевой водой и после ливня утирается радугой цветной.                                                             /О и О/</a:t>
            </a:r>
          </a:p>
          <a:p>
            <a:r>
              <a:rPr lang="ru-RU" sz="2000" smtClean="0"/>
              <a:t>8. </a:t>
            </a:r>
            <a:r>
              <a:rPr lang="en-US" sz="2000" smtClean="0"/>
              <a:t>[</a:t>
            </a:r>
            <a:r>
              <a:rPr lang="ru-RU" sz="2000" smtClean="0"/>
              <a:t>Солнце смотрит, улыбается сквозь узор ветвей</a:t>
            </a:r>
            <a:r>
              <a:rPr lang="en-US" sz="2000" smtClean="0"/>
              <a:t>]</a:t>
            </a:r>
            <a:r>
              <a:rPr lang="ru-RU" sz="2000" smtClean="0"/>
              <a:t>, и </a:t>
            </a:r>
            <a:r>
              <a:rPr lang="en-US" sz="2000" smtClean="0"/>
              <a:t>[</a:t>
            </a:r>
            <a:r>
              <a:rPr lang="ru-RU" sz="2000" smtClean="0"/>
              <a:t>сосновый бор качается в неводе лучей</a:t>
            </a:r>
            <a:r>
              <a:rPr lang="en-US" sz="2000" smtClean="0"/>
              <a:t>]</a:t>
            </a:r>
            <a:r>
              <a:rPr lang="ru-RU" sz="20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 smtClean="0"/>
              <a:t>Знаки препинания в предложениях с прямой речью.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076325"/>
            <a:ext cx="2743200" cy="2638425"/>
          </a:xfrm>
          <a:prstGeom prst="flowChartPunchedTap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А: «П».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А: «П?»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А: «П!»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4857750" y="1214438"/>
            <a:ext cx="4000500" cy="2714625"/>
          </a:xfrm>
          <a:prstGeom prst="ribbon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«П», — а.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«П?» — а.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«П!» — а.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/>
            </a:pPr>
            <a:endParaRPr lang="ru-RU" sz="2800" b="1" kern="0" dirty="0">
              <a:solidFill>
                <a:schemeClr val="accent2"/>
              </a:solidFill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1714480" y="3857628"/>
            <a:ext cx="3428992" cy="2143140"/>
          </a:xfrm>
          <a:prstGeom prst="wedgeRoundRectCallout">
            <a:avLst>
              <a:gd name="adj1" fmla="val 49855"/>
              <a:gd name="adj2" fmla="val 65322"/>
              <a:gd name="adj3" fmla="val 16667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«П, — а, — </a:t>
            </a: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</a:rPr>
              <a:t>п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?»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«П, — а. — П».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«П? — а. — П!»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«П! — а. — П».</a:t>
            </a:r>
            <a:r>
              <a:rPr lang="ru-RU" sz="2800" dirty="0"/>
              <a:t>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/>
            </a:pPr>
            <a:endParaRPr lang="ru-RU" sz="2800" b="1" kern="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320675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№279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692150"/>
            <a:ext cx="8504238" cy="5407025"/>
          </a:xfrm>
        </p:spPr>
        <p:txBody>
          <a:bodyPr/>
          <a:lstStyle/>
          <a:p>
            <a:r>
              <a:rPr lang="ru-RU" smtClean="0"/>
              <a:t>Некоторые </a:t>
            </a:r>
            <a:r>
              <a:rPr lang="ru-RU" b="1" smtClean="0"/>
              <a:t>раст</a:t>
            </a:r>
            <a:r>
              <a:rPr lang="ru-RU" smtClean="0"/>
              <a:t>ения могут </a:t>
            </a:r>
            <a:r>
              <a:rPr lang="ru-RU" b="1" smtClean="0"/>
              <a:t>пред</a:t>
            </a:r>
            <a:r>
              <a:rPr lang="ru-RU" smtClean="0"/>
              <a:t>сказывать перемену погоды. Вот</a:t>
            </a:r>
            <a:r>
              <a:rPr lang="ru-RU" smtClean="0">
                <a:solidFill>
                  <a:srgbClr val="FF0000"/>
                </a:solidFill>
              </a:rPr>
              <a:t>,</a:t>
            </a:r>
            <a:r>
              <a:rPr lang="ru-RU" smtClean="0"/>
              <a:t> например</a:t>
            </a:r>
            <a:r>
              <a:rPr lang="ru-RU" smtClean="0">
                <a:solidFill>
                  <a:srgbClr val="FF0000"/>
                </a:solidFill>
              </a:rPr>
              <a:t>, </a:t>
            </a:r>
            <a:r>
              <a:rPr lang="ru-RU" smtClean="0"/>
              <a:t>желтовато-белая жим</a:t>
            </a:r>
            <a:r>
              <a:rPr lang="ru-RU" b="1" smtClean="0"/>
              <a:t>о</a:t>
            </a:r>
            <a:r>
              <a:rPr lang="ru-RU" smtClean="0"/>
              <a:t>лость </a:t>
            </a:r>
            <a:r>
              <a:rPr lang="ru-RU" b="1" smtClean="0"/>
              <a:t>рас</a:t>
            </a:r>
            <a:r>
              <a:rPr lang="ru-RU" smtClean="0"/>
              <a:t>сказывает человеку</a:t>
            </a:r>
            <a:r>
              <a:rPr lang="ru-RU" smtClean="0">
                <a:solidFill>
                  <a:srgbClr val="FF0000"/>
                </a:solidFill>
              </a:rPr>
              <a:t>: «</a:t>
            </a:r>
            <a:r>
              <a:rPr lang="ru-RU" smtClean="0"/>
              <a:t>Если подойдёшь ко мне и почу</a:t>
            </a:r>
            <a:r>
              <a:rPr lang="ru-RU" b="1" smtClean="0"/>
              <a:t>в</a:t>
            </a:r>
            <a:r>
              <a:rPr lang="ru-RU" smtClean="0"/>
              <a:t>ствуешь сильный зап</a:t>
            </a:r>
            <a:r>
              <a:rPr lang="ru-RU" b="1" smtClean="0"/>
              <a:t>а</a:t>
            </a:r>
            <a:r>
              <a:rPr lang="ru-RU" smtClean="0"/>
              <a:t>х</a:t>
            </a:r>
            <a:r>
              <a:rPr lang="ru-RU" smtClean="0">
                <a:solidFill>
                  <a:srgbClr val="FF0000"/>
                </a:solidFill>
              </a:rPr>
              <a:t>,</a:t>
            </a:r>
            <a:r>
              <a:rPr lang="ru-RU" smtClean="0"/>
              <a:t> жди дождя вечером или ночью</a:t>
            </a:r>
            <a:r>
              <a:rPr lang="ru-RU" smtClean="0">
                <a:solidFill>
                  <a:srgbClr val="FF0000"/>
                </a:solidFill>
              </a:rPr>
              <a:t>».</a:t>
            </a:r>
          </a:p>
          <a:p>
            <a:r>
              <a:rPr lang="ru-RU" smtClean="0"/>
              <a:t>Бело- розовые в</a:t>
            </a:r>
            <a:r>
              <a:rPr lang="ru-RU" b="1" smtClean="0"/>
              <a:t>ь</a:t>
            </a:r>
            <a:r>
              <a:rPr lang="ru-RU" smtClean="0"/>
              <a:t>юнки раскрываются между сем</a:t>
            </a:r>
            <a:r>
              <a:rPr lang="ru-RU" b="1" smtClean="0"/>
              <a:t>ь</a:t>
            </a:r>
            <a:r>
              <a:rPr lang="ru-RU" smtClean="0"/>
              <a:t>ю и восем</a:t>
            </a:r>
            <a:r>
              <a:rPr lang="ru-RU" b="1" smtClean="0"/>
              <a:t>ь</a:t>
            </a:r>
            <a:r>
              <a:rPr lang="ru-RU" smtClean="0"/>
              <a:t>ю часами утра. Если же они </a:t>
            </a:r>
            <a:r>
              <a:rPr lang="ru-RU" b="1" smtClean="0"/>
              <a:t>за</a:t>
            </a:r>
            <a:r>
              <a:rPr lang="ru-RU" smtClean="0"/>
              <a:t>крыты</a:t>
            </a:r>
            <a:r>
              <a:rPr lang="ru-RU" smtClean="0">
                <a:solidFill>
                  <a:srgbClr val="FF0000"/>
                </a:solidFill>
              </a:rPr>
              <a:t>,</a:t>
            </a:r>
            <a:r>
              <a:rPr lang="ru-RU" smtClean="0"/>
              <a:t> будет дождь.</a:t>
            </a:r>
          </a:p>
          <a:p>
            <a:r>
              <a:rPr lang="ru-RU" smtClean="0">
                <a:solidFill>
                  <a:srgbClr val="FF0000"/>
                </a:solidFill>
              </a:rPr>
              <a:t>«</a:t>
            </a:r>
            <a:r>
              <a:rPr lang="ru-RU" smtClean="0"/>
              <a:t>У моих розовых цветов перед дождём л</a:t>
            </a:r>
            <a:r>
              <a:rPr lang="ru-RU" b="1" smtClean="0"/>
              <a:t>е</a:t>
            </a:r>
            <a:r>
              <a:rPr lang="ru-RU" smtClean="0"/>
              <a:t>тает много но</a:t>
            </a:r>
            <a:r>
              <a:rPr lang="ru-RU" b="1" smtClean="0"/>
              <a:t>чн</a:t>
            </a:r>
            <a:r>
              <a:rPr lang="ru-RU" smtClean="0"/>
              <a:t>ых бабочек</a:t>
            </a:r>
            <a:r>
              <a:rPr lang="ru-RU" smtClean="0">
                <a:solidFill>
                  <a:srgbClr val="FF0000"/>
                </a:solidFill>
              </a:rPr>
              <a:t>»,-</a:t>
            </a:r>
            <a:r>
              <a:rPr lang="ru-RU" smtClean="0"/>
              <a:t> </a:t>
            </a:r>
            <a:r>
              <a:rPr lang="ru-RU" b="1" smtClean="0"/>
              <a:t>пред</a:t>
            </a:r>
            <a:r>
              <a:rPr lang="ru-RU" smtClean="0"/>
              <a:t>сказывает дрёма.</a:t>
            </a:r>
          </a:p>
          <a:p>
            <a:r>
              <a:rPr lang="ru-RU" smtClean="0"/>
              <a:t>Мокрица говорит</a:t>
            </a:r>
            <a:r>
              <a:rPr lang="ru-RU" smtClean="0">
                <a:solidFill>
                  <a:srgbClr val="FF0000"/>
                </a:solidFill>
              </a:rPr>
              <a:t>: «</a:t>
            </a:r>
            <a:r>
              <a:rPr lang="ru-RU" smtClean="0"/>
              <a:t>Если я ещё не </a:t>
            </a:r>
            <a:r>
              <a:rPr lang="ru-RU" b="1" smtClean="0"/>
              <a:t>про</a:t>
            </a:r>
            <a:r>
              <a:rPr lang="ru-RU" smtClean="0"/>
              <a:t>снулась в девять часов, жди непогоду</a:t>
            </a:r>
            <a:r>
              <a:rPr lang="ru-RU" smtClean="0">
                <a:solidFill>
                  <a:srgbClr val="FF0000"/>
                </a:solidFill>
              </a:rPr>
              <a:t>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394</TotalTime>
  <Words>1142</Words>
  <Application>Microsoft Office PowerPoint</Application>
  <PresentationFormat>Экран (4:3)</PresentationFormat>
  <Paragraphs>86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Georgia</vt:lpstr>
      <vt:lpstr>Wingdings 2</vt:lpstr>
      <vt:lpstr>Wingdings</vt:lpstr>
      <vt:lpstr>Calibri</vt:lpstr>
      <vt:lpstr>Официальная</vt:lpstr>
      <vt:lpstr>Пунктуация.</vt:lpstr>
      <vt:lpstr>Слайд 2</vt:lpstr>
      <vt:lpstr>Слайд 3</vt:lpstr>
      <vt:lpstr>А сколько всего знаков препинания?</vt:lpstr>
      <vt:lpstr>Слайд 5</vt:lpstr>
      <vt:lpstr>№264.</vt:lpstr>
      <vt:lpstr>№266.</vt:lpstr>
      <vt:lpstr>№267.</vt:lpstr>
      <vt:lpstr>№269</vt:lpstr>
      <vt:lpstr>№274</vt:lpstr>
      <vt:lpstr>Запятая перед союзом И </vt:lpstr>
      <vt:lpstr>№278</vt:lpstr>
      <vt:lpstr>Знаки препинания в предложениях с прямой речью.</vt:lpstr>
      <vt:lpstr>№279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Пунктуация.</dc:title>
  <dc:creator>j</dc:creator>
  <cp:lastModifiedBy>Антон</cp:lastModifiedBy>
  <cp:revision>35</cp:revision>
  <dcterms:created xsi:type="dcterms:W3CDTF">2011-11-01T04:03:10Z</dcterms:created>
  <dcterms:modified xsi:type="dcterms:W3CDTF">2015-04-09T17:05:17Z</dcterms:modified>
</cp:coreProperties>
</file>