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66" r:id="rId2"/>
    <p:sldId id="256" r:id="rId3"/>
    <p:sldId id="262" r:id="rId4"/>
    <p:sldId id="258" r:id="rId5"/>
    <p:sldId id="257" r:id="rId6"/>
    <p:sldId id="259" r:id="rId7"/>
    <p:sldId id="260" r:id="rId8"/>
    <p:sldId id="261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584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877C3C4-E3EF-4460-A512-4249F330ADA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51C221-A06C-4D45-B9E7-D9310BAD8F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656B9-70F9-4EB0-8407-F137BEFB9EA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ADB670-659D-43F6-94CD-A55745436E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384C35-9262-48E3-933F-ED29AC9606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7D3A8-12CB-47BC-BA77-D81AD16B59B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73DA10-A02E-4472-A4C7-F3BE6F413C0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EB63B8-3281-4973-ADE6-90BC91CE5F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FFF82-FD47-4D96-9A0B-C59D00ECB5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B464C5-F188-40E9-A200-9978E2E31A5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1C05C-042A-4EEE-88E9-1787DA795EA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fld id="{66E83C72-32C6-405D-98EA-D4899A187482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400" b="1"/>
              <a:t>Механическая работа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334000" y="4648200"/>
            <a:ext cx="3352800" cy="1752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Баскакова Т. И.</a:t>
            </a:r>
          </a:p>
          <a:p>
            <a:pPr>
              <a:lnSpc>
                <a:spcPct val="80000"/>
              </a:lnSpc>
            </a:pPr>
            <a:r>
              <a:rPr lang="ru-RU" sz="240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Учитель физики</a:t>
            </a:r>
          </a:p>
          <a:p>
            <a:pPr>
              <a:lnSpc>
                <a:spcPct val="80000"/>
              </a:lnSpc>
            </a:pPr>
            <a:endParaRPr lang="ru-RU" sz="240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ru-RU" sz="200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МОУ ООШ № 48</a:t>
            </a:r>
          </a:p>
          <a:p>
            <a:pPr>
              <a:lnSpc>
                <a:spcPct val="80000"/>
              </a:lnSpc>
            </a:pPr>
            <a:r>
              <a:rPr lang="ru-RU" sz="200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г. Архангельск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pPr algn="ctr"/>
            <a:r>
              <a:rPr lang="ru-RU" sz="5400" b="1"/>
              <a:t>Механическая работа</a:t>
            </a:r>
            <a:br>
              <a:rPr lang="ru-RU" sz="5400" b="1"/>
            </a:br>
            <a:r>
              <a:rPr lang="ru-RU" sz="4800" b="1">
                <a:solidFill>
                  <a:schemeClr val="accent2"/>
                </a:solidFill>
              </a:rPr>
              <a:t>1826г французский ученый </a:t>
            </a:r>
            <a:r>
              <a:rPr lang="ru-RU" sz="4800" b="1" i="1" u="sng">
                <a:solidFill>
                  <a:schemeClr val="accent2"/>
                </a:solidFill>
              </a:rPr>
              <a:t>Понселе</a:t>
            </a:r>
            <a:br>
              <a:rPr lang="ru-RU" sz="4800" b="1" i="1" u="sng">
                <a:solidFill>
                  <a:schemeClr val="accent2"/>
                </a:solidFill>
              </a:rPr>
            </a:br>
            <a:r>
              <a:rPr lang="ru-RU" sz="4800" b="1" i="1" u="sng">
                <a:solidFill>
                  <a:schemeClr val="accent2"/>
                </a:solidFill>
              </a:rPr>
              <a:t/>
            </a:r>
            <a:br>
              <a:rPr lang="ru-RU" sz="4800" b="1" i="1" u="sng">
                <a:solidFill>
                  <a:schemeClr val="accent2"/>
                </a:solidFill>
              </a:rPr>
            </a:br>
            <a:r>
              <a:rPr lang="ru-RU" sz="4800" b="1" i="1" u="sng">
                <a:solidFill>
                  <a:schemeClr val="accent2"/>
                </a:solidFill>
              </a:rPr>
              <a:t>Работа это физическая величина , связанная с действием сил</a:t>
            </a:r>
            <a:endParaRPr lang="ru-RU" sz="5400" b="1" i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839200" cy="6049962"/>
          </a:xfrm>
        </p:spPr>
        <p:txBody>
          <a:bodyPr/>
          <a:lstStyle/>
          <a:p>
            <a:r>
              <a:rPr lang="ru-RU" sz="5000"/>
              <a:t/>
            </a:r>
            <a:br>
              <a:rPr lang="ru-RU" sz="5000"/>
            </a:br>
            <a:r>
              <a:rPr lang="ru-RU" sz="5000"/>
              <a:t>1.Направление движения тела совпадает с направлением приложенной силы</a:t>
            </a:r>
            <a:br>
              <a:rPr lang="ru-RU" sz="5000"/>
            </a:br>
            <a:r>
              <a:rPr lang="ru-RU" sz="6000" b="1">
                <a:solidFill>
                  <a:srgbClr val="FF3399"/>
                </a:solidFill>
              </a:rPr>
              <a:t>А = </a:t>
            </a:r>
            <a:r>
              <a:rPr lang="en-US" sz="6000" b="1">
                <a:solidFill>
                  <a:srgbClr val="FF3399"/>
                </a:solidFill>
              </a:rPr>
              <a:t>FS       A</a:t>
            </a:r>
            <a:r>
              <a:rPr lang="ru-RU" sz="6000" b="1">
                <a:solidFill>
                  <a:srgbClr val="FF3399"/>
                </a:solidFill>
              </a:rPr>
              <a:t> &gt; 0</a:t>
            </a:r>
            <a:br>
              <a:rPr lang="ru-RU" sz="6000" b="1">
                <a:solidFill>
                  <a:srgbClr val="FF3399"/>
                </a:solidFill>
              </a:rPr>
            </a:br>
            <a:r>
              <a:rPr lang="ru-RU" sz="5000"/>
              <a:t>А – работа, Дж</a:t>
            </a:r>
            <a:br>
              <a:rPr lang="ru-RU" sz="5000"/>
            </a:br>
            <a:r>
              <a:rPr lang="en-US" sz="5000"/>
              <a:t>F</a:t>
            </a:r>
            <a:r>
              <a:rPr lang="ru-RU" sz="5000"/>
              <a:t> – сила, Н</a:t>
            </a:r>
            <a:br>
              <a:rPr lang="ru-RU" sz="5000"/>
            </a:br>
            <a:r>
              <a:rPr lang="en-US" sz="5000"/>
              <a:t>S</a:t>
            </a:r>
            <a:r>
              <a:rPr lang="ru-RU" sz="5000"/>
              <a:t> – путь, м</a:t>
            </a:r>
            <a:br>
              <a:rPr lang="ru-RU" sz="5000"/>
            </a:br>
            <a:endParaRPr lang="ru-RU" sz="5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Примеры: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5400" b="1"/>
              <a:t> Падение тела на землю</a:t>
            </a:r>
          </a:p>
          <a:p>
            <a:r>
              <a:rPr lang="ru-RU" sz="5400" b="1"/>
              <a:t> Перемещение бруска</a:t>
            </a:r>
          </a:p>
          <a:p>
            <a:r>
              <a:rPr lang="ru-RU" sz="5400" b="1"/>
              <a:t> Поднятие тела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5943600"/>
          </a:xfrm>
        </p:spPr>
        <p:txBody>
          <a:bodyPr/>
          <a:lstStyle/>
          <a:p>
            <a:r>
              <a:rPr lang="ru-RU" sz="5400"/>
              <a:t>2.Направление движения тела противоположно приложению силы</a:t>
            </a:r>
            <a:br>
              <a:rPr lang="ru-RU" sz="5400"/>
            </a:br>
            <a:r>
              <a:rPr lang="ru-RU" sz="7200" b="1">
                <a:solidFill>
                  <a:srgbClr val="FF3399"/>
                </a:solidFill>
              </a:rPr>
              <a:t>А = - </a:t>
            </a:r>
            <a:r>
              <a:rPr lang="en-US" sz="7200" b="1">
                <a:solidFill>
                  <a:srgbClr val="FF3399"/>
                </a:solidFill>
              </a:rPr>
              <a:t>FS       A</a:t>
            </a:r>
            <a:r>
              <a:rPr lang="ru-RU" sz="7200" b="1">
                <a:solidFill>
                  <a:srgbClr val="FF3399"/>
                </a:solidFill>
              </a:rPr>
              <a:t> </a:t>
            </a:r>
            <a:r>
              <a:rPr lang="ru-RU" sz="5400" b="1">
                <a:solidFill>
                  <a:srgbClr val="FF3399"/>
                </a:solidFill>
              </a:rPr>
              <a:t>&lt;</a:t>
            </a:r>
            <a:r>
              <a:rPr lang="ru-RU" sz="7200" b="1">
                <a:solidFill>
                  <a:srgbClr val="FF3399"/>
                </a:solidFill>
              </a:rPr>
              <a:t> 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Примеры: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5400"/>
              <a:t>Остановка автомобиля после выключения его двигателя</a:t>
            </a:r>
          </a:p>
          <a:p>
            <a:r>
              <a:rPr lang="ru-RU" sz="5400"/>
              <a:t>Бросить тело вверх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r>
              <a:rPr lang="ru-RU" sz="5400"/>
              <a:t>Скорость тела перпендикулярно силе </a:t>
            </a:r>
            <a:br>
              <a:rPr lang="ru-RU" sz="5400"/>
            </a:br>
            <a:r>
              <a:rPr lang="ru-RU" sz="5400"/>
              <a:t/>
            </a:r>
            <a:br>
              <a:rPr lang="ru-RU" sz="5400"/>
            </a:br>
            <a:r>
              <a:rPr lang="ru-RU" sz="7200" b="1">
                <a:solidFill>
                  <a:srgbClr val="FF3399"/>
                </a:solidFill>
              </a:rPr>
              <a:t>А = 0</a:t>
            </a:r>
            <a:endParaRPr lang="ru-RU" sz="7200">
              <a:solidFill>
                <a:srgbClr val="FF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sz="4000"/>
              <a:t>Для того, чтобы совершилась работа необходимо выполнить </a:t>
            </a:r>
            <a:br>
              <a:rPr lang="ru-RU" sz="4000"/>
            </a:br>
            <a:r>
              <a:rPr lang="ru-RU" sz="4000"/>
              <a:t>3 условия: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52600"/>
            <a:ext cx="9144000" cy="4373563"/>
          </a:xfrm>
        </p:spPr>
        <p:txBody>
          <a:bodyPr/>
          <a:lstStyle/>
          <a:p>
            <a:r>
              <a:rPr lang="ru-RU" sz="4600">
                <a:solidFill>
                  <a:schemeClr val="accent2"/>
                </a:solidFill>
              </a:rPr>
              <a:t>К телу должна быть приложена сила </a:t>
            </a:r>
          </a:p>
          <a:p>
            <a:r>
              <a:rPr lang="ru-RU" sz="4600">
                <a:solidFill>
                  <a:schemeClr val="accent2"/>
                </a:solidFill>
              </a:rPr>
              <a:t>Тело должно двигаться</a:t>
            </a:r>
          </a:p>
          <a:p>
            <a:r>
              <a:rPr lang="ru-RU" sz="4600">
                <a:solidFill>
                  <a:schemeClr val="accent2"/>
                </a:solidFill>
              </a:rPr>
              <a:t>Направление движения тела не должно быть перпендикулярно по отношению к силе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Совершается ли механическая работа?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4800" b="1">
                <a:solidFill>
                  <a:schemeClr val="accent2"/>
                </a:solidFill>
              </a:rPr>
              <a:t>Гиря неподвижно висит на проволоке</a:t>
            </a:r>
          </a:p>
          <a:p>
            <a:r>
              <a:rPr lang="ru-RU" sz="4800" b="1">
                <a:solidFill>
                  <a:schemeClr val="accent2"/>
                </a:solidFill>
              </a:rPr>
              <a:t>Лошадь везет телегу</a:t>
            </a:r>
          </a:p>
          <a:p>
            <a:r>
              <a:rPr lang="ru-RU" sz="4800" b="1">
                <a:solidFill>
                  <a:schemeClr val="accent2"/>
                </a:solidFill>
              </a:rPr>
              <a:t>Мяч брошен вертикально вверх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chemeClr val="accent2"/>
                </a:solidFill>
              </a:rPr>
              <a:t/>
            </a:r>
            <a:br>
              <a:rPr lang="ru-RU" sz="4000">
                <a:solidFill>
                  <a:schemeClr val="accent2"/>
                </a:solidFill>
              </a:rPr>
            </a:br>
            <a:endParaRPr lang="ru-RU" sz="4000">
              <a:solidFill>
                <a:schemeClr val="accent2"/>
              </a:solidFill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0"/>
            <a:ext cx="8229600" cy="6553200"/>
          </a:xfrm>
        </p:spPr>
        <p:txBody>
          <a:bodyPr/>
          <a:lstStyle/>
          <a:p>
            <a:r>
              <a:rPr lang="ru-RU" sz="4600" b="1">
                <a:solidFill>
                  <a:schemeClr val="accent2"/>
                </a:solidFill>
              </a:rPr>
              <a:t>Человек держит какой-то груз на весу , он устал</a:t>
            </a:r>
          </a:p>
          <a:p>
            <a:r>
              <a:rPr lang="ru-RU" sz="4600" b="1">
                <a:solidFill>
                  <a:schemeClr val="accent2"/>
                </a:solidFill>
              </a:rPr>
              <a:t>Человек запоминает информацию</a:t>
            </a:r>
          </a:p>
          <a:p>
            <a:r>
              <a:rPr lang="ru-RU" sz="4600" b="1">
                <a:solidFill>
                  <a:schemeClr val="accent2"/>
                </a:solidFill>
              </a:rPr>
              <a:t>Тело движется по инерции</a:t>
            </a:r>
          </a:p>
          <a:p>
            <a:r>
              <a:rPr lang="ru-RU" sz="4600" b="1">
                <a:solidFill>
                  <a:schemeClr val="accent2"/>
                </a:solidFill>
              </a:rPr>
              <a:t>Гиря давит на стол</a:t>
            </a:r>
          </a:p>
          <a:p>
            <a:r>
              <a:rPr lang="ru-RU" sz="4600" b="1">
                <a:solidFill>
                  <a:schemeClr val="accent2"/>
                </a:solidFill>
              </a:rPr>
              <a:t>Подъемный кран поднимает плиту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868363"/>
          </a:xfrm>
        </p:spPr>
        <p:txBody>
          <a:bodyPr/>
          <a:lstStyle/>
          <a:p>
            <a:r>
              <a:rPr lang="ru-RU"/>
              <a:t>Практическая работа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486400"/>
          </a:xfrm>
        </p:spPr>
        <p:txBody>
          <a:bodyPr/>
          <a:lstStyle/>
          <a:p>
            <a:pPr>
              <a:buFontTx/>
              <a:buNone/>
            </a:pPr>
            <a:r>
              <a:rPr lang="ru-RU" sz="5400"/>
              <a:t>Брусок перемещен на …(см) с силой …(Н)</a:t>
            </a:r>
          </a:p>
          <a:p>
            <a:pPr>
              <a:buFontTx/>
              <a:buNone/>
            </a:pPr>
            <a:r>
              <a:rPr lang="ru-RU" sz="5400"/>
              <a:t>Определите работу совершаемую при перемещении бруска</a:t>
            </a:r>
          </a:p>
          <a:p>
            <a:pPr>
              <a:buFontTx/>
              <a:buNone/>
            </a:pPr>
            <a:endParaRPr lang="ru-RU" sz="5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8">
      <a:dk1>
        <a:srgbClr val="000000"/>
      </a:dk1>
      <a:lt1>
        <a:srgbClr val="FFFFFF"/>
      </a:lt1>
      <a:dk2>
        <a:srgbClr val="FFBA2F"/>
      </a:dk2>
      <a:lt2>
        <a:srgbClr val="A50021"/>
      </a:lt2>
      <a:accent1>
        <a:srgbClr val="FF6600"/>
      </a:accent1>
      <a:accent2>
        <a:srgbClr val="CC6600"/>
      </a:accent2>
      <a:accent3>
        <a:srgbClr val="FFD9AD"/>
      </a:accent3>
      <a:accent4>
        <a:srgbClr val="DADADA"/>
      </a:accent4>
      <a:accent5>
        <a:srgbClr val="FFB8AA"/>
      </a:accent5>
      <a:accent6>
        <a:srgbClr val="B95C00"/>
      </a:accent6>
      <a:hlink>
        <a:srgbClr val="663300"/>
      </a:hlink>
      <a:folHlink>
        <a:srgbClr val="CC9900"/>
      </a:folHlink>
    </a:clrScheme>
    <a:fontScheme name="Океан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137</TotalTime>
  <Words>140</Words>
  <Application>Microsoft PowerPoint</Application>
  <PresentationFormat>Экран (4:3)</PresentationFormat>
  <Paragraphs>34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Tahoma</vt:lpstr>
      <vt:lpstr>Wingdings</vt:lpstr>
      <vt:lpstr>Океан</vt:lpstr>
      <vt:lpstr>Механическая работа</vt:lpstr>
      <vt:lpstr>Механическая работа 1826г французский ученый Понселе  Работа это физическая величина , связанная с действием сил</vt:lpstr>
      <vt:lpstr> 1.Направление движения тела совпадает с направлением приложенной силы А = FS       A &gt; 0 А – работа, Дж F – сила, Н S – путь, м </vt:lpstr>
      <vt:lpstr>Примеры:</vt:lpstr>
      <vt:lpstr>2.Направление движения тела противоположно приложению силы А = - FS       A &lt; 0</vt:lpstr>
      <vt:lpstr>Примеры:</vt:lpstr>
      <vt:lpstr>Скорость тела перпендикулярно силе   А = 0</vt:lpstr>
      <vt:lpstr>Для того, чтобы совершилась работа необходимо выполнить  3 условия:</vt:lpstr>
      <vt:lpstr>Совершается ли механическая работа?</vt:lpstr>
      <vt:lpstr> </vt:lpstr>
      <vt:lpstr>Практическая работа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Антон</cp:lastModifiedBy>
  <cp:revision>6</cp:revision>
  <cp:lastPrinted>1601-01-01T00:00:00Z</cp:lastPrinted>
  <dcterms:created xsi:type="dcterms:W3CDTF">1601-01-01T00:00:00Z</dcterms:created>
  <dcterms:modified xsi:type="dcterms:W3CDTF">2015-04-09T08:57:19Z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