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3" r:id="rId2"/>
    <p:sldId id="319" r:id="rId3"/>
    <p:sldId id="324" r:id="rId4"/>
    <p:sldId id="298" r:id="rId5"/>
    <p:sldId id="318" r:id="rId6"/>
    <p:sldId id="299" r:id="rId7"/>
    <p:sldId id="302" r:id="rId8"/>
    <p:sldId id="303" r:id="rId9"/>
    <p:sldId id="305" r:id="rId10"/>
    <p:sldId id="306" r:id="rId11"/>
    <p:sldId id="314" r:id="rId12"/>
    <p:sldId id="320" r:id="rId13"/>
    <p:sldId id="321" r:id="rId14"/>
    <p:sldId id="322" r:id="rId15"/>
    <p:sldId id="323" r:id="rId16"/>
    <p:sldId id="316" r:id="rId17"/>
    <p:sldId id="29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917C5D"/>
    <a:srgbClr val="000000"/>
    <a:srgbClr val="00CC99"/>
    <a:srgbClr val="33CCFF"/>
    <a:srgbClr val="DDDDDD"/>
    <a:srgbClr val="FFFFFF"/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57D7-CA39-4E52-9A27-D5D20FD2813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9D756-0519-4499-A829-BB6156242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1D8E5-43A8-42F3-97F6-ECBC71F248F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665B-7B66-4847-83DB-759972F618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E0137-838E-400E-B024-87CAFBF7879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27DC0-B849-4618-A17F-7A46434B2E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B3B3C-828F-4CC5-A6CA-706C7D98632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4C20A-4CC2-4944-8C9B-60602B868A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1392E-B74E-47DC-8A2A-67634518DB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4CF1-F756-4EFE-93C3-B8573A9519F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9A400-F6D5-43E1-A35E-C764063C336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FB330-BEE3-46C7-922D-A1ABCAEE8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67E0B-B653-45A1-96FD-BED9DAD96F2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93C8A-4EFA-4E33-BEF0-49F902CFD7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3B25-241E-4D7C-BEF3-C7049B74179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A1715-B168-4645-9CD4-B8FCF143E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3EE29-902D-4D85-9557-E934A1B91F4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ACDD9-6232-4B88-9260-78876E252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A1C02-95EB-4AFF-8CD0-1056035E221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68E9E-A2DD-4FA9-BA39-8A82FC0C1B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0EB8C-C4B8-4339-80CD-5B925C1EB68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87F67-8022-4A87-888A-99ACE66C8E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171286A-A237-411C-95D6-3021ACCC784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7E2E266-5EB1-4DC5-8B92-EFB0232FEA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691" r:id="rId2"/>
    <p:sldLayoutId id="2147483700" r:id="rId3"/>
    <p:sldLayoutId id="2147483692" r:id="rId4"/>
    <p:sldLayoutId id="2147483701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E1B851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C994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E1B851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E1B851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6.xml"/><Relationship Id="rId7" Type="http://schemas.openxmlformats.org/officeDocument/2006/relationships/slide" Target="slide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7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hyperlink" Target="&#1048;&#1075;&#1088;&#1086;&#1090;&#1077;&#1082;&#1072;.ppt" TargetMode="Externa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i069.radikal.ru/0910/fe/df356fb0ae9f.jpg" TargetMode="External"/><Relationship Id="rId13" Type="http://schemas.openxmlformats.org/officeDocument/2006/relationships/hyperlink" Target="http://daolubvi.ws/uploads/forum/images/1218448362.jpg" TargetMode="External"/><Relationship Id="rId3" Type="http://schemas.openxmlformats.org/officeDocument/2006/relationships/hyperlink" Target="http://allday.ru/uploads/posts/1191269027_c4112.jpg" TargetMode="External"/><Relationship Id="rId7" Type="http://schemas.openxmlformats.org/officeDocument/2006/relationships/hyperlink" Target="http://pivoman.com/index2.php?option=com_docman&amp;task=doc_view&amp;gid=58" TargetMode="External"/><Relationship Id="rId12" Type="http://schemas.openxmlformats.org/officeDocument/2006/relationships/hyperlink" Target="http://post.kards.qip.ru/images/postcard/68/02/616.gif" TargetMode="External"/><Relationship Id="rId17" Type="http://schemas.openxmlformats.org/officeDocument/2006/relationships/hyperlink" Target="http://s2.rimg.info/8666eccf17b4735ad391bef2f19949eb.gif" TargetMode="External"/><Relationship Id="rId2" Type="http://schemas.openxmlformats.org/officeDocument/2006/relationships/hyperlink" Target="http://www.irinadesigner.com.ua/uploads/posts/thumbs/1223328082_grek.jpg" TargetMode="External"/><Relationship Id="rId16" Type="http://schemas.openxmlformats.org/officeDocument/2006/relationships/hyperlink" Target="http://s2.rimg.info/7f77ed1daa6ae7c5863e64201bb6e96d.gifhttp:/s2.rimg.info/7f77ed1daa6ae7c5863e64201bb6e96d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low.ru/a-jazyli/0110-9.jpg" TargetMode="External"/><Relationship Id="rId11" Type="http://schemas.openxmlformats.org/officeDocument/2006/relationships/hyperlink" Target="http://o6oi.ru/main.php/47934-16/DSSS_3007.jpg" TargetMode="External"/><Relationship Id="rId5" Type="http://schemas.openxmlformats.org/officeDocument/2006/relationships/hyperlink" Target="http://jazyki.clow.ru/page/0110-10.jpg" TargetMode="External"/><Relationship Id="rId15" Type="http://schemas.openxmlformats.org/officeDocument/2006/relationships/hyperlink" Target="http://www.razumniki.ru/images/articles/obuchenie_detey/professii_gurnalist.jpg" TargetMode="External"/><Relationship Id="rId10" Type="http://schemas.openxmlformats.org/officeDocument/2006/relationships/hyperlink" Target="http://shkola9.edusite.ru/images/p73_uchenyiy.jpg" TargetMode="External"/><Relationship Id="rId4" Type="http://schemas.openxmlformats.org/officeDocument/2006/relationships/hyperlink" Target="http://lib.rus.ec/i/40/103240/kartalv11.jpg" TargetMode="External"/><Relationship Id="rId9" Type="http://schemas.openxmlformats.org/officeDocument/2006/relationships/hyperlink" Target="http://www.tanzania.ucoz.ru/_nw/1/47478.jpeg" TargetMode="External"/><Relationship Id="rId14" Type="http://schemas.openxmlformats.org/officeDocument/2006/relationships/hyperlink" Target="http://s04.radikal.ru/i177/0909/a8/f3f1f1896cf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Admin\Рабочий стол\3_этап\Рисунок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3429000" y="795338"/>
            <a:ext cx="2500313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00008" y="4141792"/>
            <a:ext cx="8501122" cy="2554545"/>
          </a:xfrm>
          <a:prstGeom prst="rec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8A3C12"/>
                </a:solidFill>
              </a:rPr>
              <a:t>      Однажды богатый грек Ксанф приказал своему рабу Эзопу, знаменитому баснописцу, купить самую лучшую вещь в мире. Эзоп пошел на базар и принес … язык. 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rgbClr val="8A3C12"/>
                </a:solidFill>
              </a:rPr>
              <a:t> Почему ты принес язык? Неужели ты считаешь, что эт</a:t>
            </a:r>
            <a:r>
              <a:rPr lang="ru-RU" sz="2000">
                <a:solidFill>
                  <a:srgbClr val="8A3C12"/>
                </a:solidFill>
                <a:latin typeface="Arial" pitchFamily="34" charset="0"/>
              </a:rPr>
              <a:t>о</a:t>
            </a:r>
            <a:r>
              <a:rPr lang="ru-RU" sz="2000">
                <a:solidFill>
                  <a:srgbClr val="8A3C12"/>
                </a:solidFill>
              </a:rPr>
              <a:t> самая лучшая вещь в мире? – спросил Ксанф. 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rgbClr val="8A3C12"/>
                </a:solidFill>
              </a:rPr>
              <a:t> Конечно, - ответил Эзоп. – Разве может быть в мире что-нибудь лучше, чем язык?  Языком признаются в любви, устанавливают законы, договариваются, рассуждают о мудрых вещах.</a:t>
            </a:r>
            <a:endParaRPr lang="de-DE" sz="2000">
              <a:solidFill>
                <a:srgbClr val="8A3C1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642918"/>
            <a:ext cx="2428892" cy="2554545"/>
          </a:xfrm>
          <a:prstGeom prst="rect">
            <a:avLst/>
          </a:prstGeom>
          <a:ln w="12700"/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    Языком признаются в любви, устанавливают законы, договариваются, рассуждают о мудрых вещах.</a:t>
            </a:r>
            <a:endParaRPr lang="de-DE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4357694"/>
            <a:ext cx="8501122" cy="1938992"/>
          </a:xfrm>
          <a:prstGeom prst="rec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/>
              <a:t>Ксанф</a:t>
            </a:r>
            <a:r>
              <a:rPr lang="ru-RU" sz="2000" dirty="0"/>
              <a:t> согласился с Эзопом и дал  ему новый приказ: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dirty="0"/>
              <a:t> Иди опять на базар и принеси мне худшую в мире вещь.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Эзоп ушёл и принес… язык.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dirty="0"/>
              <a:t> Ну, и что же это значит? – рассердился </a:t>
            </a:r>
            <a:r>
              <a:rPr lang="ru-RU" sz="2000" dirty="0" err="1"/>
              <a:t>Ксанф</a:t>
            </a:r>
            <a:r>
              <a:rPr lang="ru-RU" sz="2000" dirty="0"/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- А разве язык -не самое худшее, что есть на свете? Языком люди делают больно, проклинают, начинают войну! </a:t>
            </a:r>
            <a:endParaRPr lang="de-DE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429388" y="714356"/>
            <a:ext cx="2214578" cy="2554545"/>
          </a:xfrm>
          <a:prstGeom prst="rec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Языком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люди делают больно, проклинают, начинают войну!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57158" y="4572008"/>
            <a:ext cx="8501122" cy="1938992"/>
          </a:xfrm>
          <a:prstGeom prst="rect">
            <a:avLst/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/>
              <a:t>       </a:t>
            </a:r>
            <a:r>
              <a:rPr lang="ru-RU" sz="2400" b="1" i="1" dirty="0"/>
              <a:t>Словом можно соединить людей, словом можно и разъединить их, слово служит любви, слово же служит вражде и ненависти. Берегись от такого слова, которое разъединяет людей. </a:t>
            </a:r>
            <a:endParaRPr lang="en-US" sz="2400" b="1" i="1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/>
              <a:t>        </a:t>
            </a:r>
            <a:r>
              <a:rPr lang="ru-RU" sz="2400" b="1" i="1" dirty="0"/>
              <a:t>Для этого изучай науку о языке.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3"/>
          <p:cNvSpPr txBox="1">
            <a:spLocks/>
          </p:cNvSpPr>
          <p:nvPr/>
        </p:nvSpPr>
        <p:spPr>
          <a:xfrm>
            <a:off x="500034" y="5429264"/>
            <a:ext cx="8286808" cy="114300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274320" indent="-274320"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ru-RU" sz="1600" dirty="0">
                <a:solidFill>
                  <a:schemeClr val="tx1"/>
                </a:solidFill>
              </a:rPr>
              <a:t>Учитель русского языка и литературы</a:t>
            </a:r>
          </a:p>
          <a:p>
            <a:pPr marL="274320" indent="-274320"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ru-RU" sz="1600" dirty="0">
                <a:solidFill>
                  <a:schemeClr val="tx1"/>
                </a:solidFill>
              </a:rPr>
              <a:t>МОУ Калининской СОШ </a:t>
            </a:r>
            <a:r>
              <a:rPr lang="ru-RU" sz="1600" dirty="0" err="1">
                <a:solidFill>
                  <a:schemeClr val="tx1"/>
                </a:solidFill>
              </a:rPr>
              <a:t>Брединского</a:t>
            </a:r>
            <a:r>
              <a:rPr lang="ru-RU" sz="1600" dirty="0">
                <a:solidFill>
                  <a:schemeClr val="tx1"/>
                </a:solidFill>
              </a:rPr>
              <a:t> района Челябинской области</a:t>
            </a:r>
          </a:p>
          <a:p>
            <a:pPr marL="274320" indent="-274320"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ru-RU" sz="1600" dirty="0">
                <a:solidFill>
                  <a:schemeClr val="tx1"/>
                </a:solidFill>
              </a:rPr>
              <a:t>Лапина Татьяна Евгеньевна</a:t>
            </a: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28750" y="1500188"/>
            <a:ext cx="6481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onstantia" pitchFamily="18" charset="0"/>
              </a:rPr>
              <a:t>Виртуальная экскурсия в языкознание</a:t>
            </a:r>
            <a:endParaRPr lang="de-DE" sz="2800">
              <a:latin typeface="Constant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50" y="2714625"/>
            <a:ext cx="6297613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Стилистика – </a:t>
            </a:r>
            <a:endParaRPr lang="en-US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город пяти стилей </a:t>
            </a:r>
            <a:endParaRPr lang="de-DE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151" name="Picture 2" descr="C:\Documents and Settings\Admin\Рабочий стол\моя папка\logoti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13" y="214313"/>
            <a:ext cx="1857375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85728"/>
            <a:ext cx="6786610" cy="52631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8" name="Двойная волна 47"/>
          <p:cNvSpPr/>
          <p:nvPr/>
        </p:nvSpPr>
        <p:spPr>
          <a:xfrm>
            <a:off x="3104323" y="600270"/>
            <a:ext cx="4153535" cy="648276"/>
          </a:xfrm>
          <a:prstGeom prst="doubleWave">
            <a:avLst>
              <a:gd name="adj1" fmla="val 12500"/>
              <a:gd name="adj2" fmla="val 42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DoubleWave1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Языкознание</a:t>
            </a:r>
            <a:endParaRPr lang="de-DE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43188" y="5715000"/>
            <a:ext cx="3929062" cy="4286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3  Синтаксис и пунктуация</a:t>
            </a:r>
            <a:endParaRPr lang="de-DE" sz="2000" b="1" i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715125" y="5715000"/>
            <a:ext cx="2214563" cy="4286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5  Орфография </a:t>
            </a:r>
            <a:endParaRPr lang="de-DE" sz="2000" b="1" i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643188" y="6215063"/>
            <a:ext cx="2143125" cy="4286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4 Стилистика</a:t>
            </a:r>
            <a:endParaRPr lang="de-DE" sz="2000" b="1" i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072063" y="6215063"/>
            <a:ext cx="2071687" cy="4286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6  </a:t>
            </a:r>
            <a:r>
              <a:rPr lang="ru-RU" sz="2000" b="1" i="1" dirty="0" err="1"/>
              <a:t>Морфемика</a:t>
            </a:r>
            <a:endParaRPr lang="de-DE" sz="2000" b="1" i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42875" y="5715000"/>
            <a:ext cx="2357438" cy="4286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1  Морфология</a:t>
            </a:r>
            <a:endParaRPr lang="de-DE" sz="2000" b="1" i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28625" y="6215063"/>
            <a:ext cx="2000250" cy="4286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2  Фонетика</a:t>
            </a:r>
            <a:endParaRPr lang="de-DE" sz="2000" b="1" i="1" dirty="0"/>
          </a:p>
        </p:txBody>
      </p:sp>
      <p:sp>
        <p:nvSpPr>
          <p:cNvPr id="24" name="Блок-схема: узел 23"/>
          <p:cNvSpPr/>
          <p:nvPr/>
        </p:nvSpPr>
        <p:spPr>
          <a:xfrm>
            <a:off x="5643570" y="2500306"/>
            <a:ext cx="500066" cy="50006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isometricOffAxis2Top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bg1"/>
                </a:solidFill>
              </a:rPr>
              <a:t>1</a:t>
            </a:r>
            <a:endParaRPr lang="de-DE" sz="3600" b="1" dirty="0">
              <a:solidFill>
                <a:schemeClr val="bg1"/>
              </a:solidFill>
            </a:endParaRPr>
          </a:p>
        </p:txBody>
      </p:sp>
      <p:sp>
        <p:nvSpPr>
          <p:cNvPr id="25" name="Блок-схема: узел 24"/>
          <p:cNvSpPr/>
          <p:nvPr/>
        </p:nvSpPr>
        <p:spPr>
          <a:xfrm>
            <a:off x="4143372" y="3143248"/>
            <a:ext cx="500066" cy="50006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isometricOffAxis2Top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bg1"/>
                </a:solidFill>
              </a:rPr>
              <a:t>2</a:t>
            </a:r>
            <a:endParaRPr lang="de-DE" sz="3600" b="1" dirty="0">
              <a:solidFill>
                <a:schemeClr val="bg1"/>
              </a:solidFill>
            </a:endParaRPr>
          </a:p>
        </p:txBody>
      </p:sp>
      <p:sp>
        <p:nvSpPr>
          <p:cNvPr id="26" name="Блок-схема: узел 25"/>
          <p:cNvSpPr/>
          <p:nvPr/>
        </p:nvSpPr>
        <p:spPr>
          <a:xfrm>
            <a:off x="3143240" y="2571744"/>
            <a:ext cx="500066" cy="50006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isometricOffAxis2Top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</a:rPr>
              <a:t>3</a:t>
            </a:r>
            <a:endParaRPr lang="de-DE" sz="3200" b="1" dirty="0">
              <a:solidFill>
                <a:schemeClr val="bg1"/>
              </a:solidFill>
            </a:endParaRPr>
          </a:p>
        </p:txBody>
      </p:sp>
      <p:sp>
        <p:nvSpPr>
          <p:cNvPr id="27" name="Блок-схема: узел 26"/>
          <p:cNvSpPr/>
          <p:nvPr/>
        </p:nvSpPr>
        <p:spPr>
          <a:xfrm>
            <a:off x="2571736" y="3786190"/>
            <a:ext cx="500066" cy="50006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isometricOffAxis2Top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</a:rPr>
              <a:t>4</a:t>
            </a:r>
            <a:endParaRPr lang="de-DE" sz="3200" b="1" dirty="0">
              <a:solidFill>
                <a:schemeClr val="bg1"/>
              </a:solidFill>
            </a:endParaRPr>
          </a:p>
        </p:txBody>
      </p:sp>
      <p:sp>
        <p:nvSpPr>
          <p:cNvPr id="28" name="Блок-схема: узел 27"/>
          <p:cNvSpPr/>
          <p:nvPr/>
        </p:nvSpPr>
        <p:spPr>
          <a:xfrm>
            <a:off x="3786182" y="4286256"/>
            <a:ext cx="500066" cy="50006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isometricOffAxis2Top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</a:rPr>
              <a:t>5</a:t>
            </a:r>
            <a:endParaRPr lang="de-DE" sz="3200" b="1" dirty="0">
              <a:solidFill>
                <a:schemeClr val="bg1"/>
              </a:solidFill>
            </a:endParaRPr>
          </a:p>
        </p:txBody>
      </p:sp>
      <p:sp>
        <p:nvSpPr>
          <p:cNvPr id="29" name="Блок-схема: узел 28"/>
          <p:cNvSpPr/>
          <p:nvPr/>
        </p:nvSpPr>
        <p:spPr>
          <a:xfrm>
            <a:off x="5929322" y="4572008"/>
            <a:ext cx="500066" cy="50006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isometricOffAxis2Top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</a:rPr>
              <a:t>6</a:t>
            </a:r>
            <a:endParaRPr lang="de-DE" sz="3200" b="1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358063" y="6215063"/>
            <a:ext cx="1571625" cy="4286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7 Лексика</a:t>
            </a:r>
            <a:endParaRPr lang="de-DE" sz="2000" b="1" i="1" dirty="0"/>
          </a:p>
        </p:txBody>
      </p:sp>
      <p:sp>
        <p:nvSpPr>
          <p:cNvPr id="41" name="Блок-схема: узел 40"/>
          <p:cNvSpPr/>
          <p:nvPr/>
        </p:nvSpPr>
        <p:spPr>
          <a:xfrm>
            <a:off x="7286644" y="3214686"/>
            <a:ext cx="500066" cy="50006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isometricOffAxis2Top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</a:rPr>
              <a:t>7</a:t>
            </a:r>
            <a:endParaRPr lang="de-DE" sz="32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C:\Documents and Settings\WETER\Рабочий стол\ad3a789759d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57438"/>
            <a:ext cx="2563813" cy="3005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Овальная выноска 43"/>
          <p:cNvSpPr>
            <a:spLocks noChangeArrowheads="1"/>
          </p:cNvSpPr>
          <p:nvPr/>
        </p:nvSpPr>
        <p:spPr bwMode="auto">
          <a:xfrm>
            <a:off x="0" y="1125538"/>
            <a:ext cx="4643438" cy="1214437"/>
          </a:xfrm>
          <a:prstGeom prst="wedgeEllipseCallout">
            <a:avLst>
              <a:gd name="adj1" fmla="val -3708"/>
              <a:gd name="adj2" fmla="val 153921"/>
            </a:avLst>
          </a:prstGeom>
          <a:solidFill>
            <a:srgbClr val="FFECBE"/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400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647700" y="1257300"/>
            <a:ext cx="32496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Constantia" pitchFamily="18" charset="0"/>
              </a:rPr>
              <a:t>Мы отправляемся </a:t>
            </a:r>
          </a:p>
          <a:p>
            <a:pPr algn="ctr"/>
            <a:r>
              <a:rPr lang="ru-RU" sz="2400" b="1" i="1">
                <a:latin typeface="Constantia" pitchFamily="18" charset="0"/>
              </a:rPr>
              <a:t>в Стилистику!</a:t>
            </a:r>
          </a:p>
        </p:txBody>
      </p:sp>
      <p:sp>
        <p:nvSpPr>
          <p:cNvPr id="34" name="Овальная выноска 33"/>
          <p:cNvSpPr>
            <a:spLocks noChangeArrowheads="1"/>
          </p:cNvSpPr>
          <p:nvPr/>
        </p:nvSpPr>
        <p:spPr bwMode="auto">
          <a:xfrm>
            <a:off x="179388" y="188913"/>
            <a:ext cx="5545137" cy="2303462"/>
          </a:xfrm>
          <a:prstGeom prst="wedgeEllipseCallout">
            <a:avLst>
              <a:gd name="adj1" fmla="val -20083"/>
              <a:gd name="adj2" fmla="val 128431"/>
            </a:avLst>
          </a:prstGeom>
          <a:solidFill>
            <a:srgbClr val="FFECBE"/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400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684213" y="404813"/>
            <a:ext cx="48577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onstantia" pitchFamily="18" charset="0"/>
              </a:rPr>
              <a:t>Никогда не найдёте вы на географической карте </a:t>
            </a:r>
          </a:p>
          <a:p>
            <a:pPr algn="ctr"/>
            <a:r>
              <a:rPr lang="ru-RU" sz="2000" b="1" i="1">
                <a:latin typeface="Constantia" pitchFamily="18" charset="0"/>
              </a:rPr>
              <a:t>страны Языкознание. </a:t>
            </a:r>
          </a:p>
          <a:p>
            <a:pPr algn="ctr"/>
            <a:r>
              <a:rPr lang="ru-RU" sz="2000" b="1" i="1">
                <a:latin typeface="Constantia" pitchFamily="18" charset="0"/>
              </a:rPr>
              <a:t>Но тот, кто знает и любит русский язык, будет в этой стране желанным гостем.</a:t>
            </a:r>
            <a:endParaRPr lang="de-DE" sz="2000" b="1">
              <a:latin typeface="Constantia" pitchFamily="18" charset="0"/>
            </a:endParaRPr>
          </a:p>
        </p:txBody>
      </p:sp>
      <p:sp>
        <p:nvSpPr>
          <p:cNvPr id="35" name="Прямоугольник 34"/>
          <p:cNvSpPr>
            <a:spLocks noChangeArrowheads="1"/>
          </p:cNvSpPr>
          <p:nvPr/>
        </p:nvSpPr>
        <p:spPr bwMode="auto">
          <a:xfrm>
            <a:off x="827088" y="404813"/>
            <a:ext cx="48577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Constantia" pitchFamily="18" charset="0"/>
              </a:rPr>
              <a:t>Здравствуйте! </a:t>
            </a:r>
          </a:p>
          <a:p>
            <a:pPr algn="ctr"/>
            <a:r>
              <a:rPr lang="ru-RU" sz="2400" b="1" i="1">
                <a:latin typeface="Constantia" pitchFamily="18" charset="0"/>
              </a:rPr>
              <a:t>Я  экскурсовод-лингвист.</a:t>
            </a:r>
          </a:p>
          <a:p>
            <a:pPr algn="ctr"/>
            <a:r>
              <a:rPr lang="ru-RU" sz="2400" b="1" i="1">
                <a:latin typeface="Constantia" pitchFamily="18" charset="0"/>
              </a:rPr>
              <a:t>Мы совершим необычное путешествие в необычную страну.</a:t>
            </a:r>
            <a:endParaRPr lang="de-DE" sz="2400">
              <a:latin typeface="Constant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40" grpId="0" animBg="1"/>
      <p:bldP spid="44" grpId="0" animBg="1"/>
      <p:bldP spid="46" grpId="0"/>
      <p:bldP spid="34" grpId="0" animBg="1"/>
      <p:bldP spid="36" grpId="0"/>
      <p:bldP spid="3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 rot="10800000" flipH="1">
            <a:off x="214313" y="500063"/>
            <a:ext cx="5643562" cy="5786437"/>
          </a:xfrm>
          <a:prstGeom prst="verticalScroll">
            <a:avLst>
              <a:gd name="adj" fmla="val 756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71563" y="785813"/>
            <a:ext cx="3857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onstantia" pitchFamily="18" charset="0"/>
              </a:rPr>
              <a:t>Стилистика </a:t>
            </a:r>
            <a:r>
              <a:rPr lang="ru-RU" sz="2000">
                <a:latin typeface="Constantia" pitchFamily="18" charset="0"/>
              </a:rPr>
              <a:t>– это раздел языкознания, который изучает </a:t>
            </a:r>
            <a:r>
              <a:rPr lang="ru-RU" sz="2000" b="1">
                <a:latin typeface="Constantia" pitchFamily="18" charset="0"/>
              </a:rPr>
              <a:t>стили</a:t>
            </a:r>
            <a:r>
              <a:rPr lang="ru-RU" sz="2000">
                <a:latin typeface="Constantia" pitchFamily="18" charset="0"/>
              </a:rPr>
              <a:t> речи.</a:t>
            </a:r>
            <a:endParaRPr lang="de-DE" sz="2000">
              <a:latin typeface="Constant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357438" y="2000250"/>
            <a:ext cx="10906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Constantia" pitchFamily="18" charset="0"/>
              </a:rPr>
              <a:t>Стиль</a:t>
            </a:r>
            <a:endParaRPr lang="de-DE" sz="2400" b="1">
              <a:latin typeface="Constantia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285984" y="2500306"/>
            <a:ext cx="1285884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000100" y="3643314"/>
            <a:ext cx="171451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1500166" y="2500306"/>
            <a:ext cx="785818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2107389" y="2678901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3036083" y="2607463"/>
            <a:ext cx="785818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571868" y="2500306"/>
            <a:ext cx="714380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071813" y="3286125"/>
            <a:ext cx="1504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Constantia" pitchFamily="18" charset="0"/>
              </a:rPr>
              <a:t>в искусстве</a:t>
            </a:r>
            <a:endParaRPr lang="de-DE" sz="2000">
              <a:latin typeface="Constantia" pitchFamily="18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071938" y="2857500"/>
            <a:ext cx="952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Constantia" pitchFamily="18" charset="0"/>
              </a:rPr>
              <a:t>жизни</a:t>
            </a:r>
            <a:endParaRPr lang="de-DE" sz="2000">
              <a:latin typeface="Constantia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14375" y="2857500"/>
            <a:ext cx="1087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Constantia" pitchFamily="18" charset="0"/>
              </a:rPr>
              <a:t>одежды</a:t>
            </a:r>
            <a:endParaRPr lang="de-DE" sz="2000">
              <a:latin typeface="Constantia" pitchFamily="18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928688" y="3286125"/>
            <a:ext cx="19224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Constantia" pitchFamily="18" charset="0"/>
              </a:rPr>
              <a:t>в языкознании</a:t>
            </a:r>
            <a:endParaRPr lang="de-DE" sz="2000">
              <a:latin typeface="Constantia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rot="5400000">
            <a:off x="1715274" y="385683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928688" y="4143375"/>
            <a:ext cx="1936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latin typeface="Constantia" pitchFamily="18" charset="0"/>
              </a:rPr>
              <a:t>разновидность</a:t>
            </a:r>
          </a:p>
          <a:p>
            <a:pPr algn="ctr"/>
            <a:r>
              <a:rPr lang="ru-RU" b="1">
                <a:latin typeface="Constantia" pitchFamily="18" charset="0"/>
              </a:rPr>
              <a:t>литературного </a:t>
            </a:r>
          </a:p>
          <a:p>
            <a:pPr algn="ctr"/>
            <a:r>
              <a:rPr lang="ru-RU" b="1">
                <a:latin typeface="Constantia" pitchFamily="18" charset="0"/>
              </a:rPr>
              <a:t>языка</a:t>
            </a:r>
            <a:endParaRPr lang="de-DE" b="1">
              <a:latin typeface="Constantia" pitchFamily="18" charset="0"/>
            </a:endParaRPr>
          </a:p>
        </p:txBody>
      </p:sp>
      <p:grpSp>
        <p:nvGrpSpPr>
          <p:cNvPr id="2" name="Группа 24"/>
          <p:cNvGrpSpPr>
            <a:grpSpLocks/>
          </p:cNvGrpSpPr>
          <p:nvPr/>
        </p:nvGrpSpPr>
        <p:grpSpPr bwMode="auto">
          <a:xfrm flipH="1">
            <a:off x="285750" y="428625"/>
            <a:ext cx="5786438" cy="5929313"/>
            <a:chOff x="2928926" y="428604"/>
            <a:chExt cx="5786478" cy="5786478"/>
          </a:xfrm>
        </p:grpSpPr>
        <p:sp>
          <p:nvSpPr>
            <p:cNvPr id="26" name="Вертикальный свиток 25"/>
            <p:cNvSpPr/>
            <p:nvPr/>
          </p:nvSpPr>
          <p:spPr>
            <a:xfrm rot="10800000">
              <a:off x="2928926" y="428604"/>
              <a:ext cx="5786478" cy="5786478"/>
            </a:xfrm>
            <a:prstGeom prst="verticalScroll">
              <a:avLst>
                <a:gd name="adj" fmla="val 7562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/>
            </a:p>
          </p:txBody>
        </p:sp>
        <p:pic>
          <p:nvPicPr>
            <p:cNvPr id="8212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856682" y="3857628"/>
              <a:ext cx="1805927" cy="1811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3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72198" y="3493446"/>
              <a:ext cx="1777749" cy="2178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4" name="TextBox 30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4572032" cy="2246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>
                  <a:latin typeface="Constantia" pitchFamily="18" charset="0"/>
                </a:rPr>
                <a:t>Стиль</a:t>
              </a:r>
              <a:r>
                <a:rPr lang="ru-RU" sz="2000">
                  <a:latin typeface="Constantia" pitchFamily="18" charset="0"/>
                </a:rPr>
                <a:t> (стило, стилос, от др.-греч. — палочка) — бронзовый стержень, заострённый конец которого использовался для нанесения текста на дощечку, покрытую воском. Противоположный конец делался плоским, чтобы стирать написанное.</a:t>
              </a:r>
              <a:endParaRPr lang="de-DE" sz="2000">
                <a:latin typeface="Constantia" pitchFamily="18" charset="0"/>
              </a:endParaRPr>
            </a:p>
          </p:txBody>
        </p:sp>
        <p:sp>
          <p:nvSpPr>
            <p:cNvPr id="8215" name="TextBox 38"/>
            <p:cNvSpPr txBox="1">
              <a:spLocks noChangeArrowheads="1"/>
            </p:cNvSpPr>
            <p:nvPr/>
          </p:nvSpPr>
          <p:spPr bwMode="auto">
            <a:xfrm>
              <a:off x="4286248" y="785794"/>
              <a:ext cx="28479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>
                  <a:latin typeface="Constantia" pitchFamily="18" charset="0"/>
                </a:rPr>
                <a:t>Из истории слова</a:t>
              </a:r>
              <a:endParaRPr lang="de-DE" sz="2400" b="1">
                <a:latin typeface="Constantia" pitchFamily="18" charset="0"/>
              </a:endParaRPr>
            </a:p>
          </p:txBody>
        </p:sp>
      </p:grpSp>
      <p:pic>
        <p:nvPicPr>
          <p:cNvPr id="41" name="Picture 2" descr="C:\Documents and Settings\WETER\Рабочий стол\ad3a789759d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2071688"/>
            <a:ext cx="321468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21" grpId="0"/>
      <p:bldP spid="22" grpId="0"/>
      <p:bldP spid="23" grpId="0"/>
      <p:bldP spid="28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1285875" y="1571625"/>
            <a:ext cx="7500938" cy="4913313"/>
            <a:chOff x="1357290" y="1449374"/>
            <a:chExt cx="7500990" cy="4913347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57290" y="1449374"/>
              <a:ext cx="7500990" cy="4913347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27" name="Прямоугольник 26"/>
            <p:cNvSpPr/>
            <p:nvPr/>
          </p:nvSpPr>
          <p:spPr>
            <a:xfrm>
              <a:off x="3786182" y="3357562"/>
              <a:ext cx="2857520" cy="2071702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</p:grpSp>
      <p:sp>
        <p:nvSpPr>
          <p:cNvPr id="3" name="Овальная выноска 2"/>
          <p:cNvSpPr/>
          <p:nvPr/>
        </p:nvSpPr>
        <p:spPr>
          <a:xfrm>
            <a:off x="2286000" y="214313"/>
            <a:ext cx="6286500" cy="1000125"/>
          </a:xfrm>
          <a:prstGeom prst="wedgeEllipseCallout">
            <a:avLst>
              <a:gd name="adj1" fmla="val -57845"/>
              <a:gd name="adj2" fmla="val 42029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714625" y="500063"/>
            <a:ext cx="5530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i="1">
                <a:latin typeface="Constantia" pitchFamily="18" charset="0"/>
              </a:rPr>
              <a:t>Добро пожаловать в Стилистику!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7500" y="3786188"/>
            <a:ext cx="4572000" cy="1187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Стилистика  - </a:t>
            </a:r>
          </a:p>
          <a:p>
            <a:pPr algn="ctr"/>
            <a:r>
              <a:rPr lang="ru-RU" sz="2400" b="1" i="1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город </a:t>
            </a:r>
          </a:p>
          <a:p>
            <a:pPr algn="ctr"/>
            <a:r>
              <a:rPr lang="ru-RU" sz="2400" b="1" i="1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пяти стилей речи</a:t>
            </a:r>
          </a:p>
        </p:txBody>
      </p:sp>
      <p:sp>
        <p:nvSpPr>
          <p:cNvPr id="12" name="Пятиугольник 11"/>
          <p:cNvSpPr/>
          <p:nvPr/>
        </p:nvSpPr>
        <p:spPr>
          <a:xfrm flipH="1">
            <a:off x="1928794" y="3069992"/>
            <a:ext cx="3068060" cy="50188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hlinkClick r:id="rId3" action="ppaction://hlinksldjump"/>
              </a:rPr>
              <a:t>Художественный</a:t>
            </a:r>
            <a:endParaRPr lang="de-DE" sz="2000" b="1" i="1" dirty="0"/>
          </a:p>
        </p:txBody>
      </p:sp>
      <p:sp>
        <p:nvSpPr>
          <p:cNvPr id="14" name="Пятиугольник 13"/>
          <p:cNvSpPr/>
          <p:nvPr/>
        </p:nvSpPr>
        <p:spPr>
          <a:xfrm>
            <a:off x="5286379" y="3312301"/>
            <a:ext cx="3357587" cy="545327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hlinkClick r:id="rId4" action="ppaction://hlinksldjump"/>
              </a:rPr>
              <a:t>Официально-деловой</a:t>
            </a:r>
            <a:endParaRPr lang="de-DE" sz="2000" b="1" i="1" dirty="0"/>
          </a:p>
        </p:txBody>
      </p:sp>
      <p:sp>
        <p:nvSpPr>
          <p:cNvPr id="15" name="Пятиугольник 14"/>
          <p:cNvSpPr/>
          <p:nvPr/>
        </p:nvSpPr>
        <p:spPr>
          <a:xfrm>
            <a:off x="4866860" y="2311015"/>
            <a:ext cx="2109996" cy="475127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hlinkClick r:id="rId5" action="ppaction://hlinksldjump"/>
              </a:rPr>
              <a:t>Научный</a:t>
            </a:r>
            <a:endParaRPr lang="de-DE" sz="2000" b="1" i="1" dirty="0"/>
          </a:p>
        </p:txBody>
      </p:sp>
      <p:sp>
        <p:nvSpPr>
          <p:cNvPr id="13" name="Пятиугольник 12"/>
          <p:cNvSpPr/>
          <p:nvPr/>
        </p:nvSpPr>
        <p:spPr>
          <a:xfrm>
            <a:off x="5286380" y="5572140"/>
            <a:ext cx="2928958" cy="428628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hlinkClick r:id="rId6" action="ppaction://hlinksldjump"/>
              </a:rPr>
              <a:t>Публицистический</a:t>
            </a:r>
            <a:endParaRPr lang="de-DE" sz="2000" b="1" i="1" dirty="0"/>
          </a:p>
        </p:txBody>
      </p:sp>
      <p:sp>
        <p:nvSpPr>
          <p:cNvPr id="11" name="Пятиугольник 10"/>
          <p:cNvSpPr/>
          <p:nvPr/>
        </p:nvSpPr>
        <p:spPr>
          <a:xfrm flipH="1">
            <a:off x="2571735" y="5286388"/>
            <a:ext cx="2231433" cy="500066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hlinkClick r:id="rId7" action="ppaction://hlinksldjump"/>
              </a:rPr>
              <a:t>Разговорный </a:t>
            </a:r>
            <a:endParaRPr lang="de-DE" sz="2000" b="1" i="1" dirty="0"/>
          </a:p>
        </p:txBody>
      </p:sp>
      <p:sp>
        <p:nvSpPr>
          <p:cNvPr id="17" name="Овальная выноска 16"/>
          <p:cNvSpPr/>
          <p:nvPr/>
        </p:nvSpPr>
        <p:spPr>
          <a:xfrm>
            <a:off x="2214563" y="142875"/>
            <a:ext cx="6643687" cy="1500188"/>
          </a:xfrm>
          <a:prstGeom prst="wedgeEllipseCallout">
            <a:avLst>
              <a:gd name="adj1" fmla="val -57845"/>
              <a:gd name="adj2" fmla="val 42029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00313" y="357188"/>
            <a:ext cx="58880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 i="1">
                <a:latin typeface="Constantia" pitchFamily="18" charset="0"/>
              </a:rPr>
              <a:t>Все жители города очень любят </a:t>
            </a:r>
          </a:p>
          <a:p>
            <a:pPr algn="ctr"/>
            <a:r>
              <a:rPr lang="ru-RU" sz="2000" b="1" i="1">
                <a:latin typeface="Constantia" pitchFamily="18" charset="0"/>
              </a:rPr>
              <a:t>приглашать к себе гостей, </a:t>
            </a:r>
          </a:p>
          <a:p>
            <a:pPr algn="ctr"/>
            <a:r>
              <a:rPr lang="ru-RU" sz="2000" b="1" i="1">
                <a:latin typeface="Constantia" pitchFamily="18" charset="0"/>
              </a:rPr>
              <a:t>но в  каждом районе делают это  по-своему.</a:t>
            </a:r>
            <a:endParaRPr lang="de-DE" sz="2000" b="1" i="1">
              <a:latin typeface="Constantia" pitchFamily="18" charset="0"/>
            </a:endParaRPr>
          </a:p>
        </p:txBody>
      </p:sp>
      <p:pic>
        <p:nvPicPr>
          <p:cNvPr id="18" name="Picture 2" descr="C:\Documents and Settings\WETER\Рабочий стол\ad3a789759de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85750"/>
            <a:ext cx="2214563" cy="2595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/>
      <p:bldP spid="5" grpId="1"/>
      <p:bldP spid="9" grpId="0"/>
      <p:bldP spid="17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 l="3225" t="14598"/>
          <a:stretch>
            <a:fillRect/>
          </a:stretch>
        </p:blipFill>
        <p:spPr bwMode="auto">
          <a:xfrm>
            <a:off x="285720" y="2214554"/>
            <a:ext cx="8572560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ятиугольник 1"/>
          <p:cNvSpPr/>
          <p:nvPr/>
        </p:nvSpPr>
        <p:spPr>
          <a:xfrm flipH="1">
            <a:off x="3571868" y="214290"/>
            <a:ext cx="5000660" cy="50188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Художественный  </a:t>
            </a:r>
            <a:r>
              <a:rPr lang="ru-RU" b="1" i="1" dirty="0"/>
              <a:t>стиль</a:t>
            </a:r>
            <a:endParaRPr lang="de-DE" b="1" i="1" dirty="0"/>
          </a:p>
        </p:txBody>
      </p:sp>
      <p:sp>
        <p:nvSpPr>
          <p:cNvPr id="10246" name="TextBox 15"/>
          <p:cNvSpPr txBox="1">
            <a:spLocks noChangeArrowheads="1"/>
          </p:cNvSpPr>
          <p:nvPr/>
        </p:nvSpPr>
        <p:spPr bwMode="auto">
          <a:xfrm>
            <a:off x="357188" y="785813"/>
            <a:ext cx="8429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onstantia" pitchFamily="18" charset="0"/>
              </a:rPr>
              <a:t>      Жители художественного района очень талантливы. Они прекрасно  сочиняют стихи и прозу, говорят красивыми правильными фразами. Когда кто-то приглашает друга в гости , он пишет ему так:</a:t>
            </a:r>
            <a:endParaRPr lang="de-DE" sz="2000" b="1">
              <a:latin typeface="Constantia" pitchFamily="18" charset="0"/>
            </a:endParaRPr>
          </a:p>
        </p:txBody>
      </p:sp>
      <p:sp>
        <p:nvSpPr>
          <p:cNvPr id="23" name="Вертикальный свиток 22"/>
          <p:cNvSpPr/>
          <p:nvPr/>
        </p:nvSpPr>
        <p:spPr>
          <a:xfrm rot="20988631">
            <a:off x="298450" y="2114550"/>
            <a:ext cx="4619625" cy="3606800"/>
          </a:xfrm>
          <a:prstGeom prst="verticalScroll">
            <a:avLst>
              <a:gd name="adj" fmla="val 6585"/>
            </a:avLst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Приходите в гости к нам,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Будем очень рады Вам!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Поднимайтесь ни свет ни заря,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Проведёте Вы время не</a:t>
            </a:r>
            <a:r>
              <a:rPr lang="en-US" sz="2400" b="1" dirty="0">
                <a:latin typeface="Monotype Corsiva" pitchFamily="66" charset="0"/>
              </a:rPr>
              <a:t> </a:t>
            </a:r>
            <a:r>
              <a:rPr lang="ru-RU" sz="2400" b="1" dirty="0">
                <a:latin typeface="Monotype Corsiva" pitchFamily="66" charset="0"/>
              </a:rPr>
              <a:t>зря.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Настежь мы открываем сердца,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Будет радость и смех без конца.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Приходите хотя бы на час 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Хлебом-солью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мы встретим Вас!</a:t>
            </a:r>
            <a:endParaRPr lang="de-DE" sz="2400" b="1" dirty="0">
              <a:latin typeface="Monotype Corsiva" pitchFamily="66" charset="0"/>
            </a:endParaRPr>
          </a:p>
        </p:txBody>
      </p:sp>
      <p:pic>
        <p:nvPicPr>
          <p:cNvPr id="10248" name="Picture 10" descr="C:\Documents and Settings\Admin\Рабочий стол\Новая папка (2)\Рисунок2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5" y="3643313"/>
            <a:ext cx="2317750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8286750" y="6000750"/>
            <a:ext cx="571500" cy="642938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214313" y="6072188"/>
            <a:ext cx="2500312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286750" y="6072188"/>
            <a:ext cx="642938" cy="571500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857364"/>
            <a:ext cx="3724545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ятиугольник 2"/>
          <p:cNvSpPr/>
          <p:nvPr/>
        </p:nvSpPr>
        <p:spPr>
          <a:xfrm>
            <a:off x="214282" y="357166"/>
            <a:ext cx="2214578" cy="71438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Научный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/>
              <a:t>стиль</a:t>
            </a:r>
            <a:endParaRPr lang="de-DE" b="1" i="1" dirty="0"/>
          </a:p>
        </p:txBody>
      </p:sp>
      <p:sp>
        <p:nvSpPr>
          <p:cNvPr id="11271" name="TextBox 3"/>
          <p:cNvSpPr txBox="1">
            <a:spLocks noChangeArrowheads="1"/>
          </p:cNvSpPr>
          <p:nvPr/>
        </p:nvSpPr>
        <p:spPr bwMode="auto">
          <a:xfrm>
            <a:off x="2428875" y="214313"/>
            <a:ext cx="642937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onstantia" pitchFamily="18" charset="0"/>
              </a:rPr>
              <a:t>В Научном районе живут учёные: доценты, профессора и доктора наук. В их речи часто можно услышать научные термины, непонятные жителям других районов. Приглашают они в гости друзей так:</a:t>
            </a:r>
            <a:endParaRPr lang="de-DE" sz="2000" b="1">
              <a:latin typeface="Constantia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4857750" y="1571625"/>
            <a:ext cx="3929063" cy="4714875"/>
          </a:xfrm>
          <a:prstGeom prst="foldedCorner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Уважаемый профессор!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В связи с тем, что наш организм в определённые часы суток требует принятия молекул Н2О, белковых соединений, углеводов и жиров, Вам нужно прибыть  ко мне для установления нужного баланса в организме, а также для укрепления психологических межличностных связей между двумя индивидами.</a:t>
            </a:r>
            <a:endParaRPr lang="de-DE" sz="2000" b="1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214313" y="6072188"/>
            <a:ext cx="2500312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иугольник 4"/>
          <p:cNvSpPr/>
          <p:nvPr/>
        </p:nvSpPr>
        <p:spPr>
          <a:xfrm>
            <a:off x="571472" y="285728"/>
            <a:ext cx="5357850" cy="642942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Официально-деловой </a:t>
            </a:r>
            <a:r>
              <a:rPr lang="ru-RU" b="1" i="1" dirty="0"/>
              <a:t>стиль</a:t>
            </a:r>
            <a:endParaRPr lang="de-DE" b="1" i="1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500430" y="2071678"/>
            <a:ext cx="5214974" cy="4158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285750" y="1000125"/>
            <a:ext cx="8572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onstantia" pitchFamily="18" charset="0"/>
              </a:rPr>
              <a:t>Все жители официально-делового района – люди умные, занятые, серьёзные. Они имеют дело с бумагами и документами и так  к этому привыкли, что, приглашая друзей в гости, говорят:</a:t>
            </a:r>
            <a:endParaRPr lang="de-DE" sz="2000" b="1">
              <a:latin typeface="Constantia" pitchFamily="18" charset="0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 flipH="1">
            <a:off x="-1000125" y="2286000"/>
            <a:ext cx="7000875" cy="3000375"/>
          </a:xfrm>
          <a:prstGeom prst="wedgeEllipseCallout">
            <a:avLst>
              <a:gd name="adj1" fmla="val -53993"/>
              <a:gd name="adj2" fmla="val 21869"/>
            </a:avLst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8A3C12"/>
                </a:solidFill>
                <a:latin typeface="Arial" pitchFamily="34" charset="0"/>
                <a:cs typeface="Arial" pitchFamily="34" charset="0"/>
              </a:rPr>
              <a:t>Уважаемый господин! </a:t>
            </a:r>
          </a:p>
          <a:p>
            <a:pPr algn="ctr"/>
            <a:r>
              <a:rPr lang="ru-RU" sz="2000" b="1">
                <a:solidFill>
                  <a:srgbClr val="8A3C12"/>
                </a:solidFill>
                <a:latin typeface="Arial" pitchFamily="34" charset="0"/>
                <a:cs typeface="Arial" pitchFamily="34" charset="0"/>
              </a:rPr>
              <a:t>Сообщаю, что сегодня в </a:t>
            </a:r>
          </a:p>
          <a:p>
            <a:pPr algn="ctr"/>
            <a:r>
              <a:rPr lang="ru-RU" sz="2000" b="1">
                <a:solidFill>
                  <a:srgbClr val="8A3C12"/>
                </a:solidFill>
                <a:latin typeface="Arial" pitchFamily="34" charset="0"/>
                <a:cs typeface="Arial" pitchFamily="34" charset="0"/>
              </a:rPr>
              <a:t>14 часов 30 минут вам надлежит  явиться на дружеское чаепитие, которое состоится в районе Официально-деловом, в переулке Дипломатическом, дом 6, квартира 8. Форма одежды повседневная.</a:t>
            </a:r>
            <a:endParaRPr lang="de-DE" sz="2000" b="1">
              <a:solidFill>
                <a:srgbClr val="8A3C1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358188" y="6000750"/>
            <a:ext cx="571500" cy="642938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214313" y="6072188"/>
            <a:ext cx="2500312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FFE"/>
              </a:clrFrom>
              <a:clrTo>
                <a:srgbClr val="FCFFFE">
                  <a:alpha val="0"/>
                </a:srgbClr>
              </a:clrTo>
            </a:clrChange>
          </a:blip>
          <a:srcRect b="12583"/>
          <a:stretch>
            <a:fillRect/>
          </a:stretch>
        </p:blipFill>
        <p:spPr bwMode="auto">
          <a:xfrm>
            <a:off x="3571868" y="3357562"/>
            <a:ext cx="2710452" cy="3214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ятиугольник 7"/>
          <p:cNvSpPr/>
          <p:nvPr/>
        </p:nvSpPr>
        <p:spPr>
          <a:xfrm flipH="1">
            <a:off x="5643569" y="428604"/>
            <a:ext cx="2874375" cy="71438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Разговорный </a:t>
            </a:r>
            <a:r>
              <a:rPr lang="ru-RU" b="1" i="1" dirty="0"/>
              <a:t>стиль </a:t>
            </a:r>
            <a:endParaRPr lang="de-DE" b="1" i="1" dirty="0"/>
          </a:p>
        </p:txBody>
      </p:sp>
      <p:sp>
        <p:nvSpPr>
          <p:cNvPr id="13318" name="TextBox 8"/>
          <p:cNvSpPr txBox="1">
            <a:spLocks noChangeArrowheads="1"/>
          </p:cNvSpPr>
          <p:nvPr/>
        </p:nvSpPr>
        <p:spPr bwMode="auto">
          <a:xfrm>
            <a:off x="357188" y="285750"/>
            <a:ext cx="57864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onstantia" pitchFamily="18" charset="0"/>
              </a:rPr>
              <a:t>Жители разговорного района – люди простые, обычные, как мы с вами. </a:t>
            </a:r>
            <a:endParaRPr lang="en-US" sz="2000" b="1">
              <a:latin typeface="Constantia" pitchFamily="18" charset="0"/>
            </a:endParaRPr>
          </a:p>
          <a:p>
            <a:r>
              <a:rPr lang="ru-RU" sz="2000" b="1">
                <a:latin typeface="Constantia" pitchFamily="18" charset="0"/>
              </a:rPr>
              <a:t>И говорят они просто, обычно:</a:t>
            </a:r>
            <a:endParaRPr lang="de-DE" sz="2000" b="1">
              <a:latin typeface="Constantia" pitchFamily="18" charset="0"/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-785813" y="1500188"/>
            <a:ext cx="6643688" cy="2000250"/>
          </a:xfrm>
          <a:prstGeom prst="wedgeEllipseCallout">
            <a:avLst>
              <a:gd name="adj1" fmla="val 29362"/>
              <a:gd name="adj2" fmla="val 59044"/>
            </a:avLst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Слушайте,  друзья, приходите-ка ко мне сегодня в гости. Адрес знаете? Посидим, чайку попьём, киношку посмотрим. Придёте?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Ну и лады! Жду!</a:t>
            </a:r>
            <a:endParaRPr lang="de-DE" sz="2000" b="1" i="1" dirty="0"/>
          </a:p>
        </p:txBody>
      </p:sp>
      <p:sp>
        <p:nvSpPr>
          <p:cNvPr id="11" name="Выноска-облако 10"/>
          <p:cNvSpPr/>
          <p:nvPr/>
        </p:nvSpPr>
        <p:spPr>
          <a:xfrm>
            <a:off x="6000750" y="1571625"/>
            <a:ext cx="3429000" cy="2428875"/>
          </a:xfrm>
          <a:prstGeom prst="cloudCallout">
            <a:avLst>
              <a:gd name="adj1" fmla="val -51395"/>
              <a:gd name="adj2" fmla="val 47104"/>
            </a:avLst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1928813"/>
            <a:ext cx="2000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Управляющая кнопка: возврат 12">
            <a:hlinkClick r:id="rId4" action="ppaction://hlinksldjump" highlightClick="1"/>
          </p:cNvPr>
          <p:cNvSpPr/>
          <p:nvPr/>
        </p:nvSpPr>
        <p:spPr>
          <a:xfrm>
            <a:off x="8143875" y="6072188"/>
            <a:ext cx="714375" cy="571500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5" name="Скругленный прямоугольник 14">
            <a:hlinkClick r:id="rId5" action="ppaction://hlinksldjump"/>
          </p:cNvPr>
          <p:cNvSpPr/>
          <p:nvPr/>
        </p:nvSpPr>
        <p:spPr>
          <a:xfrm>
            <a:off x="214313" y="6072188"/>
            <a:ext cx="2500312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428596" y="214290"/>
            <a:ext cx="4572032" cy="71438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Публицистический </a:t>
            </a:r>
            <a:r>
              <a:rPr lang="ru-RU" b="1" i="1" dirty="0"/>
              <a:t>стиль</a:t>
            </a:r>
            <a:endParaRPr lang="de-DE" b="1" i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6600"/>
              </a:clrFrom>
              <a:clrTo>
                <a:srgbClr val="FF6600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500034" y="2143116"/>
            <a:ext cx="2150280" cy="233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2" name="TextBox 11"/>
          <p:cNvSpPr txBox="1">
            <a:spLocks noChangeArrowheads="1"/>
          </p:cNvSpPr>
          <p:nvPr/>
        </p:nvSpPr>
        <p:spPr bwMode="auto">
          <a:xfrm>
            <a:off x="428625" y="928688"/>
            <a:ext cx="8715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onstantia" pitchFamily="18" charset="0"/>
              </a:rPr>
              <a:t>Любимое занятие жителей Публицистического района – брать интервью, выпускать и читать газеты. И если кто-то к кому-то приходит в гости, на следующий день  все газету пишут:</a:t>
            </a:r>
            <a:endParaRPr lang="de-DE" sz="2000" b="1">
              <a:latin typeface="Constantia" pitchFamily="18" charset="0"/>
            </a:endParaRPr>
          </a:p>
        </p:txBody>
      </p:sp>
      <p:sp>
        <p:nvSpPr>
          <p:cNvPr id="15" name="Блок-схема: несколько документов 14"/>
          <p:cNvSpPr/>
          <p:nvPr/>
        </p:nvSpPr>
        <p:spPr>
          <a:xfrm>
            <a:off x="1071563" y="3214688"/>
            <a:ext cx="1500187" cy="1500187"/>
          </a:xfrm>
          <a:prstGeom prst="flowChartMultidocument">
            <a:avLst/>
          </a:prstGeom>
          <a:solidFill>
            <a:schemeClr val="bg2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428875" y="2643188"/>
            <a:ext cx="435768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Вчера, 15 декабря, в Официальный район с дружественным  визитом прибыла делегация из Научного района. Встреча прошла в теплой обстановке. </a:t>
            </a:r>
          </a:p>
          <a:p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Стороны  обменялись приветственными речами (текст речей прилагается). О ходе других встреч читайте в следующем </a:t>
            </a:r>
          </a:p>
          <a:p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номере нашей газеты.</a:t>
            </a:r>
            <a:endParaRPr lang="de-DE" sz="2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5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95950" y="1785938"/>
            <a:ext cx="3448050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Управляющая кнопка: возврат 17">
            <a:hlinkClick r:id="rId4" action="ppaction://hlinksldjump" highlightClick="1"/>
          </p:cNvPr>
          <p:cNvSpPr/>
          <p:nvPr/>
        </p:nvSpPr>
        <p:spPr>
          <a:xfrm>
            <a:off x="8286750" y="6072188"/>
            <a:ext cx="571500" cy="571500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214313" y="6072188"/>
            <a:ext cx="2500312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0.33073 0.0238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1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6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5" grpId="4" animBg="1"/>
      <p:bldP spid="17" grpId="0"/>
      <p:bldP spid="1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возврат 1">
            <a:hlinkClick r:id="rId2" action="ppaction://hlinksldjump" highlightClick="1"/>
          </p:cNvPr>
          <p:cNvSpPr/>
          <p:nvPr/>
        </p:nvSpPr>
        <p:spPr>
          <a:xfrm>
            <a:off x="8429625" y="6357938"/>
            <a:ext cx="714375" cy="500062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8" y="1714500"/>
          <a:ext cx="8358187" cy="43894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0146"/>
                <a:gridCol w="6138100"/>
              </a:tblGrid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Основные функции</a:t>
                      </a:r>
                      <a:endParaRPr lang="de-DE" sz="2400" b="1" dirty="0" smtClean="0"/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Изобразить, нарисовать картину, передать чувства</a:t>
                      </a:r>
                      <a:endParaRPr lang="de-DE" sz="2400" dirty="0" smtClean="0"/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Сфера применения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Художественные произведения</a:t>
                      </a: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Лексика</a:t>
                      </a:r>
                      <a:endParaRPr kumimoji="0" lang="de-DE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Слова в переносном значении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Стилевые черты</a:t>
                      </a:r>
                      <a:endParaRPr kumimoji="0" lang="de-DE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Образность, эмоциональность</a:t>
                      </a: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380" name="TextBox 5"/>
          <p:cNvSpPr txBox="1">
            <a:spLocks noChangeArrowheads="1"/>
          </p:cNvSpPr>
          <p:nvPr/>
        </p:nvSpPr>
        <p:spPr bwMode="auto">
          <a:xfrm>
            <a:off x="2214563" y="857250"/>
            <a:ext cx="4567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latin typeface="Constantia" pitchFamily="18" charset="0"/>
              </a:rPr>
              <a:t>Художественный стиль</a:t>
            </a:r>
            <a:endParaRPr lang="de-DE" sz="2800" b="1" i="1">
              <a:latin typeface="Constant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625" y="214313"/>
            <a:ext cx="2500313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возврат 1">
            <a:hlinkClick r:id="rId2" action="ppaction://hlinksldjump" highlightClick="1"/>
          </p:cNvPr>
          <p:cNvSpPr/>
          <p:nvPr/>
        </p:nvSpPr>
        <p:spPr>
          <a:xfrm>
            <a:off x="8429625" y="6357938"/>
            <a:ext cx="714375" cy="500062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1928813" y="1000125"/>
            <a:ext cx="5287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latin typeface="Constantia" pitchFamily="18" charset="0"/>
              </a:rPr>
              <a:t>Официально-деловой стиль</a:t>
            </a:r>
            <a:endParaRPr lang="de-DE" sz="2800" b="1" i="1">
              <a:latin typeface="Constanti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88" y="1531938"/>
          <a:ext cx="8358187" cy="47545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0146"/>
                <a:gridCol w="6138100"/>
              </a:tblGrid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Основные функции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Сообщение сведений, имеющих практическое значение</a:t>
                      </a: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Сфера применения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Постановления, протоколы, инструкции, документы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Лексика</a:t>
                      </a:r>
                      <a:endParaRPr kumimoji="0" lang="de-DE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Профессиональные</a:t>
                      </a:r>
                      <a:r>
                        <a:rPr lang="ru-RU" sz="2400" baseline="0" dirty="0" smtClean="0"/>
                        <a:t> термины, речевые штампы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005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Стилевые черты</a:t>
                      </a:r>
                      <a:endParaRPr kumimoji="0" lang="de-DE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Официальность, точность, бесстрастность</a:t>
                      </a: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28625" y="214313"/>
            <a:ext cx="2500313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возврат 1">
            <a:hlinkClick r:id="rId2" action="ppaction://hlinksldjump" highlightClick="1"/>
          </p:cNvPr>
          <p:cNvSpPr/>
          <p:nvPr/>
        </p:nvSpPr>
        <p:spPr>
          <a:xfrm>
            <a:off x="8429625" y="6357938"/>
            <a:ext cx="714375" cy="500062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3000375" y="1000125"/>
            <a:ext cx="3071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Constantia" pitchFamily="18" charset="0"/>
              </a:rPr>
              <a:t>Научный стиль</a:t>
            </a:r>
            <a:endParaRPr lang="de-DE" sz="2800" b="1" i="1">
              <a:latin typeface="Constanti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625" y="1785938"/>
          <a:ext cx="8358188" cy="4206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0146"/>
                <a:gridCol w="6138100"/>
              </a:tblGrid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Основные функции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Сообщение точных научных данных</a:t>
                      </a: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Сфера применения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Научные труды, учебники, лекции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Лексика</a:t>
                      </a:r>
                      <a:endParaRPr kumimoji="0" lang="de-DE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Научная терминология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005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Стилевые черты</a:t>
                      </a: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Абстрактность, точность, логичность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eaLnBrk="1" latinLnBrk="0" hangingPunct="1"/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28625" y="214313"/>
            <a:ext cx="2500313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возврат 1">
            <a:hlinkClick r:id="rId2" action="ppaction://hlinksldjump" highlightClick="1"/>
          </p:cNvPr>
          <p:cNvSpPr/>
          <p:nvPr/>
        </p:nvSpPr>
        <p:spPr>
          <a:xfrm>
            <a:off x="8429625" y="6357938"/>
            <a:ext cx="714375" cy="500062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2071688" y="857250"/>
            <a:ext cx="5286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Constantia" pitchFamily="18" charset="0"/>
              </a:rPr>
              <a:t>Публицистический стиль</a:t>
            </a:r>
            <a:endParaRPr lang="de-DE" sz="2800" b="1" i="1">
              <a:latin typeface="Constantia" pitchFamily="18" charset="0"/>
            </a:endParaRPr>
          </a:p>
          <a:p>
            <a:endParaRPr lang="de-DE" sz="2800" b="1" i="1">
              <a:latin typeface="Constanti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88" y="1531938"/>
          <a:ext cx="8358187" cy="43894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0146"/>
                <a:gridCol w="6138100"/>
              </a:tblGrid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Основные функции</a:t>
                      </a:r>
                      <a:endParaRPr lang="de-DE" sz="2400" b="1" dirty="0" smtClean="0"/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Убеждение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Сфера применения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СМИ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Лексика</a:t>
                      </a:r>
                      <a:endParaRPr kumimoji="0" lang="de-DE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Общественно-политическая лексика</a:t>
                      </a:r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005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Стилевые черты</a:t>
                      </a:r>
                      <a:endParaRPr kumimoji="0" lang="de-DE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Страстность, призывность</a:t>
                      </a:r>
                      <a:endParaRPr kumimoji="0" lang="de-DE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eaLnBrk="1" latinLnBrk="0" hangingPunct="1"/>
                      <a:endParaRPr lang="de-DE" sz="2400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28625" y="214313"/>
            <a:ext cx="2500313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возврат 1">
            <a:hlinkClick r:id="rId2" action="ppaction://hlinksldjump" highlightClick="1"/>
          </p:cNvPr>
          <p:cNvSpPr/>
          <p:nvPr/>
        </p:nvSpPr>
        <p:spPr>
          <a:xfrm>
            <a:off x="8429625" y="6357938"/>
            <a:ext cx="714375" cy="500062"/>
          </a:xfrm>
          <a:prstGeom prst="actionButtonRetur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graphicFrame>
        <p:nvGraphicFramePr>
          <p:cNvPr id="19479" name="Group 23"/>
          <p:cNvGraphicFramePr>
            <a:graphicFrameLocks noGrp="1"/>
          </p:cNvGraphicFramePr>
          <p:nvPr/>
        </p:nvGraphicFramePr>
        <p:xfrm>
          <a:off x="357188" y="1428750"/>
          <a:ext cx="8358187" cy="4378325"/>
        </p:xfrm>
        <a:graphic>
          <a:graphicData uri="http://schemas.openxmlformats.org/drawingml/2006/table">
            <a:tbl>
              <a:tblPr/>
              <a:tblGrid>
                <a:gridCol w="2220912"/>
                <a:gridCol w="6137275"/>
              </a:tblGrid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Основные функции</a:t>
                      </a:r>
                      <a:endParaRPr kumimoji="0" lang="de-DE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Повседневное общение</a:t>
                      </a: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Сфера применения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Устные беседы, диалоги, письма</a:t>
                      </a: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Лексика</a:t>
                      </a:r>
                      <a:endParaRPr kumimoji="0" lang="de-DE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Разговорная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просторечная лексика</a:t>
                      </a: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Стилевые черты</a:t>
                      </a:r>
                      <a:endParaRPr kumimoji="0" lang="de-DE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Непринужденность, неподготовленность</a:t>
                      </a:r>
                      <a:endParaRPr kumimoji="0" lang="de-D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BE"/>
                    </a:solidFill>
                  </a:tcPr>
                </a:tc>
              </a:tr>
            </a:tbl>
          </a:graphicData>
        </a:graphic>
      </p:graphicFrame>
      <p:sp>
        <p:nvSpPr>
          <p:cNvPr id="19476" name="TextBox 5"/>
          <p:cNvSpPr txBox="1">
            <a:spLocks noChangeArrowheads="1"/>
          </p:cNvSpPr>
          <p:nvPr/>
        </p:nvSpPr>
        <p:spPr bwMode="auto">
          <a:xfrm>
            <a:off x="2571750" y="714375"/>
            <a:ext cx="47863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Constantia" pitchFamily="18" charset="0"/>
              </a:rPr>
              <a:t>Разговорный стиль</a:t>
            </a:r>
            <a:endParaRPr lang="de-DE" sz="2800" b="1" i="1">
              <a:latin typeface="Constantia" pitchFamily="18" charset="0"/>
            </a:endParaRPr>
          </a:p>
          <a:p>
            <a:endParaRPr lang="de-DE" sz="2800" i="1">
              <a:latin typeface="Constant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625" y="214313"/>
            <a:ext cx="2500313" cy="571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Справочник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917C5D"/>
                </a:solidFill>
              </a:rPr>
              <a:t>по стилистике</a:t>
            </a:r>
            <a:endParaRPr lang="de-DE" b="1" dirty="0">
              <a:solidFill>
                <a:srgbClr val="917C5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00430" y="3122837"/>
            <a:ext cx="5000660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" name="Picture 2" descr="C:\Documents and Settings\WETER\Рабочий стол\ad3a789759d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214688"/>
            <a:ext cx="2276475" cy="2668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Овальная выноска 13"/>
          <p:cNvSpPr/>
          <p:nvPr/>
        </p:nvSpPr>
        <p:spPr>
          <a:xfrm>
            <a:off x="1714500" y="1285875"/>
            <a:ext cx="6643688" cy="1571625"/>
          </a:xfrm>
          <a:prstGeom prst="wedgeEllipseCallout">
            <a:avLst>
              <a:gd name="adj1" fmla="val -38608"/>
              <a:gd name="adj2" fmla="val 138052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/>
              <a:t>Вот так дружно и весело живут люди в городе пяти стилей.</a:t>
            </a:r>
            <a:endParaRPr lang="de-DE" sz="2000" b="1" i="1" dirty="0"/>
          </a:p>
        </p:txBody>
      </p:sp>
      <p:sp>
        <p:nvSpPr>
          <p:cNvPr id="16" name="Овальная выноска 15"/>
          <p:cNvSpPr/>
          <p:nvPr/>
        </p:nvSpPr>
        <p:spPr>
          <a:xfrm>
            <a:off x="2000250" y="0"/>
            <a:ext cx="7786688" cy="2857500"/>
          </a:xfrm>
          <a:prstGeom prst="wedgeEllipseCallout">
            <a:avLst>
              <a:gd name="adj1" fmla="val -45386"/>
              <a:gd name="adj2" fmla="val 991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i="1">
              <a:solidFill>
                <a:srgbClr val="8A3C12"/>
              </a:solidFill>
            </a:endParaRPr>
          </a:p>
          <a:p>
            <a:pPr algn="ctr"/>
            <a:r>
              <a:rPr lang="ru-RU" sz="2000" b="1" i="1">
                <a:solidFill>
                  <a:srgbClr val="8A3C12"/>
                </a:solidFill>
              </a:rPr>
              <a:t>Однако есть в этом городе место,  куда мы  не водим экскурсии. Это старая, грязная свалка. Там живут никому  не</a:t>
            </a:r>
            <a:r>
              <a:rPr lang="ru-RU" sz="2000" b="1" i="1">
                <a:solidFill>
                  <a:srgbClr val="8A3C12"/>
                </a:solidFill>
                <a:latin typeface="Arial" pitchFamily="34" charset="0"/>
              </a:rPr>
              <a:t> </a:t>
            </a:r>
            <a:r>
              <a:rPr lang="ru-RU" sz="2000" b="1" i="1">
                <a:solidFill>
                  <a:srgbClr val="8A3C12"/>
                </a:solidFill>
              </a:rPr>
              <a:t>нужные слова-паразиты. Они всем завидуют и стараются назло засорить речь окружающих. Ты, конечно же, не раз слышал такие слова. Помни…</a:t>
            </a:r>
            <a:endParaRPr lang="de-DE" sz="2000" b="1" i="1">
              <a:solidFill>
                <a:srgbClr val="8A3C12"/>
              </a:solidFill>
            </a:endParaRPr>
          </a:p>
          <a:p>
            <a:pPr algn="ctr"/>
            <a:endParaRPr lang="de-DE" sz="2000" b="1" i="1">
              <a:solidFill>
                <a:srgbClr val="8A3C12"/>
              </a:solidFill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>
            <a:off x="3071813" y="3071813"/>
            <a:ext cx="6572250" cy="2143125"/>
          </a:xfrm>
          <a:prstGeom prst="wedgeEllipseCallout">
            <a:avLst>
              <a:gd name="adj1" fmla="val -62311"/>
              <a:gd name="adj2" fmla="val 12905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i="1">
                <a:solidFill>
                  <a:srgbClr val="8A3C12"/>
                </a:solidFill>
              </a:rPr>
              <a:t>Помни</a:t>
            </a:r>
            <a:r>
              <a:rPr lang="ru-RU" sz="2000" b="1" i="1">
                <a:solidFill>
                  <a:srgbClr val="8A3C12"/>
                </a:solidFill>
                <a:latin typeface="Arial" pitchFamily="34" charset="0"/>
              </a:rPr>
              <a:t>:</a:t>
            </a:r>
            <a:r>
              <a:rPr lang="ru-RU" sz="2000" b="1" i="1">
                <a:solidFill>
                  <a:srgbClr val="8A3C12"/>
                </a:solidFill>
              </a:rPr>
              <a:t> когда ты  бранишься, </a:t>
            </a:r>
          </a:p>
          <a:p>
            <a:pPr algn="ctr"/>
            <a:r>
              <a:rPr lang="ru-RU" sz="2000" b="1" i="1">
                <a:solidFill>
                  <a:srgbClr val="8A3C12"/>
                </a:solidFill>
              </a:rPr>
              <a:t>ты обижаешь </a:t>
            </a:r>
          </a:p>
          <a:p>
            <a:pPr algn="ctr"/>
            <a:r>
              <a:rPr lang="ru-RU" sz="2000" b="1" i="1">
                <a:solidFill>
                  <a:srgbClr val="8A3C12"/>
                </a:solidFill>
              </a:rPr>
              <a:t>своего ангела-хранителя, </a:t>
            </a:r>
          </a:p>
          <a:p>
            <a:pPr algn="ctr"/>
            <a:r>
              <a:rPr lang="ru-RU" sz="2000" b="1" i="1">
                <a:solidFill>
                  <a:srgbClr val="8A3C12"/>
                </a:solidFill>
              </a:rPr>
              <a:t>он  улетает, и ты остаешься без защиты.  </a:t>
            </a:r>
            <a:endParaRPr lang="de-DE" sz="2000" b="1" i="1">
              <a:solidFill>
                <a:srgbClr val="8A3C12"/>
              </a:solidFill>
            </a:endParaRPr>
          </a:p>
        </p:txBody>
      </p:sp>
      <p:sp>
        <p:nvSpPr>
          <p:cNvPr id="20" name="Выноска-облако 19"/>
          <p:cNvSpPr/>
          <p:nvPr/>
        </p:nvSpPr>
        <p:spPr>
          <a:xfrm>
            <a:off x="2928938" y="-285750"/>
            <a:ext cx="4857750" cy="3429000"/>
          </a:xfrm>
          <a:prstGeom prst="cloudCallout">
            <a:avLst>
              <a:gd name="adj1" fmla="val -55391"/>
              <a:gd name="adj2" fmla="val 7602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21" name="Picture 3" descr="C:\Documents and Settings\Admin\Рабочий стол\Новая папка\7f77ed1daa6ae7c5863e64201bb6e96d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0" y="1000125"/>
            <a:ext cx="2509838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7" descr="C:\Documents and Settings\Admin\Рабочий стол\Новая папка\8666eccf17b4735ad391bef2f19949eb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8" y="357188"/>
            <a:ext cx="1479550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Овальная выноска 22"/>
          <p:cNvSpPr/>
          <p:nvPr/>
        </p:nvSpPr>
        <p:spPr>
          <a:xfrm>
            <a:off x="2357438" y="2071688"/>
            <a:ext cx="6500812" cy="1500187"/>
          </a:xfrm>
          <a:prstGeom prst="wedgeEllipseCallout">
            <a:avLst>
              <a:gd name="adj1" fmla="val -50243"/>
              <a:gd name="adj2" fmla="val 9906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/>
              <a:t>Давайте поиграем!</a:t>
            </a:r>
            <a:endParaRPr lang="de-DE" sz="3200" b="1" i="1" dirty="0"/>
          </a:p>
        </p:txBody>
      </p:sp>
      <p:sp>
        <p:nvSpPr>
          <p:cNvPr id="12" name="Стрелка вниз 11">
            <a:hlinkClick r:id="rId6" action="ppaction://hlinkpres?slideindex=1&amp;slidetitle="/>
          </p:cNvPr>
          <p:cNvSpPr/>
          <p:nvPr/>
        </p:nvSpPr>
        <p:spPr>
          <a:xfrm>
            <a:off x="3500438" y="4286250"/>
            <a:ext cx="4071937" cy="1285875"/>
          </a:xfrm>
          <a:prstGeom prst="downArrow">
            <a:avLst>
              <a:gd name="adj1" fmla="val 50000"/>
              <a:gd name="adj2" fmla="val 5222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Игротека</a:t>
            </a:r>
            <a:endParaRPr lang="de-DE" sz="2800" b="1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6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0.2967 -0.38565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" y="-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7" presetClass="emph" presetSubtype="0" repeatCount="1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16" grpId="1" animBg="1"/>
      <p:bldP spid="19" grpId="0" animBg="1"/>
      <p:bldP spid="19" grpId="1" animBg="1"/>
      <p:bldP spid="20" grpId="0" animBg="1"/>
      <p:bldP spid="20" grpId="1" animBg="1"/>
      <p:bldP spid="23" grpId="0" animBg="1"/>
      <p:bldP spid="12" grpId="0" animBg="1"/>
      <p:bldP spid="1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285750" y="642938"/>
            <a:ext cx="8643938" cy="742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Constantia" pitchFamily="18" charset="0"/>
              </a:rPr>
              <a:t>Слайд 1: </a:t>
            </a:r>
          </a:p>
          <a:p>
            <a:r>
              <a:rPr lang="ru-RU" sz="1600">
                <a:latin typeface="Constantia" pitchFamily="18" charset="0"/>
              </a:rPr>
              <a:t>Греки</a:t>
            </a:r>
            <a:r>
              <a:rPr lang="ru-RU" sz="1600" b="1">
                <a:latin typeface="Constantia" pitchFamily="18" charset="0"/>
              </a:rPr>
              <a:t>  - </a:t>
            </a:r>
            <a:r>
              <a:rPr lang="de-DE" sz="1600">
                <a:latin typeface="Constantia" pitchFamily="18" charset="0"/>
                <a:hlinkClick r:id="rId2"/>
              </a:rPr>
              <a:t>http://www.irinadesigner.com.ua/uploads/posts/thumbs/1223328082_grek.jpg</a:t>
            </a:r>
            <a:r>
              <a:rPr lang="ru-RU" sz="1600">
                <a:latin typeface="Constantia" pitchFamily="18" charset="0"/>
              </a:rPr>
              <a:t> </a:t>
            </a:r>
            <a:endParaRPr lang="de-DE" sz="1600">
              <a:latin typeface="Constantia" pitchFamily="18" charset="0"/>
            </a:endParaRPr>
          </a:p>
          <a:p>
            <a:r>
              <a:rPr lang="ru-RU" sz="1600" b="1">
                <a:latin typeface="Constantia" pitchFamily="18" charset="0"/>
              </a:rPr>
              <a:t>Слайд 3 : </a:t>
            </a:r>
          </a:p>
          <a:p>
            <a:r>
              <a:rPr lang="ru-RU" sz="1600">
                <a:latin typeface="Constantia" pitchFamily="18" charset="0"/>
              </a:rPr>
              <a:t>Экскурсовод-лингвист  -  </a:t>
            </a:r>
            <a:r>
              <a:rPr lang="de-DE" sz="1600">
                <a:latin typeface="Constantia" pitchFamily="18" charset="0"/>
                <a:hlinkClick r:id="rId3"/>
              </a:rPr>
              <a:t>http://allday.ru/uploads/posts/1191269027_c4112.jpg</a:t>
            </a:r>
            <a:endParaRPr lang="ru-RU" sz="1600">
              <a:latin typeface="Constantia" pitchFamily="18" charset="0"/>
            </a:endParaRPr>
          </a:p>
          <a:p>
            <a:r>
              <a:rPr lang="ru-RU" sz="1600">
                <a:latin typeface="Constantia" pitchFamily="18" charset="0"/>
              </a:rPr>
              <a:t>Карта Языкознание - </a:t>
            </a:r>
            <a:r>
              <a:rPr lang="de-DE" sz="1600">
                <a:latin typeface="Constantia" pitchFamily="18" charset="0"/>
                <a:hlinkClick r:id="rId4"/>
              </a:rPr>
              <a:t>http://lib.rus.ec/i/40/103240/kartalv11.jpg</a:t>
            </a:r>
            <a:endParaRPr lang="ru-RU" sz="1600">
              <a:latin typeface="Constantia" pitchFamily="18" charset="0"/>
            </a:endParaRPr>
          </a:p>
          <a:p>
            <a:r>
              <a:rPr lang="ru-RU" sz="1600" b="1">
                <a:latin typeface="Constantia" pitchFamily="18" charset="0"/>
              </a:rPr>
              <a:t>Слайд 4 : </a:t>
            </a:r>
          </a:p>
          <a:p>
            <a:r>
              <a:rPr lang="ru-RU" sz="1600">
                <a:latin typeface="Constantia" pitchFamily="18" charset="0"/>
              </a:rPr>
              <a:t>Стило - </a:t>
            </a:r>
            <a:r>
              <a:rPr lang="fr-FR" sz="1600">
                <a:latin typeface="Constantia" pitchFamily="18" charset="0"/>
                <a:hlinkClick r:id="rId5"/>
              </a:rPr>
              <a:t>http://jazyki.clow.ru/page/0110-10.jpg</a:t>
            </a:r>
            <a:r>
              <a:rPr lang="ru-RU" sz="1600">
                <a:latin typeface="Constantia" pitchFamily="18" charset="0"/>
              </a:rPr>
              <a:t> </a:t>
            </a:r>
          </a:p>
          <a:p>
            <a:r>
              <a:rPr lang="ru-RU" sz="1600">
                <a:latin typeface="Constantia" pitchFamily="18" charset="0"/>
              </a:rPr>
              <a:t>Клинописная табличка - </a:t>
            </a:r>
            <a:r>
              <a:rPr lang="fr-FR" sz="1600">
                <a:latin typeface="Constantia" pitchFamily="18" charset="0"/>
                <a:hlinkClick r:id="rId6"/>
              </a:rPr>
              <a:t>http://www.clow.ru/a-jazyli/0110-9.jpg</a:t>
            </a:r>
            <a:r>
              <a:rPr lang="ru-RU" sz="1600">
                <a:latin typeface="Constantia" pitchFamily="18" charset="0"/>
              </a:rPr>
              <a:t>   </a:t>
            </a:r>
          </a:p>
          <a:p>
            <a:r>
              <a:rPr lang="ru-RU" sz="1600" b="1">
                <a:latin typeface="Constantia" pitchFamily="18" charset="0"/>
              </a:rPr>
              <a:t>Слайд 5: </a:t>
            </a:r>
          </a:p>
          <a:p>
            <a:r>
              <a:rPr lang="ru-RU" sz="1600">
                <a:latin typeface="Constantia" pitchFamily="18" charset="0"/>
              </a:rPr>
              <a:t>Город – </a:t>
            </a:r>
            <a:r>
              <a:rPr lang="de-DE" sz="1600">
                <a:latin typeface="Constantia" pitchFamily="18" charset="0"/>
                <a:hlinkClick r:id="rId7"/>
              </a:rPr>
              <a:t>http://pivoman.com/index2.php?option=com_docman&amp;task=doc_view&amp;gid=58</a:t>
            </a:r>
            <a:r>
              <a:rPr lang="ru-RU" sz="1600">
                <a:latin typeface="Constantia" pitchFamily="18" charset="0"/>
              </a:rPr>
              <a:t> </a:t>
            </a:r>
          </a:p>
          <a:p>
            <a:r>
              <a:rPr lang="ru-RU" sz="1600" b="1">
                <a:latin typeface="Constantia" pitchFamily="18" charset="0"/>
              </a:rPr>
              <a:t>Слайд 6</a:t>
            </a:r>
            <a:r>
              <a:rPr lang="ru-RU" sz="1600">
                <a:latin typeface="Constantia" pitchFamily="18" charset="0"/>
              </a:rPr>
              <a:t> : кафе - </a:t>
            </a:r>
            <a:r>
              <a:rPr lang="de-DE" sz="1600">
                <a:latin typeface="Constantia" pitchFamily="18" charset="0"/>
                <a:hlinkClick r:id="rId8"/>
              </a:rPr>
              <a:t>http://i069.radikal.ru/0910/fe/df356fb0ae9f.jpg</a:t>
            </a:r>
            <a:endParaRPr lang="ru-RU" sz="1600">
              <a:latin typeface="Constantia" pitchFamily="18" charset="0"/>
            </a:endParaRPr>
          </a:p>
          <a:p>
            <a:r>
              <a:rPr lang="ru-RU" sz="1600">
                <a:latin typeface="Constantia" pitchFamily="18" charset="0"/>
              </a:rPr>
              <a:t>                 поэт -  </a:t>
            </a:r>
            <a:r>
              <a:rPr lang="de-DE" sz="1600">
                <a:latin typeface="Constantia" pitchFamily="18" charset="0"/>
                <a:hlinkClick r:id="rId9"/>
              </a:rPr>
              <a:t>http://www.tanzania.ucoz.ru/_nw/1/47478.jpeg</a:t>
            </a:r>
            <a:endParaRPr lang="ru-RU" sz="1600">
              <a:latin typeface="Constantia" pitchFamily="18" charset="0"/>
            </a:endParaRPr>
          </a:p>
          <a:p>
            <a:r>
              <a:rPr lang="ru-RU" sz="1600" b="1">
                <a:latin typeface="Constantia" pitchFamily="18" charset="0"/>
              </a:rPr>
              <a:t>Слайд № 7</a:t>
            </a:r>
            <a:r>
              <a:rPr lang="ru-RU" sz="1600">
                <a:latin typeface="Constantia" pitchFamily="18" charset="0"/>
              </a:rPr>
              <a:t>: лаборатория </a:t>
            </a:r>
            <a:r>
              <a:rPr lang="en-US" sz="1600">
                <a:latin typeface="Constantia" pitchFamily="18" charset="0"/>
              </a:rPr>
              <a:t> - </a:t>
            </a:r>
            <a:r>
              <a:rPr lang="fr-FR" sz="1600">
                <a:latin typeface="Constantia" pitchFamily="18" charset="0"/>
                <a:hlinkClick r:id="rId10"/>
              </a:rPr>
              <a:t>http://shkola9.edusite.ru/images/p73_uchenyiy.jpg</a:t>
            </a:r>
            <a:endParaRPr lang="ru-RU" sz="1600">
              <a:latin typeface="Constantia" pitchFamily="18" charset="0"/>
            </a:endParaRPr>
          </a:p>
          <a:p>
            <a:r>
              <a:rPr lang="ru-RU" sz="1600" b="1">
                <a:latin typeface="Constantia" pitchFamily="18" charset="0"/>
              </a:rPr>
              <a:t>Слайд 8</a:t>
            </a:r>
            <a:r>
              <a:rPr lang="ru-RU" sz="1600">
                <a:latin typeface="Constantia" pitchFamily="18" charset="0"/>
              </a:rPr>
              <a:t>: деловой стиль </a:t>
            </a:r>
            <a:r>
              <a:rPr lang="en-US" sz="1600">
                <a:latin typeface="Constantia" pitchFamily="18" charset="0"/>
              </a:rPr>
              <a:t>- </a:t>
            </a:r>
            <a:r>
              <a:rPr lang="fr-FR" sz="1600">
                <a:latin typeface="Constantia" pitchFamily="18" charset="0"/>
                <a:hlinkClick r:id="rId11"/>
              </a:rPr>
              <a:t>http://o6oi.ru/main.php/47934-16/DSSS_3007.jpg</a:t>
            </a:r>
            <a:r>
              <a:rPr lang="ru-RU" sz="1600">
                <a:latin typeface="Constantia" pitchFamily="18" charset="0"/>
              </a:rPr>
              <a:t> </a:t>
            </a:r>
          </a:p>
          <a:p>
            <a:r>
              <a:rPr lang="ru-RU" sz="1600" b="1">
                <a:latin typeface="Constantia" pitchFamily="18" charset="0"/>
              </a:rPr>
              <a:t>Слайд 9</a:t>
            </a:r>
            <a:r>
              <a:rPr lang="ru-RU" sz="1600">
                <a:latin typeface="Constantia" pitchFamily="18" charset="0"/>
              </a:rPr>
              <a:t>: застолье</a:t>
            </a:r>
            <a:r>
              <a:rPr lang="en-US" sz="1600">
                <a:latin typeface="Constantia" pitchFamily="18" charset="0"/>
              </a:rPr>
              <a:t> </a:t>
            </a:r>
            <a:r>
              <a:rPr lang="ru-RU" sz="1600">
                <a:latin typeface="Constantia" pitchFamily="18" charset="0"/>
              </a:rPr>
              <a:t>-  </a:t>
            </a:r>
            <a:r>
              <a:rPr lang="fr-FR" sz="1600">
                <a:latin typeface="Constantia" pitchFamily="18" charset="0"/>
                <a:hlinkClick r:id="rId12"/>
              </a:rPr>
              <a:t>http://post.kards.qip.ru/images/postcard/68/02/616.gif</a:t>
            </a:r>
            <a:r>
              <a:rPr lang="ru-RU" sz="1600">
                <a:latin typeface="Constantia" pitchFamily="18" charset="0"/>
              </a:rPr>
              <a:t> </a:t>
            </a:r>
          </a:p>
          <a:p>
            <a:r>
              <a:rPr lang="ru-RU" sz="1600">
                <a:latin typeface="Constantia" pitchFamily="18" charset="0"/>
              </a:rPr>
              <a:t>                  компания</a:t>
            </a:r>
            <a:r>
              <a:rPr lang="en-US" sz="1600">
                <a:latin typeface="Constantia" pitchFamily="18" charset="0"/>
              </a:rPr>
              <a:t> -</a:t>
            </a:r>
            <a:r>
              <a:rPr lang="ru-RU" sz="1600">
                <a:latin typeface="Constantia" pitchFamily="18" charset="0"/>
              </a:rPr>
              <a:t> </a:t>
            </a:r>
            <a:r>
              <a:rPr lang="fr-FR" sz="1600">
                <a:latin typeface="Constantia" pitchFamily="18" charset="0"/>
                <a:hlinkClick r:id="rId13"/>
              </a:rPr>
              <a:t>http://daolubvi.ws/uploads/forum/images/1218448362.jpg</a:t>
            </a:r>
            <a:endParaRPr lang="ru-RU" sz="1600">
              <a:latin typeface="Constantia" pitchFamily="18" charset="0"/>
            </a:endParaRPr>
          </a:p>
          <a:p>
            <a:r>
              <a:rPr lang="ru-RU" sz="1600" b="1">
                <a:latin typeface="Constantia" pitchFamily="18" charset="0"/>
              </a:rPr>
              <a:t>Слайд 10</a:t>
            </a:r>
            <a:r>
              <a:rPr lang="ru-RU" sz="1600">
                <a:latin typeface="Constantia" pitchFamily="18" charset="0"/>
              </a:rPr>
              <a:t>: газета -   </a:t>
            </a:r>
            <a:r>
              <a:rPr lang="fr-FR" sz="1600">
                <a:latin typeface="Constantia" pitchFamily="18" charset="0"/>
                <a:hlinkClick r:id="rId14"/>
              </a:rPr>
              <a:t>http://s04.radikal.ru/i177/0909/a8/f3f1f1896cf8.jpg</a:t>
            </a:r>
            <a:r>
              <a:rPr lang="ru-RU" sz="1600">
                <a:latin typeface="Constantia" pitchFamily="18" charset="0"/>
              </a:rPr>
              <a:t> </a:t>
            </a:r>
          </a:p>
          <a:p>
            <a:r>
              <a:rPr lang="ru-RU" sz="1600">
                <a:latin typeface="Constantia" pitchFamily="18" charset="0"/>
              </a:rPr>
              <a:t>журналист - </a:t>
            </a:r>
            <a:r>
              <a:rPr lang="fr-FR" sz="1600">
                <a:latin typeface="Constantia" pitchFamily="18" charset="0"/>
                <a:hlinkClick r:id="rId15"/>
              </a:rPr>
              <a:t>http://www.razumniki.ru/images/articles/obuchenie_detey/professii_gurnalist.jpg</a:t>
            </a:r>
            <a:endParaRPr lang="ru-RU" sz="1600">
              <a:latin typeface="Constantia" pitchFamily="18" charset="0"/>
            </a:endParaRPr>
          </a:p>
          <a:p>
            <a:r>
              <a:rPr lang="ru-RU" sz="1600" b="1">
                <a:latin typeface="Constantia" pitchFamily="18" charset="0"/>
              </a:rPr>
              <a:t>Слайд 16 </a:t>
            </a:r>
            <a:r>
              <a:rPr lang="ru-RU" sz="1600">
                <a:latin typeface="Constantia" pitchFamily="18" charset="0"/>
              </a:rPr>
              <a:t>: </a:t>
            </a:r>
          </a:p>
          <a:p>
            <a:r>
              <a:rPr lang="ru-RU" sz="1600">
                <a:latin typeface="Constantia" pitchFamily="18" charset="0"/>
              </a:rPr>
              <a:t>мальчик -</a:t>
            </a:r>
            <a:r>
              <a:rPr lang="de-DE" sz="1600">
                <a:latin typeface="Constantia" pitchFamily="18" charset="0"/>
                <a:hlinkClick r:id="rId16"/>
              </a:rPr>
              <a:t>http://s2.rimg.info/7f77ed1daa6ae7c5863e64201bb6e96d.gifhttp://s2.rimg.info/7f77ed1daa6ae7c5863e64201bb6e96d.gif</a:t>
            </a:r>
            <a:r>
              <a:rPr lang="ru-RU" sz="1600">
                <a:latin typeface="Constantia" pitchFamily="18" charset="0"/>
              </a:rPr>
              <a:t> </a:t>
            </a:r>
          </a:p>
          <a:p>
            <a:r>
              <a:rPr lang="ru-RU" sz="1600">
                <a:latin typeface="Constantia" pitchFamily="18" charset="0"/>
              </a:rPr>
              <a:t>ангел - </a:t>
            </a:r>
            <a:r>
              <a:rPr lang="de-DE" sz="1600">
                <a:latin typeface="Constantia" pitchFamily="18" charset="0"/>
                <a:hlinkClick r:id="rId17"/>
              </a:rPr>
              <a:t>http://s2.rimg.info/8666eccf17b4735ad391bef2f19949eb.gif</a:t>
            </a:r>
            <a:r>
              <a:rPr lang="ru-RU" sz="1600">
                <a:latin typeface="Constantia" pitchFamily="18" charset="0"/>
              </a:rPr>
              <a:t>   </a:t>
            </a:r>
          </a:p>
          <a:p>
            <a:endParaRPr lang="de-DE" sz="1600">
              <a:latin typeface="Constantia" pitchFamily="18" charset="0"/>
            </a:endParaRPr>
          </a:p>
          <a:p>
            <a:r>
              <a:rPr lang="ru-RU" sz="1600">
                <a:latin typeface="Constantia" pitchFamily="18" charset="0"/>
              </a:rPr>
              <a:t> </a:t>
            </a:r>
          </a:p>
          <a:p>
            <a:r>
              <a:rPr lang="ru-RU" sz="1600">
                <a:latin typeface="Constantia" pitchFamily="18" charset="0"/>
              </a:rPr>
              <a:t> </a:t>
            </a:r>
            <a:endParaRPr lang="de-DE" sz="1600">
              <a:latin typeface="Constantia" pitchFamily="18" charset="0"/>
            </a:endParaRPr>
          </a:p>
          <a:p>
            <a:endParaRPr lang="de-DE" sz="1600">
              <a:latin typeface="Constantia" pitchFamily="18" charset="0"/>
            </a:endParaRPr>
          </a:p>
          <a:p>
            <a:r>
              <a:rPr lang="ru-RU" sz="1600">
                <a:latin typeface="Constantia" pitchFamily="18" charset="0"/>
              </a:rPr>
              <a:t> </a:t>
            </a:r>
            <a:endParaRPr lang="de-DE" sz="1600">
              <a:latin typeface="Constantia" pitchFamily="18" charset="0"/>
            </a:endParaRPr>
          </a:p>
          <a:p>
            <a:endParaRPr lang="de-DE" sz="1600">
              <a:latin typeface="Constantia" pitchFamily="18" charset="0"/>
            </a:endParaRPr>
          </a:p>
          <a:p>
            <a:endParaRPr lang="de-DE" sz="1600">
              <a:latin typeface="Constantia" pitchFamily="18" charset="0"/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3786188" y="214313"/>
            <a:ext cx="152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Constantia" pitchFamily="18" charset="0"/>
              </a:rPr>
              <a:t>Ресурсы:</a:t>
            </a:r>
            <a:endParaRPr lang="de-DE" sz="2400" b="1" i="1">
              <a:latin typeface="Constant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25">
      <a:dk1>
        <a:srgbClr val="8A3C12"/>
      </a:dk1>
      <a:lt1>
        <a:srgbClr val="8A3C12"/>
      </a:lt1>
      <a:dk2>
        <a:srgbClr val="FFE093"/>
      </a:dk2>
      <a:lt2>
        <a:srgbClr val="8A3C12"/>
      </a:lt2>
      <a:accent1>
        <a:srgbClr val="F0AD00"/>
      </a:accent1>
      <a:accent2>
        <a:srgbClr val="FFD15D"/>
      </a:accent2>
      <a:accent3>
        <a:srgbClr val="FFE093"/>
      </a:accent3>
      <a:accent4>
        <a:srgbClr val="FFEFC9"/>
      </a:accent4>
      <a:accent5>
        <a:srgbClr val="E88651"/>
      </a:accent5>
      <a:accent6>
        <a:srgbClr val="C64847"/>
      </a:accent6>
      <a:hlink>
        <a:srgbClr val="8A3C12"/>
      </a:hlink>
      <a:folHlink>
        <a:srgbClr val="7F7F7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2622</TotalTime>
  <Words>1141</Words>
  <PresentationFormat>Экран (4:3)</PresentationFormat>
  <Paragraphs>199</Paragraphs>
  <Slides>17</Slides>
  <Notes>0</Notes>
  <HiddenSlides>10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Constantia</vt:lpstr>
      <vt:lpstr>Wingdings 2</vt:lpstr>
      <vt:lpstr>Calibri</vt:lpstr>
      <vt:lpstr>Monotype Corsiva</vt:lpstr>
      <vt:lpstr>Times New Roman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Антон</cp:lastModifiedBy>
  <cp:revision>278</cp:revision>
  <dcterms:modified xsi:type="dcterms:W3CDTF">2015-04-09T08:17:51Z</dcterms:modified>
</cp:coreProperties>
</file>