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73" r:id="rId4"/>
    <p:sldId id="274" r:id="rId5"/>
    <p:sldId id="259" r:id="rId6"/>
    <p:sldId id="263" r:id="rId7"/>
    <p:sldId id="271" r:id="rId8"/>
    <p:sldId id="260" r:id="rId9"/>
    <p:sldId id="270" r:id="rId10"/>
    <p:sldId id="275" r:id="rId11"/>
    <p:sldId id="261" r:id="rId12"/>
    <p:sldId id="278" r:id="rId13"/>
    <p:sldId id="276" r:id="rId14"/>
    <p:sldId id="258" r:id="rId15"/>
    <p:sldId id="277" r:id="rId16"/>
    <p:sldId id="267" r:id="rId17"/>
    <p:sldId id="279" r:id="rId18"/>
    <p:sldId id="269" r:id="rId19"/>
    <p:sldId id="265" r:id="rId20"/>
    <p:sldId id="266" r:id="rId21"/>
    <p:sldId id="264" r:id="rId22"/>
    <p:sldId id="280" r:id="rId23"/>
    <p:sldId id="281" r:id="rId24"/>
    <p:sldId id="283" r:id="rId25"/>
    <p:sldId id="284" r:id="rId26"/>
    <p:sldId id="285" r:id="rId27"/>
    <p:sldId id="282" r:id="rId28"/>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20"/>
    <p:restoredTop sz="94660"/>
  </p:normalViewPr>
  <p:slideViewPr>
    <p:cSldViewPr>
      <p:cViewPr varScale="1">
        <p:scale>
          <a:sx n="75" d="100"/>
          <a:sy n="75" d="100"/>
        </p:scale>
        <p:origin x="-1236"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0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79F91B34-2E9A-444A-85F2-0807E1889788}" type="datetimeFigureOut">
              <a:rPr lang="ru-RU"/>
              <a:pPr>
                <a:defRPr/>
              </a:pPr>
              <a:t>09.04.2015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84C21D75-DB4F-4BC8-933F-8455B27E0EB7}" type="slidenum">
              <a:rPr lang="ru-RU"/>
              <a:pPr>
                <a:defRPr/>
              </a:pPr>
              <a:t>‹#›</a:t>
            </a:fld>
            <a:endParaRPr lang="ru-RU"/>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05D2F34-B55B-45D1-A407-8832A2149608}" type="datetimeFigureOut">
              <a:rPr lang="ru-RU"/>
              <a:pPr>
                <a:defRPr/>
              </a:pPr>
              <a:t>09.04.2015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428BA423-406C-4F02-B463-AC3130F4C852}" type="slidenum">
              <a:rPr lang="ru-RU"/>
              <a:pPr>
                <a:defRPr/>
              </a:pPr>
              <a:t>‹#›</a:t>
            </a:fld>
            <a:endParaRPr lang="ru-RU"/>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92B125ED-537D-43B4-B738-8838A7214545}" type="datetimeFigureOut">
              <a:rPr lang="ru-RU"/>
              <a:pPr>
                <a:defRPr/>
              </a:pPr>
              <a:t>09.04.2015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1B72E8C-7792-46B6-A178-096295B70B61}" type="slidenum">
              <a:rPr lang="ru-RU"/>
              <a:pPr>
                <a:defRPr/>
              </a:pPr>
              <a:t>‹#›</a:t>
            </a:fld>
            <a:endParaRPr lang="ru-RU"/>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5AFF579E-573A-43ED-8C5B-80CFCF1315AA}" type="datetimeFigureOut">
              <a:rPr lang="ru-RU"/>
              <a:pPr>
                <a:defRPr/>
              </a:pPr>
              <a:t>09.04.2015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A2EE3106-79F8-40FB-B058-3FE76DC6AF7C}" type="slidenum">
              <a:rPr lang="ru-RU"/>
              <a:pPr>
                <a:defRPr/>
              </a:pPr>
              <a:t>‹#›</a:t>
            </a:fld>
            <a:endParaRPr lang="ru-RU"/>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0CECD881-B1B4-4D05-A908-EFA37256F978}" type="datetimeFigureOut">
              <a:rPr lang="ru-RU"/>
              <a:pPr>
                <a:defRPr/>
              </a:pPr>
              <a:t>09.04.2015</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908B2923-4055-46DB-8FE3-5540B6CFFFF6}" type="slidenum">
              <a:rPr lang="ru-RU"/>
              <a:pPr>
                <a:defRPr/>
              </a:pPr>
              <a:t>‹#›</a:t>
            </a:fld>
            <a:endParaRPr lang="ru-RU"/>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4DB7088F-E1FF-4AAF-9E10-4F868A86A847}" type="datetimeFigureOut">
              <a:rPr lang="ru-RU"/>
              <a:pPr>
                <a:defRPr/>
              </a:pPr>
              <a:t>09.04.2015</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AE6CB8F3-F5CB-4091-B085-E5C5383E7640}" type="slidenum">
              <a:rPr lang="ru-RU"/>
              <a:pPr>
                <a:defRPr/>
              </a:pPr>
              <a:t>‹#›</a:t>
            </a:fld>
            <a:endParaRPr lang="ru-RU"/>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16F9CF43-4BCC-4413-BE5A-6599B8A0BB0A}" type="datetimeFigureOut">
              <a:rPr lang="ru-RU"/>
              <a:pPr>
                <a:defRPr/>
              </a:pPr>
              <a:t>09.04.2015</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1ED8AA24-BF25-477B-9C34-36243023674D}" type="slidenum">
              <a:rPr lang="ru-RU"/>
              <a:pPr>
                <a:defRPr/>
              </a:pPr>
              <a:t>‹#›</a:t>
            </a:fld>
            <a:endParaRPr lang="ru-RU"/>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DB0E1EA4-2204-44B3-80C3-7BDA3F91261B}" type="datetimeFigureOut">
              <a:rPr lang="ru-RU"/>
              <a:pPr>
                <a:defRPr/>
              </a:pPr>
              <a:t>09.04.2015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5E1C3F61-E194-40C9-831E-9FB45C9023DF}" type="slidenum">
              <a:rPr lang="ru-RU"/>
              <a:pPr>
                <a:defRPr/>
              </a:pPr>
              <a:t>‹#›</a:t>
            </a:fld>
            <a:endParaRPr lang="ru-RU"/>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870C199E-67BE-4B39-84C7-EBA5697B40DF}" type="datetimeFigureOut">
              <a:rPr lang="ru-RU"/>
              <a:pPr>
                <a:defRPr/>
              </a:pPr>
              <a:t>09.04.2015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8C08118D-3469-469B-8591-46CA96768EDC}" type="slidenum">
              <a:rPr lang="ru-RU"/>
              <a:pPr>
                <a:defRPr/>
              </a:pPr>
              <a:t>‹#›</a:t>
            </a:fld>
            <a:endParaRPr lang="ru-RU"/>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3B294B1C-0797-4B32-9DB3-7A58D6D0F8E5}" type="datetimeFigureOut">
              <a:rPr lang="ru-RU"/>
              <a:pPr>
                <a:defRPr/>
              </a:pPr>
              <a:t>09.04.2015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2197FEB-CF93-4A76-8914-577D5B3B704A}" type="slidenum">
              <a:rPr lang="ru-RU"/>
              <a:pPr>
                <a:defRPr/>
              </a:pPr>
              <a:t>‹#›</a:t>
            </a:fld>
            <a:endParaRPr lang="ru-RU"/>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90EB12F3-E468-489E-9261-7D8C5F9777A5}" type="datetimeFigureOut">
              <a:rPr lang="ru-RU"/>
              <a:pPr>
                <a:defRPr/>
              </a:pPr>
              <a:t>09.04.2015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6CFF4C8-E2AC-41CD-A6D6-F238C76CA90C}" type="slidenum">
              <a:rPr lang="ru-RU"/>
              <a:pPr>
                <a:defRPr/>
              </a:pPr>
              <a:t>‹#›</a:t>
            </a:fld>
            <a:endParaRPr lang="ru-RU"/>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000000"/>
            </a:gs>
            <a:gs pos="20000">
              <a:srgbClr val="000040"/>
            </a:gs>
            <a:gs pos="50000">
              <a:srgbClr val="400040"/>
            </a:gs>
            <a:gs pos="75000">
              <a:srgbClr val="8F0040"/>
            </a:gs>
            <a:gs pos="89999">
              <a:srgbClr val="F27300"/>
            </a:gs>
            <a:gs pos="100000">
              <a:srgbClr val="FFBF00"/>
            </a:gs>
          </a:gsLst>
          <a:lin ang="5400000"/>
        </a:grad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12AAED1-1FB6-4EB5-80AC-7119E4C6CC03}" type="datetimeFigureOut">
              <a:rPr lang="ru-RU"/>
              <a:pPr>
                <a:defRPr/>
              </a:pPr>
              <a:t>09.04.2015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BE981DA6-0BF1-411F-8A8E-A7138AB5B703}"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thruBlk="1"/>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5.xml"/><Relationship Id="rId1" Type="http://schemas.openxmlformats.org/officeDocument/2006/relationships/audio" Target="file:///E:\&#1075;&#1086;&#1090;&#1086;&#1074;&#1099;&#1077;%20&#1091;&#1088;&#1086;&#1082;&#1080;\&#1084;&#1093;&#1082;\6%20&#1050;&#1051;&#1040;&#1057;&#1057;\6%20&#1082;&#1083;%202%20&#1091;&#1088;&#1086;&#1082;%20&#1057;&#1086;&#1090;&#1074;&#1086;&#1088;&#1077;&#1085;&#1080;&#1077;%20&#1084;&#1080;&#1088;&#1072;\Iozef%20Gaidn%20-%20Oratoriya%20Sotvorenie%20mira%20(Haos).mp3" TargetMode="External"/><Relationship Id="rId5" Type="http://schemas.openxmlformats.org/officeDocument/2006/relationships/image" Target="../media/image3.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5.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Заголовок 1"/>
          <p:cNvSpPr>
            <a:spLocks noGrp="1"/>
          </p:cNvSpPr>
          <p:nvPr>
            <p:ph type="ctrTitle"/>
          </p:nvPr>
        </p:nvSpPr>
        <p:spPr/>
        <p:txBody>
          <a:bodyPr/>
          <a:lstStyle/>
          <a:p>
            <a:pPr eaLnBrk="1" hangingPunct="1"/>
            <a:r>
              <a:rPr lang="ru-RU" sz="6000" b="1" smtClean="0">
                <a:solidFill>
                  <a:srgbClr val="FFFF00"/>
                </a:solidFill>
              </a:rPr>
              <a:t>Сотворение мира</a:t>
            </a:r>
          </a:p>
        </p:txBody>
      </p:sp>
      <p:sp>
        <p:nvSpPr>
          <p:cNvPr id="3" name="Подзаголовок 2"/>
          <p:cNvSpPr>
            <a:spLocks noGrp="1"/>
          </p:cNvSpPr>
          <p:nvPr>
            <p:ph type="subTitle" idx="1"/>
          </p:nvPr>
        </p:nvSpPr>
        <p:spPr/>
        <p:txBody>
          <a:bodyPr rtlCol="0">
            <a:normAutofit/>
          </a:bodyPr>
          <a:lstStyle/>
          <a:p>
            <a:pPr eaLnBrk="1" fontAlgn="auto" hangingPunct="1">
              <a:spcAft>
                <a:spcPts val="0"/>
              </a:spcAft>
              <a:defRPr/>
            </a:pPr>
            <a:endParaRPr lang="ru-RU" smtClean="0"/>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Текст 5"/>
          <p:cNvSpPr>
            <a:spLocks noGrp="1"/>
          </p:cNvSpPr>
          <p:nvPr>
            <p:ph type="body" sz="quarter" idx="3"/>
          </p:nvPr>
        </p:nvSpPr>
        <p:spPr>
          <a:xfrm>
            <a:off x="0" y="0"/>
            <a:ext cx="8686800" cy="1071563"/>
          </a:xfrm>
        </p:spPr>
        <p:txBody>
          <a:bodyPr/>
          <a:lstStyle/>
          <a:p>
            <a:pPr algn="ctr" eaLnBrk="1" hangingPunct="1"/>
            <a:r>
              <a:rPr lang="ru-RU" smtClean="0">
                <a:solidFill>
                  <a:srgbClr val="FFFF00"/>
                </a:solidFill>
              </a:rPr>
              <a:t>Звучит оратория И.Гайдна «Сотворение мира»</a:t>
            </a:r>
          </a:p>
          <a:p>
            <a:pPr algn="ctr" eaLnBrk="1" hangingPunct="1"/>
            <a:endParaRPr lang="ru-RU" smtClean="0">
              <a:solidFill>
                <a:srgbClr val="FFFF00"/>
              </a:solidFill>
            </a:endParaRPr>
          </a:p>
        </p:txBody>
      </p:sp>
      <p:sp>
        <p:nvSpPr>
          <p:cNvPr id="3075" name="Содержимое 6"/>
          <p:cNvSpPr>
            <a:spLocks noGrp="1"/>
          </p:cNvSpPr>
          <p:nvPr>
            <p:ph sz="quarter" idx="4"/>
          </p:nvPr>
        </p:nvSpPr>
        <p:spPr>
          <a:xfrm>
            <a:off x="4214813" y="857250"/>
            <a:ext cx="4471987" cy="5268913"/>
          </a:xfrm>
        </p:spPr>
        <p:txBody>
          <a:bodyPr/>
          <a:lstStyle/>
          <a:p>
            <a:pPr eaLnBrk="1" hangingPunct="1"/>
            <a:r>
              <a:rPr lang="ru-RU" sz="3200" smtClean="0">
                <a:solidFill>
                  <a:srgbClr val="FFFF00"/>
                </a:solidFill>
              </a:rPr>
              <a:t>Вначале существовал лишь вечный, безграничный, темный Хаос. В нём заключался источник жизни мира.</a:t>
            </a:r>
          </a:p>
          <a:p>
            <a:pPr eaLnBrk="1" hangingPunct="1"/>
            <a:r>
              <a:rPr lang="ru-RU" sz="3200" smtClean="0">
                <a:solidFill>
                  <a:srgbClr val="FFFF00"/>
                </a:solidFill>
              </a:rPr>
              <a:t>Всё возникло из безграничного Хаоса – весь мир и бессмертные боги</a:t>
            </a:r>
            <a:endParaRPr lang="ru-RU" sz="3200" smtClean="0"/>
          </a:p>
        </p:txBody>
      </p:sp>
      <p:pic>
        <p:nvPicPr>
          <p:cNvPr id="8" name="Рисунок 7" descr="a53398c8_0.tmp"/>
          <p:cNvPicPr>
            <a:picLocks noChangeAspect="1"/>
          </p:cNvPicPr>
          <p:nvPr/>
        </p:nvPicPr>
        <p:blipFill>
          <a:blip r:embed="rId3" cstate="email">
            <a:extLst/>
          </a:blip>
          <a:srcRect/>
          <a:stretch>
            <a:fillRect/>
          </a:stretch>
        </p:blipFill>
        <p:spPr>
          <a:xfrm>
            <a:off x="571472" y="1643050"/>
            <a:ext cx="3643338" cy="3500462"/>
          </a:xfrm>
          <a:prstGeom prst="ellipse">
            <a:avLst/>
          </a:prstGeom>
        </p:spPr>
      </p:pic>
      <p:pic>
        <p:nvPicPr>
          <p:cNvPr id="18434" name="Picture 2" descr="http://www.brigofamerica.com/church/alpha_and_omega.files/image007.jpg"/>
          <p:cNvPicPr>
            <a:picLocks noChangeAspect="1" noChangeArrowheads="1"/>
          </p:cNvPicPr>
          <p:nvPr/>
        </p:nvPicPr>
        <p:blipFill>
          <a:blip r:embed="rId4" cstate="email">
            <a:extLst/>
          </a:blip>
          <a:srcRect/>
          <a:stretch>
            <a:fillRect/>
          </a:stretch>
        </p:blipFill>
        <p:spPr bwMode="auto">
          <a:xfrm>
            <a:off x="571472" y="1785926"/>
            <a:ext cx="3643338" cy="3429024"/>
          </a:xfrm>
          <a:prstGeom prst="ellipse">
            <a:avLst/>
          </a:prstGeom>
          <a:noFill/>
        </p:spPr>
      </p:pic>
      <p:pic>
        <p:nvPicPr>
          <p:cNvPr id="3" name="Iozef Gaidn - Oratoriya Sotvorenie mira (Haos).mp3">
            <a:hlinkClick r:id="" action="ppaction://media"/>
          </p:cNvPr>
          <p:cNvPicPr>
            <a:picLocks noRot="1" noChangeAspect="1"/>
          </p:cNvPicPr>
          <p:nvPr>
            <a:audioFile r:link="rId1"/>
          </p:nvPr>
        </p:nvPicPr>
        <p:blipFill>
          <a:blip r:embed="rId5" cstate="print"/>
          <a:srcRect/>
          <a:stretch>
            <a:fillRect/>
          </a:stretch>
        </p:blipFill>
        <p:spPr bwMode="auto">
          <a:xfrm>
            <a:off x="266700" y="260350"/>
            <a:ext cx="609600" cy="6096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xit" presetSubtype="0" fill="hold" nodeType="withEffect">
                                  <p:stCondLst>
                                    <p:cond delay="2500"/>
                                  </p:stCondLst>
                                  <p:childTnLst>
                                    <p:animEffect transition="out" filter="fade">
                                      <p:cBhvr>
                                        <p:cTn id="6" dur="5000"/>
                                        <p:tgtEl>
                                          <p:spTgt spid="18434"/>
                                        </p:tgtEl>
                                      </p:cBhvr>
                                    </p:animEffect>
                                    <p:set>
                                      <p:cBhvr>
                                        <p:cTn id="7" dur="1" fill="hold">
                                          <p:stCondLst>
                                            <p:cond delay="4999"/>
                                          </p:stCondLst>
                                        </p:cTn>
                                        <p:tgtEl>
                                          <p:spTgt spid="18434"/>
                                        </p:tgtEl>
                                        <p:attrNameLst>
                                          <p:attrName>style.visibility</p:attrName>
                                        </p:attrNameLst>
                                      </p:cBhvr>
                                      <p:to>
                                        <p:strVal val="hidden"/>
                                      </p:to>
                                    </p:set>
                                  </p:childTnLst>
                                </p:cTn>
                              </p:par>
                              <p:par>
                                <p:cTn id="8" presetID="8" presetClass="emph" presetSubtype="0" fill="hold" nodeType="withEffect">
                                  <p:stCondLst>
                                    <p:cond delay="0"/>
                                  </p:stCondLst>
                                  <p:childTnLst>
                                    <p:animRot by="43200000">
                                      <p:cBhvr>
                                        <p:cTn id="9" dur="5000" fill="hold"/>
                                        <p:tgtEl>
                                          <p:spTgt spid="18434"/>
                                        </p:tgtEl>
                                        <p:attrNameLst>
                                          <p:attrName>r</p:attrName>
                                        </p:attrNameLst>
                                      </p:cBhvr>
                                    </p:animRot>
                                  </p:childTnLst>
                                </p:cTn>
                              </p:par>
                              <p:par>
                                <p:cTn id="10" presetID="10" presetClass="entr" presetSubtype="0" fill="hold" nodeType="withEffect">
                                  <p:stCondLst>
                                    <p:cond delay="1500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0"/>
                                        <p:tgtEl>
                                          <p:spTgt spid="8"/>
                                        </p:tgtEl>
                                      </p:cBhvr>
                                    </p:animEffect>
                                  </p:childTnLst>
                                </p:cTn>
                              </p:par>
                              <p:par>
                                <p:cTn id="13" presetID="8" presetClass="emph" presetSubtype="0" fill="hold" nodeType="withEffect">
                                  <p:stCondLst>
                                    <p:cond delay="0"/>
                                  </p:stCondLst>
                                  <p:childTnLst>
                                    <p:animRot by="43200000">
                                      <p:cBhvr>
                                        <p:cTn id="14" dur="50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3"/>
                    </p:tgtEl>
                  </p:cond>
                </p:stCondLst>
                <p:endSync evt="end" delay="0">
                  <p:rtn val="all"/>
                </p:endSync>
                <p:childTnLst>
                  <p:par>
                    <p:cTn id="16" fill="hold" nodeType="clickPar">
                      <p:stCondLst>
                        <p:cond delay="0"/>
                      </p:stCondLst>
                      <p:childTnLst>
                        <p:par>
                          <p:cTn id="17" fill="hold" nodeType="withGroup">
                            <p:stCondLst>
                              <p:cond delay="0"/>
                            </p:stCondLst>
                            <p:childTnLst>
                              <p:par>
                                <p:cTn id="18" presetID="1" presetClass="mediacall" presetSubtype="0" fill="hold" nodeType="clickEffect">
                                  <p:stCondLst>
                                    <p:cond delay="0"/>
                                  </p:stCondLst>
                                  <p:childTnLst>
                                    <p:cmd type="call" cmd="playFrom(0.0)">
                                      <p:cBhvr>
                                        <p:cTn id="19" dur="306006" fill="hold"/>
                                        <p:tgtEl>
                                          <p:spTgt spid="3"/>
                                        </p:tgtEl>
                                      </p:cBhvr>
                                    </p:cmd>
                                  </p:childTnLst>
                                </p:cTn>
                              </p:par>
                            </p:childTnLst>
                          </p:cTn>
                        </p:par>
                      </p:childTnLst>
                    </p:cTn>
                  </p:par>
                </p:childTnLst>
              </p:cTn>
              <p:nextCondLst>
                <p:cond evt="onClick" delay="0">
                  <p:tgtEl>
                    <p:spTgt spid="3"/>
                  </p:tgtEl>
                </p:cond>
              </p:nextCondLst>
            </p:seq>
            <p:audio>
              <p:cMediaNode vol="80000">
                <p:cTn id="20"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a53398c8_0.tmp"/>
          <p:cNvPicPr>
            <a:picLocks noChangeAspect="1"/>
          </p:cNvPicPr>
          <p:nvPr/>
        </p:nvPicPr>
        <p:blipFill>
          <a:blip r:embed="rId2" cstate="email">
            <a:extLst/>
          </a:blip>
          <a:srcRect/>
          <a:stretch>
            <a:fillRect/>
          </a:stretch>
        </p:blipFill>
        <p:spPr>
          <a:xfrm>
            <a:off x="571472" y="1785926"/>
            <a:ext cx="3429024" cy="3357586"/>
          </a:xfrm>
          <a:prstGeom prst="ellipse">
            <a:avLst/>
          </a:prstGeom>
        </p:spPr>
      </p:pic>
      <p:sp>
        <p:nvSpPr>
          <p:cNvPr id="4099" name="Содержимое 6"/>
          <p:cNvSpPr>
            <a:spLocks noGrp="1"/>
          </p:cNvSpPr>
          <p:nvPr>
            <p:ph sz="quarter" idx="4"/>
          </p:nvPr>
        </p:nvSpPr>
        <p:spPr>
          <a:xfrm>
            <a:off x="4357688" y="0"/>
            <a:ext cx="4329112" cy="6500813"/>
          </a:xfrm>
        </p:spPr>
        <p:txBody>
          <a:bodyPr/>
          <a:lstStyle/>
          <a:p>
            <a:pPr eaLnBrk="1" hangingPunct="1"/>
            <a:r>
              <a:rPr lang="ru-RU" smtClean="0">
                <a:solidFill>
                  <a:srgbClr val="FFFF00"/>
                </a:solidFill>
              </a:rPr>
              <a:t>Для древних греков Хаос – «зияющее пространство», существовавшее гораздо раньше мирозданья. Хаос состоял из тумана и мрака. Благодаря действию времени, туман Хаос  от вращательного движения принял яйцевидную форму, вместив в средину себя эфир. От быстрого движения яйцо созрело и раскололось на две половины, из которых возникли земля и небо </a:t>
            </a:r>
            <a:endParaRPr lang="ru-RU" smtClean="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fill="hold" nodeType="withEffect">
                                  <p:stCondLst>
                                    <p:cond delay="0"/>
                                  </p:stCondLst>
                                  <p:childTnLst>
                                    <p:animRot by="43200000">
                                      <p:cBhvr>
                                        <p:cTn id="6" dur="5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a53398c8_0.tmp"/>
          <p:cNvPicPr>
            <a:picLocks noChangeAspect="1"/>
          </p:cNvPicPr>
          <p:nvPr/>
        </p:nvPicPr>
        <p:blipFill>
          <a:blip r:embed="rId2"/>
          <a:srcRect/>
          <a:stretch>
            <a:fillRect/>
          </a:stretch>
        </p:blipFill>
        <p:spPr bwMode="auto">
          <a:xfrm>
            <a:off x="5000625" y="2214563"/>
            <a:ext cx="3643313" cy="1785937"/>
          </a:xfrm>
          <a:prstGeom prst="rect">
            <a:avLst/>
          </a:prstGeom>
          <a:noFill/>
          <a:ln w="9525">
            <a:noFill/>
            <a:miter lim="800000"/>
            <a:headEnd/>
            <a:tailEnd/>
          </a:ln>
        </p:spPr>
      </p:pic>
      <p:pic>
        <p:nvPicPr>
          <p:cNvPr id="5123" name="Рисунок 3" descr="a53398c8_0.tmp"/>
          <p:cNvPicPr>
            <a:picLocks noChangeAspect="1"/>
          </p:cNvPicPr>
          <p:nvPr/>
        </p:nvPicPr>
        <p:blipFill>
          <a:blip r:embed="rId3"/>
          <a:srcRect/>
          <a:stretch>
            <a:fillRect/>
          </a:stretch>
        </p:blipFill>
        <p:spPr bwMode="auto">
          <a:xfrm>
            <a:off x="5000625" y="3929063"/>
            <a:ext cx="3643313" cy="1857375"/>
          </a:xfrm>
          <a:prstGeom prst="rect">
            <a:avLst/>
          </a:prstGeom>
          <a:noFill/>
          <a:ln w="9525">
            <a:noFill/>
            <a:miter lim="800000"/>
            <a:headEnd/>
            <a:tailEnd/>
          </a:ln>
        </p:spPr>
      </p:pic>
      <p:pic>
        <p:nvPicPr>
          <p:cNvPr id="5" name="Рисунок 4" descr="a53398c8_0.tmp"/>
          <p:cNvPicPr>
            <a:picLocks noChangeAspect="1"/>
          </p:cNvPicPr>
          <p:nvPr/>
        </p:nvPicPr>
        <p:blipFill>
          <a:blip r:embed="rId4"/>
          <a:srcRect/>
          <a:stretch>
            <a:fillRect/>
          </a:stretch>
        </p:blipFill>
        <p:spPr bwMode="auto">
          <a:xfrm>
            <a:off x="428625" y="3929063"/>
            <a:ext cx="3643313" cy="1785937"/>
          </a:xfrm>
          <a:prstGeom prst="rect">
            <a:avLst/>
          </a:prstGeom>
          <a:noFill/>
          <a:ln w="9525">
            <a:noFill/>
            <a:miter lim="800000"/>
            <a:headEnd/>
            <a:tailEnd/>
          </a:ln>
        </p:spPr>
      </p:pic>
      <p:pic>
        <p:nvPicPr>
          <p:cNvPr id="6146" name="Picture 2" descr="http://www.intellectspb.ru/kniga4/i/ris5.jpg"/>
          <p:cNvPicPr>
            <a:picLocks noChangeAspect="1" noChangeArrowheads="1"/>
          </p:cNvPicPr>
          <p:nvPr/>
        </p:nvPicPr>
        <p:blipFill>
          <a:blip r:embed="rId5"/>
          <a:srcRect/>
          <a:stretch>
            <a:fillRect/>
          </a:stretch>
        </p:blipFill>
        <p:spPr bwMode="auto">
          <a:xfrm>
            <a:off x="0" y="0"/>
            <a:ext cx="9144000" cy="6858000"/>
          </a:xfrm>
          <a:prstGeom prst="rect">
            <a:avLst/>
          </a:prstGeom>
          <a:noFill/>
          <a:ln w="9525">
            <a:noFill/>
            <a:miter lim="800000"/>
            <a:headEnd/>
            <a:tailEnd/>
          </a:ln>
        </p:spPr>
      </p:pic>
      <p:sp>
        <p:nvSpPr>
          <p:cNvPr id="7" name="Содержимое 6"/>
          <p:cNvSpPr>
            <a:spLocks noGrp="1"/>
          </p:cNvSpPr>
          <p:nvPr>
            <p:ph sz="quarter" idx="4"/>
          </p:nvPr>
        </p:nvSpPr>
        <p:spPr>
          <a:xfrm>
            <a:off x="285750" y="0"/>
            <a:ext cx="5857875" cy="1643063"/>
          </a:xfrm>
        </p:spPr>
        <p:txBody>
          <a:bodyPr rtlCol="0">
            <a:normAutofit lnSpcReduction="10000"/>
          </a:bodyPr>
          <a:lstStyle/>
          <a:p>
            <a:pPr eaLnBrk="1" fontAlgn="auto" hangingPunct="1">
              <a:spcAft>
                <a:spcPts val="0"/>
              </a:spcAft>
              <a:defRPr/>
            </a:pPr>
            <a:r>
              <a:rPr lang="ru-RU" sz="2800" dirty="0" smtClean="0">
                <a:solidFill>
                  <a:srgbClr val="FFFF00"/>
                </a:solidFill>
              </a:rPr>
              <a:t>От быстрого движения яйцо созрело и раскололось на две половины, из которых возникли земля и небо </a:t>
            </a:r>
            <a:endParaRPr lang="ru-RU" sz="2800" dirty="0" smtClean="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4" presetClass="path" presetSubtype="0" accel="50000" decel="50000" fill="hold" nodeType="afterEffect">
                                  <p:stCondLst>
                                    <p:cond delay="0"/>
                                  </p:stCondLst>
                                  <p:childTnLst>
                                    <p:animMotion origin="layout" path="M 5E-6 4.51143E-6 L -0.11754 -0.14784 C -0.14237 -0.18065 -0.17917 -0.19913 -0.21771 -0.19913 C -0.26146 -0.19913 -0.29653 -0.18065 -0.32119 -0.14784 L -0.43907 4.51143E-6 " pathEditMode="relative" rAng="0" ptsTypes="FffFF">
                                      <p:cBhvr>
                                        <p:cTn id="6" dur="2000" fill="hold"/>
                                        <p:tgtEl>
                                          <p:spTgt spid="2"/>
                                        </p:tgtEl>
                                        <p:attrNameLst>
                                          <p:attrName>ppt_x</p:attrName>
                                          <p:attrName>ppt_y</p:attrName>
                                        </p:attrNameLst>
                                      </p:cBhvr>
                                      <p:rCtr x="-220" y="-100"/>
                                    </p:animMotion>
                                  </p:childTnLst>
                                </p:cTn>
                              </p:par>
                            </p:childTnLst>
                          </p:cTn>
                        </p:par>
                        <p:par>
                          <p:cTn id="7" fill="hold" nodeType="afterGroup">
                            <p:stCondLst>
                              <p:cond delay="2000"/>
                            </p:stCondLst>
                            <p:childTnLst>
                              <p:par>
                                <p:cTn id="8" presetID="10" presetClass="exit" presetSubtype="0" fill="hold" nodeType="afterEffect">
                                  <p:stCondLst>
                                    <p:cond delay="0"/>
                                  </p:stCondLst>
                                  <p:childTnLst>
                                    <p:animEffect transition="out" filter="fade">
                                      <p:cBhvr>
                                        <p:cTn id="9" dur="2000"/>
                                        <p:tgtEl>
                                          <p:spTgt spid="2"/>
                                        </p:tgtEl>
                                      </p:cBhvr>
                                    </p:animEffect>
                                    <p:set>
                                      <p:cBhvr>
                                        <p:cTn id="10" dur="1" fill="hold">
                                          <p:stCondLst>
                                            <p:cond delay="1999"/>
                                          </p:stCondLst>
                                        </p:cTn>
                                        <p:tgtEl>
                                          <p:spTgt spid="2"/>
                                        </p:tgtEl>
                                        <p:attrNameLst>
                                          <p:attrName>style.visibility</p:attrName>
                                        </p:attrNameLst>
                                      </p:cBhvr>
                                      <p:to>
                                        <p:strVal val="hidden"/>
                                      </p:to>
                                    </p:set>
                                  </p:childTnLst>
                                </p:cTn>
                              </p:par>
                              <p:par>
                                <p:cTn id="11" presetID="10" presetClass="entr" presetSubtype="0" fill="hold" nodeType="withEffect">
                                  <p:stCondLst>
                                    <p:cond delay="10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childTnLst>
                                </p:cTn>
                              </p:par>
                            </p:childTnLst>
                          </p:cTn>
                        </p:par>
                        <p:par>
                          <p:cTn id="14" fill="hold" nodeType="afterGroup">
                            <p:stCondLst>
                              <p:cond delay="4000"/>
                            </p:stCondLst>
                            <p:childTnLst>
                              <p:par>
                                <p:cTn id="15" presetID="10" presetClass="entr" presetSubtype="0" fill="hold" nodeType="afterEffect">
                                  <p:stCondLst>
                                    <p:cond delay="0"/>
                                  </p:stCondLst>
                                  <p:childTnLst>
                                    <p:set>
                                      <p:cBhvr>
                                        <p:cTn id="16" dur="1" fill="hold">
                                          <p:stCondLst>
                                            <p:cond delay="0"/>
                                          </p:stCondLst>
                                        </p:cTn>
                                        <p:tgtEl>
                                          <p:spTgt spid="6146"/>
                                        </p:tgtEl>
                                        <p:attrNameLst>
                                          <p:attrName>style.visibility</p:attrName>
                                        </p:attrNameLst>
                                      </p:cBhvr>
                                      <p:to>
                                        <p:strVal val="visible"/>
                                      </p:to>
                                    </p:set>
                                    <p:animEffect transition="in" filter="fade">
                                      <p:cBhvr>
                                        <p:cTn id="17" dur="5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рямоугольник 1"/>
          <p:cNvSpPr>
            <a:spLocks noChangeArrowheads="1"/>
          </p:cNvSpPr>
          <p:nvPr/>
        </p:nvSpPr>
        <p:spPr bwMode="auto">
          <a:xfrm>
            <a:off x="0" y="6488113"/>
            <a:ext cx="9144000" cy="369887"/>
          </a:xfrm>
          <a:prstGeom prst="rect">
            <a:avLst/>
          </a:prstGeom>
          <a:noFill/>
          <a:ln w="9525">
            <a:noFill/>
            <a:miter lim="800000"/>
            <a:headEnd/>
            <a:tailEnd/>
          </a:ln>
        </p:spPr>
        <p:txBody>
          <a:bodyPr>
            <a:spAutoFit/>
          </a:bodyPr>
          <a:lstStyle/>
          <a:p>
            <a:pPr algn="ctr"/>
            <a:r>
              <a:rPr lang="ru-RU" b="1">
                <a:latin typeface="Calibri" pitchFamily="34" charset="0"/>
              </a:rPr>
              <a:t>Айвазовский Иван  Константинович"Сотворение мира"</a:t>
            </a:r>
            <a:endParaRPr lang="ru-RU">
              <a:latin typeface="Calibri" pitchFamily="34" charset="0"/>
            </a:endParaRPr>
          </a:p>
        </p:txBody>
      </p:sp>
      <p:pic>
        <p:nvPicPr>
          <p:cNvPr id="6147" name="Picture 2" descr="C:\Documents and Settings\Позитроника\Мои документы\Мои рисунки\Сотворение мира\post-43-1207379906.jpg"/>
          <p:cNvPicPr>
            <a:picLocks noChangeAspect="1" noChangeArrowheads="1"/>
          </p:cNvPicPr>
          <p:nvPr/>
        </p:nvPicPr>
        <p:blipFill>
          <a:blip r:embed="rId2"/>
          <a:srcRect/>
          <a:stretch>
            <a:fillRect/>
          </a:stretch>
        </p:blipFill>
        <p:spPr bwMode="auto">
          <a:xfrm>
            <a:off x="857250" y="0"/>
            <a:ext cx="7620000" cy="6332538"/>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Рисунок 1" descr="fr0049_b_0.tmp"/>
          <p:cNvPicPr>
            <a:picLocks noChangeAspect="1"/>
          </p:cNvPicPr>
          <p:nvPr/>
        </p:nvPicPr>
        <p:blipFill>
          <a:blip r:embed="rId2"/>
          <a:srcRect/>
          <a:stretch>
            <a:fillRect/>
          </a:stretch>
        </p:blipFill>
        <p:spPr bwMode="auto">
          <a:xfrm>
            <a:off x="1023938" y="0"/>
            <a:ext cx="7048500" cy="68580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Рисунок 1" descr="post-43-_1.tmp"/>
          <p:cNvPicPr>
            <a:picLocks noChangeAspect="1"/>
          </p:cNvPicPr>
          <p:nvPr/>
        </p:nvPicPr>
        <p:blipFill>
          <a:blip r:embed="rId2"/>
          <a:srcRect/>
          <a:stretch>
            <a:fillRect/>
          </a:stretch>
        </p:blipFill>
        <p:spPr bwMode="auto">
          <a:xfrm>
            <a:off x="2181225" y="0"/>
            <a:ext cx="4781550" cy="68580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Прямоугольник 2"/>
          <p:cNvSpPr>
            <a:spLocks noChangeArrowheads="1"/>
          </p:cNvSpPr>
          <p:nvPr/>
        </p:nvSpPr>
        <p:spPr bwMode="auto">
          <a:xfrm>
            <a:off x="428625" y="301625"/>
            <a:ext cx="8286750" cy="6186488"/>
          </a:xfrm>
          <a:prstGeom prst="rect">
            <a:avLst/>
          </a:prstGeom>
          <a:noFill/>
          <a:ln w="9525">
            <a:noFill/>
            <a:miter lim="800000"/>
            <a:headEnd/>
            <a:tailEnd/>
          </a:ln>
        </p:spPr>
        <p:txBody>
          <a:bodyPr>
            <a:spAutoFit/>
          </a:bodyPr>
          <a:lstStyle/>
          <a:p>
            <a:r>
              <a:rPr lang="ru-RU" sz="3600" i="1">
                <a:solidFill>
                  <a:srgbClr val="FFFF00"/>
                </a:solidFill>
                <a:latin typeface="Calibri" pitchFamily="34" charset="0"/>
              </a:rPr>
              <a:t>Там, где суша была, пребывали и море и воздух.  И ни на суше стоять, ни по водам нельзя было плавать. Воздух был света лишён, и форм ничего не хранило. Всё ещё было в борьбе, затем что в массе единой . Холод сражался с теплом, сражалась с влажностью сухость, </a:t>
            </a:r>
            <a:br>
              <a:rPr lang="ru-RU" sz="3600" i="1">
                <a:solidFill>
                  <a:srgbClr val="FFFF00"/>
                </a:solidFill>
                <a:latin typeface="Calibri" pitchFamily="34" charset="0"/>
              </a:rPr>
            </a:br>
            <a:r>
              <a:rPr lang="ru-RU" sz="3600" i="1">
                <a:solidFill>
                  <a:srgbClr val="FFFF00"/>
                </a:solidFill>
                <a:latin typeface="Calibri" pitchFamily="34" charset="0"/>
              </a:rPr>
              <a:t>Битву с весомым вело невесомое, твёрдое с мягким.</a:t>
            </a:r>
          </a:p>
          <a:p>
            <a:pPr algn="r"/>
            <a:r>
              <a:rPr lang="ru-RU" sz="3600">
                <a:solidFill>
                  <a:srgbClr val="FFFF00"/>
                </a:solidFill>
                <a:latin typeface="Calibri" pitchFamily="34" charset="0"/>
              </a:rPr>
              <a:t> </a:t>
            </a:r>
            <a:r>
              <a:rPr lang="ru-RU" sz="3200" i="1">
                <a:solidFill>
                  <a:srgbClr val="FFFF00"/>
                </a:solidFill>
                <a:latin typeface="Calibri" pitchFamily="34" charset="0"/>
              </a:rPr>
              <a:t>Овидий «Метаморфозы» </a:t>
            </a:r>
            <a:endParaRPr lang="ru-RU" sz="3600" i="1">
              <a:solidFill>
                <a:srgbClr val="FFFF00"/>
              </a:solidFill>
              <a:latin typeface="Calibri" pitchFamily="34" charset="0"/>
            </a:endParaRPr>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Рисунок 1" descr="post-43-_0.tmp"/>
          <p:cNvPicPr>
            <a:picLocks noChangeAspect="1"/>
          </p:cNvPicPr>
          <p:nvPr/>
        </p:nvPicPr>
        <p:blipFill>
          <a:blip r:embed="rId2"/>
          <a:srcRect/>
          <a:stretch>
            <a:fillRect/>
          </a:stretch>
        </p:blipFill>
        <p:spPr bwMode="auto">
          <a:xfrm>
            <a:off x="446088" y="0"/>
            <a:ext cx="8251825" cy="68580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Рисунок 1" descr="4089060__0.tmp"/>
          <p:cNvPicPr>
            <a:picLocks noChangeAspect="1"/>
          </p:cNvPicPr>
          <p:nvPr/>
        </p:nvPicPr>
        <p:blipFill>
          <a:blip r:embed="rId2"/>
          <a:srcRect/>
          <a:stretch>
            <a:fillRect/>
          </a:stretch>
        </p:blipFill>
        <p:spPr bwMode="auto">
          <a:xfrm>
            <a:off x="0" y="0"/>
            <a:ext cx="4786313" cy="6858000"/>
          </a:xfrm>
          <a:prstGeom prst="rect">
            <a:avLst/>
          </a:prstGeom>
          <a:noFill/>
          <a:ln w="9525">
            <a:noFill/>
            <a:miter lim="800000"/>
            <a:headEnd/>
            <a:tailEnd/>
          </a:ln>
        </p:spPr>
      </p:pic>
      <p:sp>
        <p:nvSpPr>
          <p:cNvPr id="11267" name="Прямоугольник 2"/>
          <p:cNvSpPr>
            <a:spLocks noChangeArrowheads="1"/>
          </p:cNvSpPr>
          <p:nvPr/>
        </p:nvSpPr>
        <p:spPr bwMode="auto">
          <a:xfrm>
            <a:off x="4929188" y="301625"/>
            <a:ext cx="4214812" cy="6556375"/>
          </a:xfrm>
          <a:prstGeom prst="rect">
            <a:avLst/>
          </a:prstGeom>
          <a:noFill/>
          <a:ln w="9525">
            <a:noFill/>
            <a:miter lim="800000"/>
            <a:headEnd/>
            <a:tailEnd/>
          </a:ln>
        </p:spPr>
        <p:txBody>
          <a:bodyPr>
            <a:spAutoFit/>
          </a:bodyPr>
          <a:lstStyle/>
          <a:p>
            <a:r>
              <a:rPr lang="ru-RU" sz="2800">
                <a:solidFill>
                  <a:srgbClr val="FFFF00"/>
                </a:solidFill>
                <a:latin typeface="Calibri" pitchFamily="34" charset="0"/>
              </a:rPr>
              <a:t>Человек с давних времён задумывался над вопросом “Как появился мир и всё, что есть в мире?” Происхождение мира – одна из центральных проблем естествознания. Философы утверждают, что возникновение жизни есть результат творческого акта духовного начала, «высшего интеллекта», бога. </a:t>
            </a:r>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Рисунок 1" descr="a_0.tmp"/>
          <p:cNvPicPr>
            <a:picLocks noChangeAspect="1"/>
          </p:cNvPicPr>
          <p:nvPr/>
        </p:nvPicPr>
        <p:blipFill>
          <a:blip r:embed="rId2"/>
          <a:srcRect/>
          <a:stretch>
            <a:fillRect/>
          </a:stretch>
        </p:blipFill>
        <p:spPr bwMode="auto">
          <a:xfrm>
            <a:off x="-52388" y="0"/>
            <a:ext cx="9196388" cy="4760913"/>
          </a:xfrm>
          <a:prstGeom prst="rect">
            <a:avLst/>
          </a:prstGeom>
          <a:noFill/>
          <a:ln w="9525">
            <a:noFill/>
            <a:miter lim="800000"/>
            <a:headEnd/>
            <a:tailEnd/>
          </a:ln>
        </p:spPr>
      </p:pic>
      <p:sp>
        <p:nvSpPr>
          <p:cNvPr id="12291" name="Прямоугольник 2"/>
          <p:cNvSpPr>
            <a:spLocks noChangeArrowheads="1"/>
          </p:cNvSpPr>
          <p:nvPr/>
        </p:nvSpPr>
        <p:spPr bwMode="auto">
          <a:xfrm>
            <a:off x="0" y="4795838"/>
            <a:ext cx="9144000" cy="2062162"/>
          </a:xfrm>
          <a:prstGeom prst="rect">
            <a:avLst/>
          </a:prstGeom>
          <a:noFill/>
          <a:ln w="9525">
            <a:noFill/>
            <a:miter lim="800000"/>
            <a:headEnd/>
            <a:tailEnd/>
          </a:ln>
        </p:spPr>
        <p:txBody>
          <a:bodyPr>
            <a:spAutoFit/>
          </a:bodyPr>
          <a:lstStyle/>
          <a:p>
            <a:r>
              <a:rPr lang="ru-RU" sz="3200">
                <a:solidFill>
                  <a:srgbClr val="FFFF00"/>
                </a:solidFill>
                <a:latin typeface="Calibri" pitchFamily="34" charset="0"/>
              </a:rPr>
              <a:t>Другие же в противоположность этому считают, что жизнь по своему происхождению материальна и возникла естественным путём на основе общих законов природы. </a:t>
            </a:r>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img-fotki.yandex.ru/get/5104/innalove.38/0_3fe95_17fc9700_XXL.jpg"/>
          <p:cNvPicPr>
            <a:picLocks noChangeAspect="1" noChangeArrowheads="1"/>
          </p:cNvPicPr>
          <p:nvPr/>
        </p:nvPicPr>
        <p:blipFill>
          <a:blip r:embed="rId2"/>
          <a:srcRect/>
          <a:stretch>
            <a:fillRect/>
          </a:stretch>
        </p:blipFill>
        <p:spPr bwMode="auto">
          <a:xfrm>
            <a:off x="428625" y="714375"/>
            <a:ext cx="4202113" cy="5707063"/>
          </a:xfrm>
          <a:prstGeom prst="rect">
            <a:avLst/>
          </a:prstGeom>
          <a:noFill/>
          <a:ln w="9525">
            <a:noFill/>
            <a:miter lim="800000"/>
            <a:headEnd/>
            <a:tailEnd/>
          </a:ln>
        </p:spPr>
      </p:pic>
      <p:sp>
        <p:nvSpPr>
          <p:cNvPr id="13315" name="Прямоугольник 2"/>
          <p:cNvSpPr>
            <a:spLocks noChangeArrowheads="1"/>
          </p:cNvSpPr>
          <p:nvPr/>
        </p:nvSpPr>
        <p:spPr bwMode="auto">
          <a:xfrm>
            <a:off x="4714875" y="500063"/>
            <a:ext cx="4429125" cy="6494462"/>
          </a:xfrm>
          <a:prstGeom prst="rect">
            <a:avLst/>
          </a:prstGeom>
          <a:noFill/>
          <a:ln w="9525">
            <a:noFill/>
            <a:miter lim="800000"/>
            <a:headEnd/>
            <a:tailEnd/>
          </a:ln>
        </p:spPr>
        <p:txBody>
          <a:bodyPr>
            <a:spAutoFit/>
          </a:bodyPr>
          <a:lstStyle/>
          <a:p>
            <a:r>
              <a:rPr lang="ru-RU" sz="2800">
                <a:solidFill>
                  <a:srgbClr val="FFFF00"/>
                </a:solidFill>
                <a:latin typeface="Calibri" pitchFamily="34" charset="0"/>
              </a:rPr>
              <a:t>Посмотрите на  картину Пьетро да Кортона </a:t>
            </a:r>
          </a:p>
          <a:p>
            <a:r>
              <a:rPr lang="ru-RU" sz="2800">
                <a:solidFill>
                  <a:srgbClr val="FFFF00"/>
                </a:solidFill>
                <a:latin typeface="Calibri" pitchFamily="34" charset="0"/>
              </a:rPr>
              <a:t>«Триумф божественного провидения» </a:t>
            </a:r>
            <a:r>
              <a:rPr lang="ru-RU" sz="3200">
                <a:solidFill>
                  <a:srgbClr val="FFFF00"/>
                </a:solidFill>
                <a:latin typeface="Calibri" pitchFamily="34" charset="0"/>
              </a:rPr>
              <a:t>Изображаемые фигуры людей и животных, включенные в пейзажную композицию, выглядят мелкими среди величавых, «космических» пейзажей </a:t>
            </a:r>
            <a:endParaRPr lang="ru-RU" sz="3200">
              <a:latin typeface="Calibri" pitchFamily="34" charset="0"/>
            </a:endParaRPr>
          </a:p>
        </p:txBody>
      </p:sp>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Прямоугольник 1"/>
          <p:cNvSpPr>
            <a:spLocks noChangeArrowheads="1"/>
          </p:cNvSpPr>
          <p:nvPr/>
        </p:nvSpPr>
        <p:spPr bwMode="auto">
          <a:xfrm>
            <a:off x="357188" y="4611688"/>
            <a:ext cx="8001000" cy="2246312"/>
          </a:xfrm>
          <a:prstGeom prst="rect">
            <a:avLst/>
          </a:prstGeom>
          <a:noFill/>
          <a:ln w="9525">
            <a:noFill/>
            <a:miter lim="800000"/>
            <a:headEnd/>
            <a:tailEnd/>
          </a:ln>
        </p:spPr>
        <p:txBody>
          <a:bodyPr>
            <a:spAutoFit/>
          </a:bodyPr>
          <a:lstStyle/>
          <a:p>
            <a:r>
              <a:rPr lang="ru-RU" sz="2800">
                <a:solidFill>
                  <a:srgbClr val="FFFF00"/>
                </a:solidFill>
                <a:latin typeface="Calibri" pitchFamily="34" charset="0"/>
              </a:rPr>
              <a:t>Фреска Микеланджело «Отделение света от тьмы» - тут изображен библейский сюжет – сотворение мира –гимн физической и духовной красоте человека, утверждение его безграничных творческих возможностей</a:t>
            </a:r>
          </a:p>
        </p:txBody>
      </p:sp>
      <p:pic>
        <p:nvPicPr>
          <p:cNvPr id="14339" name="Рисунок 3" descr="pic0028__0.tmp"/>
          <p:cNvPicPr>
            <a:picLocks noChangeAspect="1"/>
          </p:cNvPicPr>
          <p:nvPr/>
        </p:nvPicPr>
        <p:blipFill>
          <a:blip r:embed="rId2"/>
          <a:srcRect/>
          <a:stretch>
            <a:fillRect/>
          </a:stretch>
        </p:blipFill>
        <p:spPr bwMode="auto">
          <a:xfrm>
            <a:off x="1357313" y="500063"/>
            <a:ext cx="5429250" cy="4164012"/>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Прямоугольник 3"/>
          <p:cNvSpPr>
            <a:spLocks noChangeArrowheads="1"/>
          </p:cNvSpPr>
          <p:nvPr/>
        </p:nvSpPr>
        <p:spPr bwMode="auto">
          <a:xfrm>
            <a:off x="357188" y="6488113"/>
            <a:ext cx="8786812" cy="369887"/>
          </a:xfrm>
          <a:prstGeom prst="rect">
            <a:avLst/>
          </a:prstGeom>
          <a:noFill/>
          <a:ln w="9525">
            <a:noFill/>
            <a:miter lim="800000"/>
            <a:headEnd/>
            <a:tailEnd/>
          </a:ln>
        </p:spPr>
        <p:txBody>
          <a:bodyPr>
            <a:spAutoFit/>
          </a:bodyPr>
          <a:lstStyle/>
          <a:p>
            <a:pPr algn="ctr"/>
            <a:r>
              <a:rPr lang="ru-RU" b="1">
                <a:solidFill>
                  <a:srgbClr val="FFFF00"/>
                </a:solidFill>
                <a:latin typeface="Calibri" pitchFamily="34" charset="0"/>
              </a:rPr>
              <a:t>Айвазовский Иван Константинович"Хаос. Сотворение мира</a:t>
            </a:r>
            <a:endParaRPr lang="ru-RU">
              <a:solidFill>
                <a:srgbClr val="FFFF00"/>
              </a:solidFill>
              <a:latin typeface="Calibri" pitchFamily="34" charset="0"/>
            </a:endParaRPr>
          </a:p>
        </p:txBody>
      </p:sp>
      <p:pic>
        <p:nvPicPr>
          <p:cNvPr id="15363" name="Picture 2" descr="C:\Documents and Settings\Позитроника\Мои документы\Мои рисунки\Сотворение мира\post-43-1207379957.jpg"/>
          <p:cNvPicPr>
            <a:picLocks noChangeAspect="1" noChangeArrowheads="1"/>
          </p:cNvPicPr>
          <p:nvPr/>
        </p:nvPicPr>
        <p:blipFill>
          <a:blip r:embed="rId2"/>
          <a:srcRect/>
          <a:stretch>
            <a:fillRect/>
          </a:stretch>
        </p:blipFill>
        <p:spPr bwMode="auto">
          <a:xfrm>
            <a:off x="250825" y="285750"/>
            <a:ext cx="4232275" cy="6072188"/>
          </a:xfrm>
          <a:prstGeom prst="rect">
            <a:avLst/>
          </a:prstGeom>
          <a:noFill/>
          <a:ln w="9525">
            <a:noFill/>
            <a:miter lim="800000"/>
            <a:headEnd/>
            <a:tailEnd/>
          </a:ln>
        </p:spPr>
      </p:pic>
      <p:sp>
        <p:nvSpPr>
          <p:cNvPr id="15364" name="Прямоугольник 5"/>
          <p:cNvSpPr>
            <a:spLocks noChangeArrowheads="1"/>
          </p:cNvSpPr>
          <p:nvPr/>
        </p:nvSpPr>
        <p:spPr bwMode="auto">
          <a:xfrm>
            <a:off x="4786313" y="357188"/>
            <a:ext cx="3857625" cy="5262562"/>
          </a:xfrm>
          <a:prstGeom prst="rect">
            <a:avLst/>
          </a:prstGeom>
          <a:noFill/>
          <a:ln w="9525">
            <a:noFill/>
            <a:miter lim="800000"/>
            <a:headEnd/>
            <a:tailEnd/>
          </a:ln>
        </p:spPr>
        <p:txBody>
          <a:bodyPr>
            <a:spAutoFit/>
          </a:bodyPr>
          <a:lstStyle/>
          <a:p>
            <a:r>
              <a:rPr lang="ru-RU" sz="2800">
                <a:solidFill>
                  <a:srgbClr val="FFFF00"/>
                </a:solidFill>
                <a:latin typeface="Calibri" pitchFamily="34" charset="0"/>
              </a:rPr>
              <a:t>На полотне Айвазовского «Хаос. Сотворение мира» с необычайной выразительностью передан мрак, постепенно вытесняемый светом. Библия – Книга книг – по своему рассказывает нам о сотворении мира.</a:t>
            </a:r>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4500563" y="215900"/>
            <a:ext cx="4214812" cy="62849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3200" dirty="0"/>
              <a:t>Прочтем первые строки великой книги.</a:t>
            </a:r>
          </a:p>
          <a:p>
            <a:pPr fontAlgn="auto">
              <a:spcBef>
                <a:spcPts val="0"/>
              </a:spcBef>
              <a:spcAft>
                <a:spcPts val="0"/>
              </a:spcAft>
              <a:defRPr/>
            </a:pPr>
            <a:r>
              <a:rPr lang="ru-RU" sz="3200" i="1" dirty="0"/>
              <a:t>«В начале сотворил Бог небо и землю. Земля же была </a:t>
            </a:r>
            <a:r>
              <a:rPr lang="ru-RU" sz="3200" i="1" dirty="0" err="1"/>
              <a:t>безвидна</a:t>
            </a:r>
            <a:r>
              <a:rPr lang="ru-RU" sz="3200" i="1" dirty="0"/>
              <a:t> и пуста, и тьма над бездною, и Дух Божий носился над водою. И сказал Бог: «Да будет свет!» И стал свет. </a:t>
            </a:r>
            <a:endParaRPr lang="ru-RU" sz="3200" dirty="0"/>
          </a:p>
        </p:txBody>
      </p:sp>
      <p:sp>
        <p:nvSpPr>
          <p:cNvPr id="4" name="Прямоугольник 3"/>
          <p:cNvSpPr/>
          <p:nvPr/>
        </p:nvSpPr>
        <p:spPr>
          <a:xfrm>
            <a:off x="4500563" y="215900"/>
            <a:ext cx="4214812" cy="62849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3200" i="1" dirty="0"/>
              <a:t>И увидел Бог свет, что он хорош, и отделил Бог свет от тьмы. И назвал Бог свет днём, а тьму ночью. И был вечер, и было утро: день один». И сказал Бог: «Да будет твердь!» и стала твердь. И назвал Бог твердь небом. Это был день второй. </a:t>
            </a:r>
            <a:endParaRPr lang="ru-RU" sz="3200" dirty="0"/>
          </a:p>
        </p:txBody>
      </p:sp>
      <p:sp>
        <p:nvSpPr>
          <p:cNvPr id="5" name="Стрелка вниз 4"/>
          <p:cNvSpPr/>
          <p:nvPr/>
        </p:nvSpPr>
        <p:spPr>
          <a:xfrm rot="16200000">
            <a:off x="910803" y="5697132"/>
            <a:ext cx="964413" cy="1357322"/>
          </a:xfrm>
          <a:prstGeom prst="downArrow">
            <a:avLst/>
          </a:prstGeom>
          <a:solidFill>
            <a:srgbClr val="FFFF00"/>
          </a:solidFill>
          <a:scene3d>
            <a:camera prst="orthographicFront"/>
            <a:lightRig rig="threePt" dir="t"/>
          </a:scene3d>
          <a:sp3d>
            <a:bevelB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7" name="Прямоугольник 6"/>
          <p:cNvSpPr/>
          <p:nvPr/>
        </p:nvSpPr>
        <p:spPr>
          <a:xfrm>
            <a:off x="4500563" y="215900"/>
            <a:ext cx="4214812" cy="62849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3200" i="1" dirty="0"/>
              <a:t>И сказал Бог: «Да соберется вода в одно место, и да явится суша!». И стало так. И назвал Бог сушу землей, а собрание вод назвал морями. И сказал Бог: «Да произрастит земля зелень, траву и деревья!» И стало так. Это был день третий. </a:t>
            </a:r>
            <a:endParaRPr lang="ru-RU" sz="3200" dirty="0"/>
          </a:p>
        </p:txBody>
      </p:sp>
      <p:sp>
        <p:nvSpPr>
          <p:cNvPr id="9" name="Прямоугольник 8"/>
          <p:cNvSpPr/>
          <p:nvPr/>
        </p:nvSpPr>
        <p:spPr>
          <a:xfrm>
            <a:off x="4500563" y="215900"/>
            <a:ext cx="4214812" cy="62849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2800" i="1" dirty="0"/>
              <a:t>И сказал Бог: «Да будут светила на небе!» И создал Бог солнце, луну и звезды. Это был день четвертый сказал Бог: «Да соберется вода в одно место, и да явится суша!». И стало так. И назвал Бог сушу землей, а собрание вод назвал морями. И сказал Бог: «Да произрастит земля зелень, траву и деревья!» И стало так. Это был день третий. </a:t>
            </a:r>
            <a:endParaRPr lang="ru-RU" sz="2800" dirty="0"/>
          </a:p>
        </p:txBody>
      </p:sp>
      <p:sp>
        <p:nvSpPr>
          <p:cNvPr id="10" name="Прямоугольник 9"/>
          <p:cNvSpPr/>
          <p:nvPr/>
        </p:nvSpPr>
        <p:spPr>
          <a:xfrm>
            <a:off x="4500563" y="215900"/>
            <a:ext cx="4214812" cy="62849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3200" i="1" dirty="0"/>
              <a:t>И сказал Бог: «Да произведет вода рыб, и птицы да полетят по небу!» И сотворил Бог разных рыб и птиц. Это был день пятый</a:t>
            </a:r>
            <a:endParaRPr lang="ru-RU" sz="3200" dirty="0"/>
          </a:p>
        </p:txBody>
      </p:sp>
      <p:sp>
        <p:nvSpPr>
          <p:cNvPr id="11" name="Прямоугольник 10"/>
          <p:cNvSpPr/>
          <p:nvPr/>
        </p:nvSpPr>
        <p:spPr>
          <a:xfrm>
            <a:off x="4500563" y="215900"/>
            <a:ext cx="4214812" cy="62849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3200" i="1" dirty="0"/>
              <a:t>И сказал Бог: «Да будут на земле животные разных видов!» И стало так. Наконец создал Бог человека. Это был шестой день. </a:t>
            </a:r>
            <a:br>
              <a:rPr lang="ru-RU" sz="3200" i="1" dirty="0"/>
            </a:br>
            <a:endParaRPr lang="ru-RU" sz="3200" dirty="0"/>
          </a:p>
        </p:txBody>
      </p:sp>
      <p:sp>
        <p:nvSpPr>
          <p:cNvPr id="12" name="Прямоугольник 11"/>
          <p:cNvSpPr/>
          <p:nvPr/>
        </p:nvSpPr>
        <p:spPr>
          <a:xfrm>
            <a:off x="4500563" y="215900"/>
            <a:ext cx="4214812" cy="62849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2800" i="1" dirty="0"/>
              <a:t>И посмотрел Бог на всё, что создал. И увидел, что всё очень хорошо. Седьмой день Бог почил от всех дел своих и благословил седьмой день и освятил его. </a:t>
            </a:r>
            <a:endParaRPr lang="ru-RU" sz="2800" dirty="0"/>
          </a:p>
          <a:p>
            <a:pPr fontAlgn="auto">
              <a:spcBef>
                <a:spcPts val="0"/>
              </a:spcBef>
              <a:spcAft>
                <a:spcPts val="0"/>
              </a:spcAft>
              <a:defRPr/>
            </a:pPr>
            <a:r>
              <a:rPr lang="ru-RU" sz="2800" dirty="0"/>
              <a:t>Последнее творение было самым замечательным. Как говорит Библия, Бог сотворил человека по образу и подобию Своему</a:t>
            </a:r>
          </a:p>
        </p:txBody>
      </p:sp>
      <p:pic>
        <p:nvPicPr>
          <p:cNvPr id="16396" name="Picture 4" descr="http://sigils.ru/symbols/img/bog01.jpg"/>
          <p:cNvPicPr>
            <a:picLocks noChangeAspect="1" noChangeArrowheads="1"/>
          </p:cNvPicPr>
          <p:nvPr/>
        </p:nvPicPr>
        <p:blipFill>
          <a:blip r:embed="rId2"/>
          <a:srcRect/>
          <a:stretch>
            <a:fillRect/>
          </a:stretch>
        </p:blipFill>
        <p:spPr bwMode="auto">
          <a:xfrm>
            <a:off x="357188" y="428625"/>
            <a:ext cx="3738562" cy="5286375"/>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nodeType="clickPar">
                      <p:stCondLst>
                        <p:cond delay="0"/>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childTnLst>
                                </p:cTn>
                              </p:par>
                            </p:childTnLst>
                          </p:cTn>
                        </p:par>
                      </p:childTnLst>
                    </p:cTn>
                  </p:par>
                </p:childTnLst>
              </p:cTn>
              <p:nextCondLst>
                <p:cond evt="onClick" delay="0">
                  <p:tgtEl>
                    <p:spTgt spid="5"/>
                  </p:tgtEl>
                </p:cond>
              </p:nextCondLst>
            </p:seq>
          </p:childTnLst>
        </p:cTn>
      </p:par>
    </p:tnLst>
    <p:bldLst>
      <p:bldP spid="4" grpId="0" animBg="1"/>
      <p:bldP spid="7" grpId="0" animBg="1"/>
      <p:bldP spid="9" grpId="0" animBg="1"/>
      <p:bldP spid="10" grpId="0" animBg="1"/>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Рисунок 1" descr="mikel_bi_0.tmp"/>
          <p:cNvPicPr>
            <a:picLocks noChangeAspect="1"/>
          </p:cNvPicPr>
          <p:nvPr/>
        </p:nvPicPr>
        <p:blipFill>
          <a:blip r:embed="rId2"/>
          <a:srcRect/>
          <a:stretch>
            <a:fillRect/>
          </a:stretch>
        </p:blipFill>
        <p:spPr bwMode="auto">
          <a:xfrm>
            <a:off x="500063" y="500063"/>
            <a:ext cx="3486150" cy="4000500"/>
          </a:xfrm>
          <a:prstGeom prst="rect">
            <a:avLst/>
          </a:prstGeom>
          <a:noFill/>
          <a:ln w="9525">
            <a:noFill/>
            <a:miter lim="800000"/>
            <a:headEnd/>
            <a:tailEnd/>
          </a:ln>
        </p:spPr>
      </p:pic>
      <p:sp>
        <p:nvSpPr>
          <p:cNvPr id="4" name="Содержимое 3"/>
          <p:cNvSpPr>
            <a:spLocks noGrp="1"/>
          </p:cNvSpPr>
          <p:nvPr>
            <p:ph idx="1"/>
          </p:nvPr>
        </p:nvSpPr>
        <p:spPr>
          <a:xfrm>
            <a:off x="4000500" y="571500"/>
            <a:ext cx="4686300" cy="6286500"/>
          </a:xfrm>
        </p:spPr>
        <p:txBody>
          <a:bodyPr rtlCol="0">
            <a:normAutofit fontScale="77500" lnSpcReduction="20000"/>
          </a:bodyPr>
          <a:lstStyle/>
          <a:p>
            <a:pPr eaLnBrk="1" fontAlgn="auto" hangingPunct="1">
              <a:spcAft>
                <a:spcPts val="0"/>
              </a:spcAft>
              <a:defRPr/>
            </a:pPr>
            <a:r>
              <a:rPr lang="ru-RU" dirty="0" smtClean="0">
                <a:solidFill>
                  <a:srgbClr val="FFFF00"/>
                </a:solidFill>
              </a:rPr>
              <a:t>Рассказ о шести днях творения открывает первую книгу Библии – Книгу Бытия. До Микеланджело живописцы уже брались за этот сюжет, но крайне редко. Никто не мог изобразить Бога, и сотворение неба и земли, дня и ночи, отделение суши от воды, создание светил небесных,  живой природы и, наконец, человека, не погрешив при этом против истины. Более того даже просто рассуждать на столь глубокие темы брались лишь очень образованные, мудрые и, главное, святые люди.</a:t>
            </a:r>
          </a:p>
        </p:txBody>
      </p:sp>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Содержимое 3"/>
          <p:cNvSpPr>
            <a:spLocks noGrp="1"/>
          </p:cNvSpPr>
          <p:nvPr>
            <p:ph idx="1"/>
          </p:nvPr>
        </p:nvSpPr>
        <p:spPr>
          <a:xfrm>
            <a:off x="4643438" y="571500"/>
            <a:ext cx="4043362" cy="6286500"/>
          </a:xfrm>
        </p:spPr>
        <p:txBody>
          <a:bodyPr/>
          <a:lstStyle/>
          <a:p>
            <a:pPr eaLnBrk="1" hangingPunct="1"/>
            <a:r>
              <a:rPr lang="ru-RU" smtClean="0">
                <a:solidFill>
                  <a:srgbClr val="FFFF00"/>
                </a:solidFill>
              </a:rPr>
              <a:t>Микеланджело, конечно, осознавал степень своей ответственности. Поэтому при всей насыщенности росписи, он практически не дал ни каких деталей. </a:t>
            </a:r>
          </a:p>
        </p:txBody>
      </p:sp>
      <p:pic>
        <p:nvPicPr>
          <p:cNvPr id="36866" name="Picture 2" descr="Фрески свода Сикстинской капеллы. Микеланджело / www.mikelangelo.ru"/>
          <p:cNvPicPr>
            <a:picLocks noChangeAspect="1" noChangeArrowheads="1"/>
          </p:cNvPicPr>
          <p:nvPr/>
        </p:nvPicPr>
        <p:blipFill>
          <a:blip r:embed="rId2"/>
          <a:srcRect/>
          <a:stretch>
            <a:fillRect/>
          </a:stretch>
        </p:blipFill>
        <p:spPr bwMode="auto">
          <a:xfrm>
            <a:off x="0" y="-8358188"/>
            <a:ext cx="4572000" cy="23345776"/>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8" presetClass="entr" presetSubtype="0" fill="hold" nodeType="with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p:cTn id="7" dur="15000" fill="hold"/>
                                        <p:tgtEl>
                                          <p:spTgt spid="36866"/>
                                        </p:tgtEl>
                                        <p:attrNameLst>
                                          <p:attrName>ppt_x</p:attrName>
                                        </p:attrNameLst>
                                      </p:cBhvr>
                                      <p:tavLst>
                                        <p:tav tm="0">
                                          <p:val>
                                            <p:strVal val="#ppt_x"/>
                                          </p:val>
                                        </p:tav>
                                        <p:tav tm="100000">
                                          <p:val>
                                            <p:strVal val="#ppt_x"/>
                                          </p:val>
                                        </p:tav>
                                      </p:tavLst>
                                    </p:anim>
                                    <p:anim calcmode="lin" valueType="num">
                                      <p:cBhvr>
                                        <p:cTn id="8" dur="15000" fill="hold"/>
                                        <p:tgtEl>
                                          <p:spTgt spid="36866"/>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Прямоугольник 2"/>
          <p:cNvSpPr>
            <a:spLocks noChangeArrowheads="1"/>
          </p:cNvSpPr>
          <p:nvPr/>
        </p:nvSpPr>
        <p:spPr bwMode="auto">
          <a:xfrm>
            <a:off x="5143500" y="571500"/>
            <a:ext cx="3500438" cy="3970338"/>
          </a:xfrm>
          <a:prstGeom prst="rect">
            <a:avLst/>
          </a:prstGeom>
          <a:noFill/>
          <a:ln w="9525">
            <a:noFill/>
            <a:miter lim="800000"/>
            <a:headEnd/>
            <a:tailEnd/>
          </a:ln>
        </p:spPr>
        <p:txBody>
          <a:bodyPr>
            <a:spAutoFit/>
          </a:bodyPr>
          <a:lstStyle/>
          <a:p>
            <a:r>
              <a:rPr lang="ru-RU" sz="2800">
                <a:solidFill>
                  <a:srgbClr val="FFFF00"/>
                </a:solidFill>
                <a:latin typeface="Calibri" pitchFamily="34" charset="0"/>
              </a:rPr>
              <a:t>На переднем плане только самое главное – идея о том, что всё на земле было сотворено Богом, развивалось и существовало по Его непостижимому замыслу.</a:t>
            </a:r>
            <a:endParaRPr lang="ru-RU" sz="2800">
              <a:latin typeface="Calibri" pitchFamily="34" charset="0"/>
            </a:endParaRPr>
          </a:p>
        </p:txBody>
      </p:sp>
      <p:pic>
        <p:nvPicPr>
          <p:cNvPr id="19459" name="Picture 2" descr="http://www.mikelangelo.ru/txt/img/13potolb111.jpg"/>
          <p:cNvPicPr>
            <a:picLocks noChangeAspect="1" noChangeArrowheads="1"/>
          </p:cNvPicPr>
          <p:nvPr/>
        </p:nvPicPr>
        <p:blipFill>
          <a:blip r:embed="rId2"/>
          <a:srcRect/>
          <a:stretch>
            <a:fillRect/>
          </a:stretch>
        </p:blipFill>
        <p:spPr bwMode="auto">
          <a:xfrm>
            <a:off x="500063" y="500063"/>
            <a:ext cx="3786187" cy="54483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Прямоугольник 2"/>
          <p:cNvSpPr>
            <a:spLocks noChangeArrowheads="1"/>
          </p:cNvSpPr>
          <p:nvPr/>
        </p:nvSpPr>
        <p:spPr bwMode="auto">
          <a:xfrm>
            <a:off x="5214938" y="571500"/>
            <a:ext cx="3571875" cy="5262563"/>
          </a:xfrm>
          <a:prstGeom prst="rect">
            <a:avLst/>
          </a:prstGeom>
          <a:noFill/>
          <a:ln w="9525">
            <a:noFill/>
            <a:miter lim="800000"/>
            <a:headEnd/>
            <a:tailEnd/>
          </a:ln>
        </p:spPr>
        <p:txBody>
          <a:bodyPr>
            <a:spAutoFit/>
          </a:bodyPr>
          <a:lstStyle/>
          <a:p>
            <a:r>
              <a:rPr lang="ru-RU" sz="2800">
                <a:solidFill>
                  <a:srgbClr val="FFFF00"/>
                </a:solidFill>
                <a:latin typeface="Calibri" pitchFamily="34" charset="0"/>
                <a:ea typeface="Calibri" pitchFamily="34" charset="0"/>
                <a:cs typeface="Times New Roman" pitchFamily="18" charset="0"/>
              </a:rPr>
              <a:t>Микеланджело начал свой гигантский труд в 1508 году и окончил в 1512. Он расписал 800 кв. м потолка, изобразил 300 фигур, работал без помощников, изнемогая от головной боли, усталости, забыв о сне и отдыхе. </a:t>
            </a:r>
            <a:endParaRPr lang="ru-RU" sz="2800">
              <a:latin typeface="Calibri" pitchFamily="34" charset="0"/>
              <a:ea typeface="Calibri" pitchFamily="34" charset="0"/>
              <a:cs typeface="Times New Roman" pitchFamily="18" charset="0"/>
            </a:endParaRPr>
          </a:p>
        </p:txBody>
      </p:sp>
      <p:pic>
        <p:nvPicPr>
          <p:cNvPr id="20483" name="Picture 2" descr=" (519x699, 135Kb)"/>
          <p:cNvPicPr>
            <a:picLocks noChangeAspect="1" noChangeArrowheads="1"/>
          </p:cNvPicPr>
          <p:nvPr/>
        </p:nvPicPr>
        <p:blipFill>
          <a:blip r:embed="rId2"/>
          <a:srcRect/>
          <a:stretch>
            <a:fillRect/>
          </a:stretch>
        </p:blipFill>
        <p:spPr bwMode="auto">
          <a:xfrm>
            <a:off x="0" y="0"/>
            <a:ext cx="4943475" cy="6657975"/>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Прямоугольник 2"/>
          <p:cNvSpPr>
            <a:spLocks noChangeArrowheads="1"/>
          </p:cNvSpPr>
          <p:nvPr/>
        </p:nvSpPr>
        <p:spPr bwMode="auto">
          <a:xfrm>
            <a:off x="428625" y="3286125"/>
            <a:ext cx="8286750" cy="2678113"/>
          </a:xfrm>
          <a:prstGeom prst="rect">
            <a:avLst/>
          </a:prstGeom>
          <a:noFill/>
          <a:ln w="9525">
            <a:noFill/>
            <a:miter lim="800000"/>
            <a:headEnd/>
            <a:tailEnd/>
          </a:ln>
        </p:spPr>
        <p:txBody>
          <a:bodyPr>
            <a:spAutoFit/>
          </a:bodyPr>
          <a:lstStyle/>
          <a:p>
            <a:pPr algn="ctr"/>
            <a:r>
              <a:rPr lang="ru-RU" sz="2800">
                <a:solidFill>
                  <a:srgbClr val="FFFF00"/>
                </a:solidFill>
                <a:latin typeface="Calibri" pitchFamily="34" charset="0"/>
                <a:ea typeface="Calibri" pitchFamily="34" charset="0"/>
                <a:cs typeface="Times New Roman" pitchFamily="18" charset="0"/>
              </a:rPr>
              <a:t>Фреска создавалась при слабом освещении, художник работал в неудобной позе лёжа на спине прямо под плафоном, на специальном помосте. </a:t>
            </a:r>
          </a:p>
          <a:p>
            <a:pPr algn="ctr"/>
            <a:r>
              <a:rPr lang="ru-RU" sz="2800">
                <a:solidFill>
                  <a:srgbClr val="FFFF00"/>
                </a:solidFill>
                <a:latin typeface="Calibri" pitchFamily="34" charset="0"/>
                <a:ea typeface="Calibri" pitchFamily="34" charset="0"/>
                <a:cs typeface="Times New Roman" pitchFamily="18" charset="0"/>
              </a:rPr>
              <a:t>Трудился и днём и ночью, а спал здесь же, на лесах, не раздеваясь и не снимая неделями сапоги. </a:t>
            </a:r>
          </a:p>
          <a:p>
            <a:pPr algn="ctr"/>
            <a:endParaRPr lang="ru-RU" sz="2800">
              <a:latin typeface="Calibri" pitchFamily="34" charset="0"/>
              <a:ea typeface="Calibri" pitchFamily="34" charset="0"/>
              <a:cs typeface="Times New Roman" pitchFamily="18" charset="0"/>
            </a:endParaRPr>
          </a:p>
        </p:txBody>
      </p:sp>
      <p:pic>
        <p:nvPicPr>
          <p:cNvPr id="21507" name="Picture 2" descr="Отделение света от тьмы. Фреска потолка Сикстинской капеллы. Микеланджело / www.mikelangelo.ru"/>
          <p:cNvPicPr>
            <a:picLocks noChangeAspect="1" noChangeArrowheads="1"/>
          </p:cNvPicPr>
          <p:nvPr/>
        </p:nvPicPr>
        <p:blipFill>
          <a:blip r:embed="rId2"/>
          <a:srcRect/>
          <a:stretch>
            <a:fillRect/>
          </a:stretch>
        </p:blipFill>
        <p:spPr bwMode="auto">
          <a:xfrm>
            <a:off x="357188" y="357188"/>
            <a:ext cx="8458200" cy="2643187"/>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noChangeArrowheads="1"/>
          </p:cNvSpPr>
          <p:nvPr/>
        </p:nvSpPr>
        <p:spPr bwMode="auto">
          <a:xfrm>
            <a:off x="357188" y="5903913"/>
            <a:ext cx="8786812" cy="954087"/>
          </a:xfrm>
          <a:prstGeom prst="rect">
            <a:avLst/>
          </a:prstGeom>
          <a:noFill/>
          <a:ln w="9525">
            <a:noFill/>
            <a:miter lim="800000"/>
            <a:headEnd/>
            <a:tailEnd/>
          </a:ln>
        </p:spPr>
        <p:txBody>
          <a:bodyPr anchor="ctr">
            <a:spAutoFit/>
          </a:bodyPr>
          <a:lstStyle/>
          <a:p>
            <a:r>
              <a:rPr lang="ru-RU" sz="2800">
                <a:solidFill>
                  <a:srgbClr val="FFFF00"/>
                </a:solidFill>
                <a:latin typeface="Calibri" pitchFamily="34" charset="0"/>
                <a:ea typeface="Calibri" pitchFamily="34" charset="0"/>
                <a:cs typeface="Times New Roman" pitchFamily="18" charset="0"/>
              </a:rPr>
              <a:t>После окончания росписи он еще долго мог читать книгу или письмо, только держа их над головой.</a:t>
            </a:r>
            <a:endParaRPr lang="ru-RU" sz="4000">
              <a:solidFill>
                <a:srgbClr val="FFFF00"/>
              </a:solidFill>
              <a:latin typeface="Calibri" pitchFamily="34" charset="0"/>
              <a:ea typeface="Calibri" pitchFamily="34" charset="0"/>
              <a:cs typeface="Times New Roman" pitchFamily="18" charset="0"/>
            </a:endParaRPr>
          </a:p>
        </p:txBody>
      </p:sp>
      <p:pic>
        <p:nvPicPr>
          <p:cNvPr id="22531" name="Picture 3" descr="Отделение света от тьмы. Фреска потолка Сикстинской капеллы. Микеланджело / www.mikelangelo.ru"/>
          <p:cNvPicPr>
            <a:picLocks noChangeAspect="1" noChangeArrowheads="1"/>
          </p:cNvPicPr>
          <p:nvPr/>
        </p:nvPicPr>
        <p:blipFill>
          <a:blip r:embed="rId2"/>
          <a:srcRect/>
          <a:stretch>
            <a:fillRect/>
          </a:stretch>
        </p:blipFill>
        <p:spPr bwMode="auto">
          <a:xfrm>
            <a:off x="1428750" y="357188"/>
            <a:ext cx="6000750" cy="545465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Прямоугольник 1"/>
          <p:cNvSpPr>
            <a:spLocks noChangeArrowheads="1"/>
          </p:cNvSpPr>
          <p:nvPr/>
        </p:nvSpPr>
        <p:spPr bwMode="auto">
          <a:xfrm>
            <a:off x="4786313" y="428625"/>
            <a:ext cx="3714750" cy="6124575"/>
          </a:xfrm>
          <a:prstGeom prst="rect">
            <a:avLst/>
          </a:prstGeom>
          <a:noFill/>
          <a:ln w="9525">
            <a:noFill/>
            <a:miter lim="800000"/>
            <a:headEnd/>
            <a:tailEnd/>
          </a:ln>
        </p:spPr>
        <p:txBody>
          <a:bodyPr>
            <a:spAutoFit/>
          </a:bodyPr>
          <a:lstStyle/>
          <a:p>
            <a:r>
              <a:rPr lang="ru-RU" sz="2800">
                <a:solidFill>
                  <a:srgbClr val="FFFF00"/>
                </a:solidFill>
                <a:latin typeface="Calibri" pitchFamily="34" charset="0"/>
              </a:rPr>
              <a:t>«Прекрасно, прекрасно! – восторгался понтифик. - Я хочу, чтобы весь мир увидел, то что уже сделано». Едва успели разобрать леса как в Сикстинской капелле уже служили мессу. Народ толпами стекался в Рим, чтобы увидеть новое чудо – очередной шедевр мастера Буанорротти. </a:t>
            </a:r>
          </a:p>
        </p:txBody>
      </p:sp>
      <p:pic>
        <p:nvPicPr>
          <p:cNvPr id="23555" name="Picture 4" descr="Фрески свода Сикстинской капеллы. Микеланджело / www.mikelangelo.ru"/>
          <p:cNvPicPr>
            <a:picLocks noChangeAspect="1" noChangeArrowheads="1"/>
          </p:cNvPicPr>
          <p:nvPr/>
        </p:nvPicPr>
        <p:blipFill>
          <a:blip r:embed="rId2"/>
          <a:srcRect t="13750" b="12187"/>
          <a:stretch>
            <a:fillRect/>
          </a:stretch>
        </p:blipFill>
        <p:spPr bwMode="auto">
          <a:xfrm>
            <a:off x="500063" y="0"/>
            <a:ext cx="3929062" cy="7864475"/>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Прямоугольник 1"/>
          <p:cNvSpPr>
            <a:spLocks noChangeArrowheads="1"/>
          </p:cNvSpPr>
          <p:nvPr/>
        </p:nvSpPr>
        <p:spPr bwMode="auto">
          <a:xfrm>
            <a:off x="357188" y="4214813"/>
            <a:ext cx="8143875" cy="2678112"/>
          </a:xfrm>
          <a:prstGeom prst="rect">
            <a:avLst/>
          </a:prstGeom>
          <a:noFill/>
          <a:ln w="9525">
            <a:noFill/>
            <a:miter lim="800000"/>
            <a:headEnd/>
            <a:tailEnd/>
          </a:ln>
        </p:spPr>
        <p:txBody>
          <a:bodyPr>
            <a:spAutoFit/>
          </a:bodyPr>
          <a:lstStyle/>
          <a:p>
            <a:r>
              <a:rPr lang="ru-RU" sz="2800">
                <a:solidFill>
                  <a:srgbClr val="FFFF00"/>
                </a:solidFill>
                <a:latin typeface="Calibri" pitchFamily="34" charset="0"/>
              </a:rPr>
              <a:t>Люди  застывали в молчании, потрясённые картинами сотворения мира и грехопадения, видом создателя, отделяющего  Свет от Тьмы и могущественно простирающего руки над хаосом творения. Но больше всего людей потрясло «Сотворение Адама».  </a:t>
            </a:r>
          </a:p>
        </p:txBody>
      </p:sp>
      <p:pic>
        <p:nvPicPr>
          <p:cNvPr id="24579" name="Рисунок 2" descr="pic0116__0.tmp"/>
          <p:cNvPicPr>
            <a:picLocks noChangeAspect="1"/>
          </p:cNvPicPr>
          <p:nvPr/>
        </p:nvPicPr>
        <p:blipFill>
          <a:blip r:embed="rId2"/>
          <a:srcRect/>
          <a:stretch>
            <a:fillRect/>
          </a:stretch>
        </p:blipFill>
        <p:spPr bwMode="auto">
          <a:xfrm>
            <a:off x="428625" y="214313"/>
            <a:ext cx="8164513" cy="3857625"/>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Рисунок 1" descr="fr0116_0_1.tmp"/>
          <p:cNvPicPr>
            <a:picLocks noChangeAspect="1"/>
          </p:cNvPicPr>
          <p:nvPr/>
        </p:nvPicPr>
        <p:blipFill>
          <a:blip r:embed="rId2"/>
          <a:srcRect/>
          <a:stretch>
            <a:fillRect/>
          </a:stretch>
        </p:blipFill>
        <p:spPr bwMode="auto">
          <a:xfrm>
            <a:off x="857250" y="357188"/>
            <a:ext cx="7429500" cy="5932487"/>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Рисунок 1" descr="fr0116_0_2.tmp"/>
          <p:cNvPicPr>
            <a:picLocks noChangeAspect="1"/>
          </p:cNvPicPr>
          <p:nvPr/>
        </p:nvPicPr>
        <p:blipFill>
          <a:blip r:embed="rId2"/>
          <a:srcRect/>
          <a:stretch>
            <a:fillRect/>
          </a:stretch>
        </p:blipFill>
        <p:spPr bwMode="auto">
          <a:xfrm>
            <a:off x="571500" y="500063"/>
            <a:ext cx="7824788" cy="5786437"/>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Рисунок 1" descr="fr0116_0_0.tmp"/>
          <p:cNvPicPr>
            <a:picLocks noChangeAspect="1"/>
          </p:cNvPicPr>
          <p:nvPr/>
        </p:nvPicPr>
        <p:blipFill>
          <a:blip r:embed="rId2"/>
          <a:srcRect/>
          <a:stretch>
            <a:fillRect/>
          </a:stretch>
        </p:blipFill>
        <p:spPr bwMode="auto">
          <a:xfrm>
            <a:off x="500063" y="571500"/>
            <a:ext cx="7962900" cy="542925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Прямоугольник 1"/>
          <p:cNvSpPr>
            <a:spLocks noChangeArrowheads="1"/>
          </p:cNvSpPr>
          <p:nvPr/>
        </p:nvSpPr>
        <p:spPr bwMode="auto">
          <a:xfrm>
            <a:off x="428625" y="428625"/>
            <a:ext cx="8072438" cy="5694363"/>
          </a:xfrm>
          <a:prstGeom prst="rect">
            <a:avLst/>
          </a:prstGeom>
          <a:noFill/>
          <a:ln w="9525">
            <a:noFill/>
            <a:miter lim="800000"/>
            <a:headEnd/>
            <a:tailEnd/>
          </a:ln>
        </p:spPr>
        <p:txBody>
          <a:bodyPr>
            <a:spAutoFit/>
          </a:bodyPr>
          <a:lstStyle/>
          <a:p>
            <a:r>
              <a:rPr lang="ru-RU" sz="2800">
                <a:solidFill>
                  <a:srgbClr val="FFFF00"/>
                </a:solidFill>
                <a:latin typeface="Calibri" pitchFamily="34" charset="0"/>
              </a:rPr>
              <a:t>Новой работой был недоволен только один человек. Это был сам Микеланджело, который всегда стремился воплощать в жизнь идею Аристотеля о том, что «искусство должно служить не развлечению, но нравственному совершенствованию человека». И вот уже несколько месяцев Микеланджело  принимал похвалы о потрясающем подборе красок, о великолепном архитектурном решении композиции, о красоте, о чём угодно, но ни один из тех кто пришел полюбоваться росписью капеллы не сказал, что перед этими фресками хочется помолиться.</a:t>
            </a:r>
          </a:p>
        </p:txBody>
      </p:sp>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368</TotalTime>
  <Words>1104</Words>
  <Application>Microsoft Office PowerPoint</Application>
  <PresentationFormat>Экран (4:3)</PresentationFormat>
  <Paragraphs>35</Paragraphs>
  <Slides>27</Slides>
  <Notes>0</Notes>
  <HiddenSlides>0</HiddenSlides>
  <MMClips>1</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27</vt:i4>
      </vt:variant>
    </vt:vector>
  </HeadingPairs>
  <TitlesOfParts>
    <vt:vector size="31" baseType="lpstr">
      <vt:lpstr>Arial</vt:lpstr>
      <vt:lpstr>Calibri</vt:lpstr>
      <vt:lpstr>Times New Roman</vt:lpstr>
      <vt:lpstr>Тема Office</vt:lpstr>
      <vt:lpstr>Сотворение мира</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vector>
  </TitlesOfParts>
  <Company>Acer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Valued Acer Customer</dc:creator>
  <cp:lastModifiedBy>Антон</cp:lastModifiedBy>
  <cp:revision>49</cp:revision>
  <dcterms:created xsi:type="dcterms:W3CDTF">2011-09-12T14:59:32Z</dcterms:created>
  <dcterms:modified xsi:type="dcterms:W3CDTF">2015-04-09T10:27:12Z</dcterms:modified>
</cp:coreProperties>
</file>