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00"/>
    <a:srgbClr val="000066"/>
    <a:srgbClr val="6633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13.wmf"/><Relationship Id="rId1" Type="http://schemas.openxmlformats.org/officeDocument/2006/relationships/image" Target="../media/image27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20D10-2769-49C0-B289-C95DB844E2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F26B2-94B0-40FE-AC8F-FA6C464507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C31A7-FC80-4752-9D23-59FD7FA72E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64ED6-2C87-4B35-9235-D1142E6FAA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DA535-59E4-47F3-9CBC-02F8F13C06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21085-7580-4715-81C1-CE9FA76D3D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8EB21-66F3-478E-8C44-B712698587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661CC-1664-4E46-8743-F110B447DB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54B2E-0E3C-4888-998E-8BE6D87248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81A06-FB5D-49EC-B8D7-1E2663B6BC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C731A-5D8D-4AC3-AE96-ACF02CD29F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02359A-3C30-4AC1-9F8F-7EE8776B8C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FBAD3C-2B2A-468A-925A-F2FA71964D7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eg"/><Relationship Id="rId4" Type="http://schemas.openxmlformats.org/officeDocument/2006/relationships/hyperlink" Target="http://physics.kenyon.edu/EarlyApparatus/Static_Electricity/Leiden_Jar/Leidne_Jar_Woodcut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6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2.bin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30.png"/><Relationship Id="rId10" Type="http://schemas.openxmlformats.org/officeDocument/2006/relationships/image" Target="../media/image32.png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4.png"/><Relationship Id="rId4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52" name="Фотография Photo Editor" r:id="rId3" imgW="1523810" imgH="1143099" progId="MSPhotoEd.3">
              <p:embed/>
            </p:oleObj>
          </a:graphicData>
        </a:graphic>
      </p:graphicFrame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73238"/>
            <a:ext cx="8785225" cy="1827212"/>
          </a:xfrm>
        </p:spPr>
        <p:txBody>
          <a:bodyPr/>
          <a:lstStyle/>
          <a:p>
            <a:r>
              <a:rPr lang="ru-RU" sz="4800" b="1" i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Свободные и вынужденные электромагнитные колебания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3080" name="Фотография Photo Editor" r:id="rId3" imgW="1523810" imgH="1143099" progId="MSPhotoEd.3">
              <p:embed/>
            </p:oleObj>
          </a:graphicData>
        </a:graphic>
      </p:graphicFrame>
      <p:pic>
        <p:nvPicPr>
          <p:cNvPr id="3079" name="Picture 7" descr="Картинка 15 из 27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765175"/>
            <a:ext cx="7056438" cy="4700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4104" name="Фотография Photo Editor" r:id="rId3" imgW="1523810" imgH="1143099" progId="MSPhotoEd.3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7950" y="333375"/>
            <a:ext cx="8642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b="1" i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ПЕРИОДИЧЕСКИЕ ИЛИ ПОЧТИ ПЕРИОДИЧЕСКИЕ ИЗМЕНЕНИЯ ЗАРЯДА,  СИЛЫ ТОКА И НАПРЯЖЕНИЯ НАЗЫВАЮТСЯ ЭЛЕКТРОМАГНИТНЫМИ КОЛЕБАНИЯМИ.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-4652963" y="2838450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4652963"/>
            <a:ext cx="2451100" cy="1985962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23850" y="1284288"/>
            <a:ext cx="85693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49250" algn="just"/>
            <a:r>
              <a:rPr lang="ru-RU" sz="2000" b="1">
                <a:solidFill>
                  <a:srgbClr val="002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ПРОСТЕЙШАЯ СИСТЕМА,  В КОТОРОЙ МОГУТ ПРОИСХОДИТЬ СВОБОДНЫЕ ЭМ КОЛЕБАНИЯ,  СОСТОИТ ИЗ КОНДЕНСАТОРА И КАТУШКИ,  ПРИСОЕДИНЕННОЙ К ЕГО ОБКЛАДКАМ. ТАКАЯ СИСТЕМА НАЗЫВАЕТСЯ КОЛЕБАТЕЛЬНЫЙ КОНТУР.</a:t>
            </a:r>
            <a:r>
              <a:rPr lang="ru-RU" sz="2000">
                <a:solidFill>
                  <a:srgbClr val="002000"/>
                </a:solidFill>
                <a:cs typeface="Times New Roman" pitchFamily="18" charset="0"/>
              </a:rPr>
              <a:t> </a:t>
            </a:r>
            <a:endParaRPr lang="ru-RU" sz="2000">
              <a:solidFill>
                <a:srgbClr val="002000"/>
              </a:solidFill>
            </a:endParaRPr>
          </a:p>
          <a:p>
            <a:pPr indent="349250" algn="just"/>
            <a:r>
              <a:rPr lang="ru-RU" sz="20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КОЛЕБАТЕЛЬНЫЙ КОНТУР - ЦЕПЬ,  В КОТОРОЙ ЭНЕРГИЯ ЭЛЕКТРИЧЕСКОГО ПОЛЯ МОГЛА БЫ ПРЕВРАЩАТЬСЯ В ЭНЕРГИЮ МАГНИТНОГО ПОЛЯ. </a:t>
            </a:r>
            <a:endParaRPr lang="ru-RU" sz="1600" b="1" i="1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349250"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При наличии в этой цепи генератора (источника переменной ЭДС) существующие в контуре ЭМ колебания будут ВЫНУЖДЕННЫМИ,  так как будут происходить под действием внешнего периодически изменяющегося поля генератора. </a:t>
            </a:r>
            <a:endParaRPr lang="ru-RU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549400" y="260350"/>
            <a:ext cx="5448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b="1">
                <a:solidFill>
                  <a:srgbClr val="000066"/>
                </a:solidFill>
                <a:latin typeface="Bookman Old Style" pitchFamily="18" charset="0"/>
              </a:rPr>
              <a:t>АНАЛОГИЯ   КОЛЕБАТЕЛЬНЫХ   СИСТЕМ.</a:t>
            </a:r>
          </a:p>
        </p:txBody>
      </p:sp>
      <p:graphicFrame>
        <p:nvGraphicFramePr>
          <p:cNvPr id="6217" name="Group 73"/>
          <p:cNvGraphicFramePr>
            <a:graphicFrameLocks noGrp="1"/>
          </p:cNvGraphicFramePr>
          <p:nvPr/>
        </p:nvGraphicFramePr>
        <p:xfrm>
          <a:off x="468313" y="765175"/>
          <a:ext cx="8351837" cy="5768975"/>
        </p:xfrm>
        <a:graphic>
          <a:graphicData uri="http://schemas.openxmlformats.org/drawingml/2006/table">
            <a:tbl>
              <a:tblPr/>
              <a:tblGrid>
                <a:gridCol w="1670050"/>
                <a:gridCol w="1670050"/>
                <a:gridCol w="1671637"/>
                <a:gridCol w="1670050"/>
                <a:gridCol w="1670050"/>
              </a:tblGrid>
              <a:tr h="696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колебательный контур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пружинный маятник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3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0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На конденсаторе находится заряд . Энергия электрического поля макс.; энергия магн. поля равна нулю.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Смещение  тела от положения равновесия максимально. Потенциальная энергия максимальна; кинетическая энергия равна нулю.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8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При замыкании цепи конденсатор начинаем разряжаться через катушку. Возникает ток и связанное с ним магнитное поле. Вследствие самоиндукции сила тока нарастает постепенно. Энергия электрического поля преобразуется в энергию магнитного поля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Тело приходит в движение. Скорость тела возрастает постепенно. Потенц. энергия преобразуется в кинетическую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0" y="328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81" name="Object 37"/>
          <p:cNvGraphicFramePr>
            <a:graphicFrameLocks noChangeAspect="1"/>
          </p:cNvGraphicFramePr>
          <p:nvPr/>
        </p:nvGraphicFramePr>
        <p:xfrm>
          <a:off x="539750" y="4005263"/>
          <a:ext cx="1511300" cy="652462"/>
        </p:xfrm>
        <a:graphic>
          <a:graphicData uri="http://schemas.openxmlformats.org/presentationml/2006/ole">
            <p:oleObj spid="_x0000_s6181" name="Формула" r:id="rId3" imgW="672808" imgH="291973" progId="Equation.3">
              <p:embed/>
            </p:oleObj>
          </a:graphicData>
        </a:graphic>
      </p:graphicFrame>
      <p:sp>
        <p:nvSpPr>
          <p:cNvPr id="6190" name="Rectangle 4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89" name="Object 45"/>
          <p:cNvGraphicFramePr>
            <a:graphicFrameLocks noChangeAspect="1"/>
          </p:cNvGraphicFramePr>
          <p:nvPr/>
        </p:nvGraphicFramePr>
        <p:xfrm>
          <a:off x="2268538" y="3068638"/>
          <a:ext cx="1120775" cy="419100"/>
        </p:xfrm>
        <a:graphic>
          <a:graphicData uri="http://schemas.openxmlformats.org/presentationml/2006/ole">
            <p:oleObj spid="_x0000_s6189" name="Формула" r:id="rId4" imgW="1117600" imgH="419100" progId="Equation.3">
              <p:embed/>
            </p:oleObj>
          </a:graphicData>
        </a:graphic>
      </p:graphicFrame>
      <p:graphicFrame>
        <p:nvGraphicFramePr>
          <p:cNvPr id="6191" name="Object 47"/>
          <p:cNvGraphicFramePr>
            <a:graphicFrameLocks noChangeAspect="1"/>
          </p:cNvGraphicFramePr>
          <p:nvPr/>
        </p:nvGraphicFramePr>
        <p:xfrm>
          <a:off x="3924300" y="1484313"/>
          <a:ext cx="1377950" cy="2016125"/>
        </p:xfrm>
        <a:graphic>
          <a:graphicData uri="http://schemas.openxmlformats.org/presentationml/2006/ole">
            <p:oleObj spid="_x0000_s6191" name="Рисунок" r:id="rId5" imgW="1036440" imgH="1517760" progId="Word.Picture.8">
              <p:embed/>
            </p:oleObj>
          </a:graphicData>
        </a:graphic>
      </p:graphicFrame>
      <p:sp>
        <p:nvSpPr>
          <p:cNvPr id="6199" name="Rectangle 5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98" name="Object 54"/>
          <p:cNvGraphicFramePr>
            <a:graphicFrameLocks noChangeAspect="1"/>
          </p:cNvGraphicFramePr>
          <p:nvPr/>
        </p:nvGraphicFramePr>
        <p:xfrm>
          <a:off x="5724525" y="3213100"/>
          <a:ext cx="1120775" cy="419100"/>
        </p:xfrm>
        <a:graphic>
          <a:graphicData uri="http://schemas.openxmlformats.org/presentationml/2006/ole">
            <p:oleObj spid="_x0000_s6198" name="Формула" r:id="rId6" imgW="1117600" imgH="419100" progId="Equation.3">
              <p:embed/>
            </p:oleObj>
          </a:graphicData>
        </a:graphic>
      </p:graphicFrame>
      <p:pic>
        <p:nvPicPr>
          <p:cNvPr id="6200" name="Picture 56" descr="~AUT0021"/>
          <p:cNvPicPr>
            <a:picLocks noChangeAspect="1" noChangeArrowheads="1"/>
          </p:cNvPicPr>
          <p:nvPr/>
        </p:nvPicPr>
        <p:blipFill>
          <a:blip r:embed="rId7">
            <a:lum bright="-48000" contrast="64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7308850" y="1844675"/>
            <a:ext cx="1223963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210" name="Object 66"/>
          <p:cNvGraphicFramePr>
            <a:graphicFrameLocks noChangeAspect="1"/>
          </p:cNvGraphicFramePr>
          <p:nvPr/>
        </p:nvGraphicFramePr>
        <p:xfrm>
          <a:off x="2339975" y="6088063"/>
          <a:ext cx="1008063" cy="365125"/>
        </p:xfrm>
        <a:graphic>
          <a:graphicData uri="http://schemas.openxmlformats.org/presentationml/2006/ole">
            <p:oleObj spid="_x0000_s6210" name="Формула" r:id="rId8" imgW="634725" imgH="228501" progId="Equation.3">
              <p:embed/>
            </p:oleObj>
          </a:graphicData>
        </a:graphic>
      </p:graphicFrame>
      <p:pic>
        <p:nvPicPr>
          <p:cNvPr id="6212" name="Picture 68" descr="~AUT0022"/>
          <p:cNvPicPr>
            <a:picLocks noChangeAspect="1" noChangeArrowheads="1"/>
          </p:cNvPicPr>
          <p:nvPr/>
        </p:nvPicPr>
        <p:blipFill>
          <a:blip r:embed="rId9">
            <a:lum bright="-54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851275" y="4149725"/>
            <a:ext cx="14398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19" name="Rectangle 7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218" name="Object 74"/>
          <p:cNvGraphicFramePr>
            <a:graphicFrameLocks noChangeAspect="1"/>
          </p:cNvGraphicFramePr>
          <p:nvPr/>
        </p:nvGraphicFramePr>
        <p:xfrm>
          <a:off x="5580063" y="5805488"/>
          <a:ext cx="1223962" cy="447675"/>
        </p:xfrm>
        <a:graphic>
          <a:graphicData uri="http://schemas.openxmlformats.org/presentationml/2006/ole">
            <p:oleObj spid="_x0000_s6218" name="Формула" r:id="rId10" imgW="622030" imgH="228501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30" name="Group 62"/>
          <p:cNvGraphicFramePr>
            <a:graphicFrameLocks noGrp="1"/>
          </p:cNvGraphicFramePr>
          <p:nvPr/>
        </p:nvGraphicFramePr>
        <p:xfrm>
          <a:off x="179388" y="333375"/>
          <a:ext cx="8713787" cy="6167438"/>
        </p:xfrm>
        <a:graphic>
          <a:graphicData uri="http://schemas.openxmlformats.org/drawingml/2006/table">
            <a:tbl>
              <a:tblPr/>
              <a:tblGrid>
                <a:gridCol w="1743075"/>
                <a:gridCol w="1741487"/>
                <a:gridCol w="1744663"/>
                <a:gridCol w="1741487"/>
                <a:gridCol w="1743075"/>
              </a:tblGrid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колебательный контур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пружинный маятник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7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Конденсатор разрядился, сила тока макс. Энергия электрического поля равна нулю, энергия магнитного поля макс.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При прохождении положения равновесия скорость  тела и его кинетическая энергия макс., потенц. Энергия равна нулю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Вследствие самоиндукции сила тока уменьшается постепенно. На конденсаторе начинает накапливаться заряд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Тело, достигнув положения равновесия, продолжает движение по инерции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0" y="328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9" name="Object 31"/>
          <p:cNvGraphicFramePr>
            <a:graphicFrameLocks noChangeAspect="1"/>
          </p:cNvGraphicFramePr>
          <p:nvPr/>
        </p:nvGraphicFramePr>
        <p:xfrm>
          <a:off x="250825" y="1700213"/>
          <a:ext cx="1512888" cy="990600"/>
        </p:xfrm>
        <a:graphic>
          <a:graphicData uri="http://schemas.openxmlformats.org/presentationml/2006/ole">
            <p:oleObj spid="_x0000_s7199" name="Формула" r:id="rId3" imgW="444307" imgH="291973" progId="Equation.3">
              <p:embed/>
            </p:oleObj>
          </a:graphicData>
        </a:graphic>
      </p:graphicFrame>
      <p:sp>
        <p:nvSpPr>
          <p:cNvPr id="7206" name="Rectangle 3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05" name="Object 37"/>
          <p:cNvGraphicFramePr>
            <a:graphicFrameLocks noChangeAspect="1"/>
          </p:cNvGraphicFramePr>
          <p:nvPr/>
        </p:nvGraphicFramePr>
        <p:xfrm>
          <a:off x="1979613" y="3059113"/>
          <a:ext cx="1584325" cy="573087"/>
        </p:xfrm>
        <a:graphic>
          <a:graphicData uri="http://schemas.openxmlformats.org/presentationml/2006/ole">
            <p:oleObj spid="_x0000_s7205" name="Формула" r:id="rId4" imgW="1155700" imgH="419100" progId="Equation.3">
              <p:embed/>
            </p:oleObj>
          </a:graphicData>
        </a:graphic>
      </p:graphicFrame>
      <p:pic>
        <p:nvPicPr>
          <p:cNvPr id="7207" name="Picture 39" descr="~AUT0004"/>
          <p:cNvPicPr>
            <a:picLocks noChangeAspect="1" noChangeArrowheads="1"/>
          </p:cNvPicPr>
          <p:nvPr/>
        </p:nvPicPr>
        <p:blipFill>
          <a:blip r:embed="rId5">
            <a:lum bright="-66000" contrast="88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935413" y="1196975"/>
            <a:ext cx="12842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14" name="Rectangle 4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13" name="Object 45"/>
          <p:cNvGraphicFramePr>
            <a:graphicFrameLocks noChangeAspect="1"/>
          </p:cNvGraphicFramePr>
          <p:nvPr/>
        </p:nvGraphicFramePr>
        <p:xfrm>
          <a:off x="5568950" y="3055938"/>
          <a:ext cx="1533525" cy="576262"/>
        </p:xfrm>
        <a:graphic>
          <a:graphicData uri="http://schemas.openxmlformats.org/presentationml/2006/ole">
            <p:oleObj spid="_x0000_s7213" name="Формула" r:id="rId6" imgW="1117440" imgH="419040" progId="Equation.3">
              <p:embed/>
            </p:oleObj>
          </a:graphicData>
        </a:graphic>
      </p:graphicFrame>
      <p:sp>
        <p:nvSpPr>
          <p:cNvPr id="7216" name="Rectangle 4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7217" name="Picture 49" descr="~AUT0014"/>
          <p:cNvPicPr>
            <a:picLocks noChangeAspect="1" noChangeArrowheads="1"/>
          </p:cNvPicPr>
          <p:nvPr/>
        </p:nvPicPr>
        <p:blipFill>
          <a:blip r:embed="rId7">
            <a:lum bright="-66000" contrast="7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7235825" y="1484313"/>
            <a:ext cx="1657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0" y="328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18" name="Object 50"/>
          <p:cNvGraphicFramePr>
            <a:graphicFrameLocks noChangeAspect="1"/>
          </p:cNvGraphicFramePr>
          <p:nvPr/>
        </p:nvGraphicFramePr>
        <p:xfrm>
          <a:off x="250825" y="4149725"/>
          <a:ext cx="1584325" cy="584200"/>
        </p:xfrm>
        <a:graphic>
          <a:graphicData uri="http://schemas.openxmlformats.org/presentationml/2006/ole">
            <p:oleObj spid="_x0000_s7218" name="Формула" r:id="rId8" imgW="787400" imgH="292100" progId="Equation.3">
              <p:embed/>
            </p:oleObj>
          </a:graphicData>
        </a:graphic>
      </p:graphicFrame>
      <p:sp>
        <p:nvSpPr>
          <p:cNvPr id="7226" name="Rectangle 5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25" name="Object 57"/>
          <p:cNvGraphicFramePr>
            <a:graphicFrameLocks noChangeAspect="1"/>
          </p:cNvGraphicFramePr>
          <p:nvPr/>
        </p:nvGraphicFramePr>
        <p:xfrm>
          <a:off x="1979613" y="5826125"/>
          <a:ext cx="1368425" cy="495300"/>
        </p:xfrm>
        <a:graphic>
          <a:graphicData uri="http://schemas.openxmlformats.org/presentationml/2006/ole">
            <p:oleObj spid="_x0000_s7225" name="Формула" r:id="rId9" imgW="634725" imgH="228501" progId="Equation.3">
              <p:embed/>
            </p:oleObj>
          </a:graphicData>
        </a:graphic>
      </p:graphicFrame>
      <p:pic>
        <p:nvPicPr>
          <p:cNvPr id="7227" name="Picture 59" descr="~AUT0005"/>
          <p:cNvPicPr>
            <a:picLocks noChangeAspect="1" noChangeArrowheads="1"/>
          </p:cNvPicPr>
          <p:nvPr/>
        </p:nvPicPr>
        <p:blipFill>
          <a:blip r:embed="rId10">
            <a:lum bright="-64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779838" y="3789363"/>
            <a:ext cx="13414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32" name="Rectangle 6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31" name="Object 63"/>
          <p:cNvGraphicFramePr>
            <a:graphicFrameLocks noChangeAspect="1"/>
          </p:cNvGraphicFramePr>
          <p:nvPr/>
        </p:nvGraphicFramePr>
        <p:xfrm>
          <a:off x="5508625" y="5894388"/>
          <a:ext cx="1368425" cy="500062"/>
        </p:xfrm>
        <a:graphic>
          <a:graphicData uri="http://schemas.openxmlformats.org/presentationml/2006/ole">
            <p:oleObj spid="_x0000_s7231" name="Формула" r:id="rId11" imgW="622030" imgH="228501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8" name="Group 54"/>
          <p:cNvGraphicFramePr>
            <a:graphicFrameLocks noGrp="1"/>
          </p:cNvGraphicFramePr>
          <p:nvPr/>
        </p:nvGraphicFramePr>
        <p:xfrm>
          <a:off x="250825" y="260350"/>
          <a:ext cx="8713788" cy="6167438"/>
        </p:xfrm>
        <a:graphic>
          <a:graphicData uri="http://schemas.openxmlformats.org/drawingml/2006/table">
            <a:tbl>
              <a:tblPr/>
              <a:tblGrid>
                <a:gridCol w="1743075"/>
                <a:gridCol w="1741488"/>
                <a:gridCol w="1744662"/>
                <a:gridCol w="1741488"/>
                <a:gridCol w="1743075"/>
              </a:tblGrid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колебательный контур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пружинный маятник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7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Конденсатор перезарядился; сила тока в цепи равна нулю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Пружина максимальна растянута; скорость тела равна нулю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Разрядка конденсатора возобновляется; ток течет в противоположном направлении; сила тока постепенно возрастает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Тело начинает движение в противоположном направлении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0" y="328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92" name="Object 28"/>
          <p:cNvGraphicFramePr>
            <a:graphicFrameLocks noChangeAspect="1"/>
          </p:cNvGraphicFramePr>
          <p:nvPr/>
        </p:nvGraphicFramePr>
        <p:xfrm>
          <a:off x="395288" y="1700213"/>
          <a:ext cx="1512887" cy="990600"/>
        </p:xfrm>
        <a:graphic>
          <a:graphicData uri="http://schemas.openxmlformats.org/presentationml/2006/ole">
            <p:oleObj spid="_x0000_s11292" name="Формула" r:id="rId3" imgW="444307" imgH="291973" progId="Equation.3">
              <p:embed/>
            </p:oleObj>
          </a:graphicData>
        </a:graphic>
      </p:graphicFrame>
      <p:sp>
        <p:nvSpPr>
          <p:cNvPr id="11298" name="Rectangle 3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97" name="Object 33"/>
          <p:cNvGraphicFramePr>
            <a:graphicFrameLocks noChangeAspect="1"/>
          </p:cNvGraphicFramePr>
          <p:nvPr/>
        </p:nvGraphicFramePr>
        <p:xfrm>
          <a:off x="2124075" y="2708275"/>
          <a:ext cx="1511300" cy="581025"/>
        </p:xfrm>
        <a:graphic>
          <a:graphicData uri="http://schemas.openxmlformats.org/presentationml/2006/ole">
            <p:oleObj spid="_x0000_s11297" name="Формула" r:id="rId4" imgW="1091726" imgH="418918" progId="Equation.3">
              <p:embed/>
            </p:oleObj>
          </a:graphicData>
        </a:graphic>
      </p:graphicFrame>
      <p:pic>
        <p:nvPicPr>
          <p:cNvPr id="11299" name="Picture 35" descr="~AUT0006"/>
          <p:cNvPicPr>
            <a:picLocks noChangeAspect="1" noChangeArrowheads="1"/>
          </p:cNvPicPr>
          <p:nvPr/>
        </p:nvPicPr>
        <p:blipFill>
          <a:blip r:embed="rId5">
            <a:lum bright="-48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779838" y="1125538"/>
            <a:ext cx="1214437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4" name="Rectangle 4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303" name="Object 39"/>
          <p:cNvGraphicFramePr>
            <a:graphicFrameLocks noChangeAspect="1"/>
          </p:cNvGraphicFramePr>
          <p:nvPr/>
        </p:nvGraphicFramePr>
        <p:xfrm>
          <a:off x="5580063" y="2968625"/>
          <a:ext cx="1584325" cy="592138"/>
        </p:xfrm>
        <a:graphic>
          <a:graphicData uri="http://schemas.openxmlformats.org/presentationml/2006/ole">
            <p:oleObj spid="_x0000_s11303" name="Формула" r:id="rId6" imgW="1117600" imgH="419100" progId="Equation.3">
              <p:embed/>
            </p:oleObj>
          </a:graphicData>
        </a:graphic>
      </p:graphicFrame>
      <p:pic>
        <p:nvPicPr>
          <p:cNvPr id="11305" name="Picture 41" descr="~AUT0015"/>
          <p:cNvPicPr>
            <a:picLocks noChangeAspect="1" noChangeArrowheads="1"/>
          </p:cNvPicPr>
          <p:nvPr/>
        </p:nvPicPr>
        <p:blipFill>
          <a:blip r:embed="rId7">
            <a:lum bright="-60000" contrast="7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7308850" y="1484313"/>
            <a:ext cx="1584325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306" name="Object 42"/>
          <p:cNvGraphicFramePr>
            <a:graphicFrameLocks noChangeAspect="1"/>
          </p:cNvGraphicFramePr>
          <p:nvPr/>
        </p:nvGraphicFramePr>
        <p:xfrm>
          <a:off x="323850" y="3860800"/>
          <a:ext cx="1584325" cy="561975"/>
        </p:xfrm>
        <a:graphic>
          <a:graphicData uri="http://schemas.openxmlformats.org/presentationml/2006/ole">
            <p:oleObj spid="_x0000_s11306" name="Формула" r:id="rId8" imgW="863225" imgH="304668" progId="Equation.3">
              <p:embed/>
            </p:oleObj>
          </a:graphicData>
        </a:graphic>
      </p:graphicFrame>
      <p:sp>
        <p:nvSpPr>
          <p:cNvPr id="11314" name="Rectangle 5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313" name="Object 49"/>
          <p:cNvGraphicFramePr>
            <a:graphicFrameLocks noChangeAspect="1"/>
          </p:cNvGraphicFramePr>
          <p:nvPr/>
        </p:nvGraphicFramePr>
        <p:xfrm>
          <a:off x="2051050" y="5734050"/>
          <a:ext cx="1584325" cy="573088"/>
        </p:xfrm>
        <a:graphic>
          <a:graphicData uri="http://schemas.openxmlformats.org/presentationml/2006/ole">
            <p:oleObj spid="_x0000_s11313" name="Формула" r:id="rId9" imgW="634725" imgH="228501" progId="Equation.3">
              <p:embed/>
            </p:oleObj>
          </a:graphicData>
        </a:graphic>
      </p:graphicFrame>
      <p:pic>
        <p:nvPicPr>
          <p:cNvPr id="11315" name="Picture 51" descr="~AUT0007"/>
          <p:cNvPicPr>
            <a:picLocks noChangeAspect="1" noChangeArrowheads="1"/>
          </p:cNvPicPr>
          <p:nvPr/>
        </p:nvPicPr>
        <p:blipFill>
          <a:blip r:embed="rId10">
            <a:lum bright="-66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798888" y="3716338"/>
            <a:ext cx="1585912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0" name="Rectangle 5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319" name="Object 55"/>
          <p:cNvGraphicFramePr>
            <a:graphicFrameLocks noChangeAspect="1"/>
          </p:cNvGraphicFramePr>
          <p:nvPr/>
        </p:nvGraphicFramePr>
        <p:xfrm>
          <a:off x="5580063" y="4941888"/>
          <a:ext cx="1512887" cy="552450"/>
        </p:xfrm>
        <a:graphic>
          <a:graphicData uri="http://schemas.openxmlformats.org/presentationml/2006/ole">
            <p:oleObj spid="_x0000_s11319" name="Формула" r:id="rId11" imgW="622030" imgH="228501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41" name="Group 53"/>
          <p:cNvGraphicFramePr>
            <a:graphicFrameLocks noGrp="1"/>
          </p:cNvGraphicFramePr>
          <p:nvPr/>
        </p:nvGraphicFramePr>
        <p:xfrm>
          <a:off x="250825" y="260350"/>
          <a:ext cx="8713788" cy="6167438"/>
        </p:xfrm>
        <a:graphic>
          <a:graphicData uri="http://schemas.openxmlformats.org/drawingml/2006/table">
            <a:tbl>
              <a:tblPr/>
              <a:tblGrid>
                <a:gridCol w="1743075"/>
                <a:gridCol w="1741488"/>
                <a:gridCol w="1744662"/>
                <a:gridCol w="1755775"/>
                <a:gridCol w="1728788"/>
              </a:tblGrid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колебательный контур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пружинный маятник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7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Конденсатор полностью разрядился; сила тока в цепи максимальна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Тело проходит положение равновесия; скорость тела максимальна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Вследствие самоиндукции ток продолжает течь в том же направлении, конденсатор начинает заряжаться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По инерции тело движется к крайнему положению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17" name="Object 29"/>
          <p:cNvGraphicFramePr>
            <a:graphicFrameLocks noChangeAspect="1"/>
          </p:cNvGraphicFramePr>
          <p:nvPr/>
        </p:nvGraphicFramePr>
        <p:xfrm>
          <a:off x="323850" y="1700213"/>
          <a:ext cx="1655763" cy="974725"/>
        </p:xfrm>
        <a:graphic>
          <a:graphicData uri="http://schemas.openxmlformats.org/presentationml/2006/ole">
            <p:oleObj spid="_x0000_s12317" name="Формула" r:id="rId3" imgW="520474" imgH="304668" progId="Equation.3">
              <p:embed/>
            </p:oleObj>
          </a:graphicData>
        </a:graphic>
      </p:graphicFrame>
      <p:sp>
        <p:nvSpPr>
          <p:cNvPr id="12323" name="Rectangle 3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22" name="Object 34"/>
          <p:cNvGraphicFramePr>
            <a:graphicFrameLocks noChangeAspect="1"/>
          </p:cNvGraphicFramePr>
          <p:nvPr/>
        </p:nvGraphicFramePr>
        <p:xfrm>
          <a:off x="2051050" y="2852738"/>
          <a:ext cx="1657350" cy="600075"/>
        </p:xfrm>
        <a:graphic>
          <a:graphicData uri="http://schemas.openxmlformats.org/presentationml/2006/ole">
            <p:oleObj spid="_x0000_s12322" name="Формула" r:id="rId4" imgW="1155700" imgH="419100" progId="Equation.3">
              <p:embed/>
            </p:oleObj>
          </a:graphicData>
        </a:graphic>
      </p:graphicFrame>
      <p:pic>
        <p:nvPicPr>
          <p:cNvPr id="12324" name="Picture 36" descr="~AUT0008"/>
          <p:cNvPicPr>
            <a:picLocks noChangeAspect="1" noChangeArrowheads="1"/>
          </p:cNvPicPr>
          <p:nvPr/>
        </p:nvPicPr>
        <p:blipFill>
          <a:blip r:embed="rId5">
            <a:lum bright="-60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851275" y="1125538"/>
            <a:ext cx="14160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28" name="Object 40"/>
          <p:cNvGraphicFramePr>
            <a:graphicFrameLocks noChangeAspect="1"/>
          </p:cNvGraphicFramePr>
          <p:nvPr/>
        </p:nvGraphicFramePr>
        <p:xfrm>
          <a:off x="5572125" y="2852738"/>
          <a:ext cx="1600200" cy="601662"/>
        </p:xfrm>
        <a:graphic>
          <a:graphicData uri="http://schemas.openxmlformats.org/presentationml/2006/ole">
            <p:oleObj spid="_x0000_s12328" name="Формула" r:id="rId6" imgW="1117440" imgH="419040" progId="Equation.3">
              <p:embed/>
            </p:oleObj>
          </a:graphicData>
        </a:graphic>
      </p:graphicFrame>
      <p:pic>
        <p:nvPicPr>
          <p:cNvPr id="12330" name="Picture 42" descr="~AUT0016"/>
          <p:cNvPicPr>
            <a:picLocks noChangeAspect="1" noChangeArrowheads="1"/>
          </p:cNvPicPr>
          <p:nvPr/>
        </p:nvPicPr>
        <p:blipFill>
          <a:blip r:embed="rId7">
            <a:lum bright="-60000" contrast="64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7308850" y="1341438"/>
            <a:ext cx="15843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31" name="Object 43"/>
          <p:cNvGraphicFramePr>
            <a:graphicFrameLocks noChangeAspect="1"/>
          </p:cNvGraphicFramePr>
          <p:nvPr/>
        </p:nvGraphicFramePr>
        <p:xfrm>
          <a:off x="323850" y="4005263"/>
          <a:ext cx="1655763" cy="649287"/>
        </p:xfrm>
        <a:graphic>
          <a:graphicData uri="http://schemas.openxmlformats.org/presentationml/2006/ole">
            <p:oleObj spid="_x0000_s12331" name="Формула" r:id="rId8" imgW="774364" imgH="304668" progId="Equation.3">
              <p:embed/>
            </p:oleObj>
          </a:graphicData>
        </a:graphic>
      </p:graphicFrame>
      <p:sp>
        <p:nvSpPr>
          <p:cNvPr id="12338" name="Rectangle 5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37" name="Object 49"/>
          <p:cNvGraphicFramePr>
            <a:graphicFrameLocks noChangeAspect="1"/>
          </p:cNvGraphicFramePr>
          <p:nvPr/>
        </p:nvGraphicFramePr>
        <p:xfrm>
          <a:off x="2051050" y="5748338"/>
          <a:ext cx="1584325" cy="573087"/>
        </p:xfrm>
        <a:graphic>
          <a:graphicData uri="http://schemas.openxmlformats.org/presentationml/2006/ole">
            <p:oleObj spid="_x0000_s12337" name="Формула" r:id="rId9" imgW="634725" imgH="228501" progId="Equation.3">
              <p:embed/>
            </p:oleObj>
          </a:graphicData>
        </a:graphic>
      </p:graphicFrame>
      <p:pic>
        <p:nvPicPr>
          <p:cNvPr id="12339" name="Picture 51" descr="~AUT0009"/>
          <p:cNvPicPr>
            <a:picLocks noChangeAspect="1" noChangeArrowheads="1"/>
          </p:cNvPicPr>
          <p:nvPr/>
        </p:nvPicPr>
        <p:blipFill>
          <a:blip r:embed="rId10">
            <a:lum bright="-66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779838" y="3716338"/>
            <a:ext cx="152082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43" name="Rectangle 5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342" name="Object 54"/>
          <p:cNvGraphicFramePr>
            <a:graphicFrameLocks noChangeAspect="1"/>
          </p:cNvGraphicFramePr>
          <p:nvPr/>
        </p:nvGraphicFramePr>
        <p:xfrm>
          <a:off x="5508625" y="5516563"/>
          <a:ext cx="1655763" cy="604837"/>
        </p:xfrm>
        <a:graphic>
          <a:graphicData uri="http://schemas.openxmlformats.org/presentationml/2006/ole">
            <p:oleObj spid="_x0000_s12342" name="Формула" r:id="rId11" imgW="622030" imgH="228501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60" name="Group 48"/>
          <p:cNvGraphicFramePr>
            <a:graphicFrameLocks noGrp="1"/>
          </p:cNvGraphicFramePr>
          <p:nvPr/>
        </p:nvGraphicFramePr>
        <p:xfrm>
          <a:off x="250825" y="260350"/>
          <a:ext cx="8713788" cy="6167438"/>
        </p:xfrm>
        <a:graphic>
          <a:graphicData uri="http://schemas.openxmlformats.org/drawingml/2006/table">
            <a:tbl>
              <a:tblPr/>
              <a:tblGrid>
                <a:gridCol w="1743075"/>
                <a:gridCol w="1741488"/>
                <a:gridCol w="1744662"/>
                <a:gridCol w="1741488"/>
                <a:gridCol w="1743075"/>
              </a:tblGrid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время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колебательный контур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пружинный маятник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схема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7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Конденсатор снова заряжен, ток в цепи отсутствует. Состояние контура аналогично первоначальному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Смещение тела максимально; скорость тела равна нулю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28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40" name="Object 28"/>
          <p:cNvGraphicFramePr>
            <a:graphicFrameLocks noChangeAspect="1"/>
          </p:cNvGraphicFramePr>
          <p:nvPr/>
        </p:nvGraphicFramePr>
        <p:xfrm>
          <a:off x="323850" y="1412875"/>
          <a:ext cx="1368425" cy="666750"/>
        </p:xfrm>
        <a:graphic>
          <a:graphicData uri="http://schemas.openxmlformats.org/presentationml/2006/ole">
            <p:oleObj spid="_x0000_s13340" name="Формула" r:id="rId3" imgW="355138" imgH="177569" progId="Equation.3">
              <p:embed/>
            </p:oleObj>
          </a:graphicData>
        </a:graphic>
      </p:graphicFrame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47" name="Object 35"/>
          <p:cNvGraphicFramePr>
            <a:graphicFrameLocks noChangeAspect="1"/>
          </p:cNvGraphicFramePr>
          <p:nvPr/>
        </p:nvGraphicFramePr>
        <p:xfrm>
          <a:off x="1979613" y="2986088"/>
          <a:ext cx="1728787" cy="646112"/>
        </p:xfrm>
        <a:graphic>
          <a:graphicData uri="http://schemas.openxmlformats.org/presentationml/2006/ole">
            <p:oleObj spid="_x0000_s13347" name="Формула" r:id="rId4" imgW="1117600" imgH="419100" progId="Equation.3">
              <p:embed/>
            </p:oleObj>
          </a:graphicData>
        </a:graphic>
      </p:graphicFrame>
      <p:pic>
        <p:nvPicPr>
          <p:cNvPr id="13349" name="Picture 37" descr="~AUT0010"/>
          <p:cNvPicPr>
            <a:picLocks noChangeAspect="1" noChangeArrowheads="1"/>
          </p:cNvPicPr>
          <p:nvPr/>
        </p:nvPicPr>
        <p:blipFill>
          <a:blip r:embed="rId5">
            <a:lum bright="-54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851275" y="1125538"/>
            <a:ext cx="1411288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353" name="Object 41"/>
          <p:cNvGraphicFramePr>
            <a:graphicFrameLocks noChangeAspect="1"/>
          </p:cNvGraphicFramePr>
          <p:nvPr/>
        </p:nvGraphicFramePr>
        <p:xfrm>
          <a:off x="5580063" y="2895600"/>
          <a:ext cx="1584325" cy="592138"/>
        </p:xfrm>
        <a:graphic>
          <a:graphicData uri="http://schemas.openxmlformats.org/presentationml/2006/ole">
            <p:oleObj spid="_x0000_s13353" name="Формула" r:id="rId6" imgW="1117600" imgH="419100" progId="Equation.3">
              <p:embed/>
            </p:oleObj>
          </a:graphicData>
        </a:graphic>
      </p:graphicFrame>
      <p:pic>
        <p:nvPicPr>
          <p:cNvPr id="13355" name="Picture 43" descr="~AUT0017"/>
          <p:cNvPicPr>
            <a:picLocks noChangeAspect="1" noChangeArrowheads="1"/>
          </p:cNvPicPr>
          <p:nvPr/>
        </p:nvPicPr>
        <p:blipFill>
          <a:blip r:embed="rId7">
            <a:lum bright="-60000" contrast="7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7235825" y="1484313"/>
            <a:ext cx="15843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1" name="Picture 49" descr="~AUT0011"/>
          <p:cNvPicPr>
            <a:picLocks noChangeAspect="1" noChangeArrowheads="1"/>
          </p:cNvPicPr>
          <p:nvPr/>
        </p:nvPicPr>
        <p:blipFill>
          <a:blip r:embed="rId8">
            <a:lum bright="-78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1619250" y="3716338"/>
            <a:ext cx="4465638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236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lum bright="-12000" contrast="12000"/>
          </a:blip>
          <a:srcRect/>
          <a:stretch>
            <a:fillRect/>
          </a:stretch>
        </p:blipFill>
        <p:spPr bwMode="auto">
          <a:xfrm>
            <a:off x="1547813" y="887413"/>
            <a:ext cx="6337300" cy="5802312"/>
          </a:xfrm>
          <a:prstGeom prst="rect">
            <a:avLst/>
          </a:prstGeom>
          <a:noFill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0"/>
            <a:ext cx="88090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Взаимное соответствие между механическими и </a:t>
            </a:r>
          </a:p>
          <a:p>
            <a:pPr algn="ctr"/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электрическими величинами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92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6392" name="Фотография Photo Editor" r:id="rId3" imgW="1523810" imgH="1143099" progId="MSPhotoEd.3">
              <p:embed/>
            </p:oleObj>
          </a:graphicData>
        </a:graphic>
      </p:graphicFrame>
      <p:pic>
        <p:nvPicPr>
          <p:cNvPr id="16386" name="Picture 2" descr="Преподаватели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3850" y="319088"/>
            <a:ext cx="96488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411413" y="476250"/>
            <a:ext cx="3960812" cy="649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</a:t>
            </a:r>
            <a:r>
              <a:rPr lang="ru-RU" sz="4800" b="1" i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Домашнее задание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&amp; 27</a:t>
            </a:r>
            <a:r>
              <a:rPr lang="ru-RU" b="1"/>
              <a:t>;</a:t>
            </a:r>
          </a:p>
          <a:p>
            <a:pPr>
              <a:lnSpc>
                <a:spcPct val="90000"/>
              </a:lnSpc>
            </a:pPr>
            <a:r>
              <a:rPr lang="ru-RU" b="1"/>
              <a:t>Упр. 3 (1 - 4);</a:t>
            </a:r>
          </a:p>
          <a:p>
            <a:pPr>
              <a:lnSpc>
                <a:spcPct val="90000"/>
              </a:lnSpc>
            </a:pPr>
            <a:endParaRPr lang="ru-RU" b="1"/>
          </a:p>
          <a:p>
            <a:pPr>
              <a:lnSpc>
                <a:spcPct val="90000"/>
              </a:lnSpc>
            </a:pPr>
            <a:endParaRPr lang="ru-RU" b="1"/>
          </a:p>
          <a:p>
            <a:pPr>
              <a:lnSpc>
                <a:spcPct val="90000"/>
              </a:lnSpc>
            </a:pPr>
            <a:r>
              <a:rPr lang="en-US" b="1"/>
              <a:t>&amp;</a:t>
            </a:r>
            <a:r>
              <a:rPr lang="ru-RU" b="1"/>
              <a:t> 28, </a:t>
            </a:r>
            <a:r>
              <a:rPr lang="en-US" b="1"/>
              <a:t>&amp;</a:t>
            </a:r>
            <a:r>
              <a:rPr lang="ru-RU" b="1"/>
              <a:t> 29;</a:t>
            </a:r>
          </a:p>
          <a:p>
            <a:pPr>
              <a:lnSpc>
                <a:spcPct val="90000"/>
              </a:lnSpc>
            </a:pPr>
            <a:r>
              <a:rPr lang="ru-RU" b="1"/>
              <a:t>Упр. 3 (6,7,9)</a:t>
            </a:r>
          </a:p>
        </p:txBody>
      </p:sp>
      <p:pic>
        <p:nvPicPr>
          <p:cNvPr id="16389" name="Picture 5" descr="6"/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5580063" y="4090988"/>
            <a:ext cx="3125787" cy="23510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406</Words>
  <Application>Microsoft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Bookman Old Style</vt:lpstr>
      <vt:lpstr>Times New Roman</vt:lpstr>
      <vt:lpstr>Оформление по умолчанию</vt:lpstr>
      <vt:lpstr>Microsoft Equation 3.0</vt:lpstr>
      <vt:lpstr>Рисунок Microsoft Word</vt:lpstr>
      <vt:lpstr>Фотография Microsoft Photo Editor 3.0</vt:lpstr>
      <vt:lpstr>Свободные и вынужденные электромагнитные колебания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Свободные и вынужденные электромагнитные колебания</dc:title>
  <dc:creator>User</dc:creator>
  <cp:lastModifiedBy>Антон</cp:lastModifiedBy>
  <cp:revision>13</cp:revision>
  <dcterms:created xsi:type="dcterms:W3CDTF">2011-08-02T19:57:58Z</dcterms:created>
  <dcterms:modified xsi:type="dcterms:W3CDTF">2015-04-09T08:52:54Z</dcterms:modified>
</cp:coreProperties>
</file>