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Default Extension="wav" ContentType="audio/wav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700" r:id="rId2"/>
    <p:sldMasterId id="2147483712" r:id="rId3"/>
  </p:sldMasterIdLst>
  <p:sldIdLst>
    <p:sldId id="256" r:id="rId4"/>
    <p:sldId id="272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5" r:id="rId14"/>
    <p:sldId id="274" r:id="rId15"/>
    <p:sldId id="267" r:id="rId16"/>
    <p:sldId id="268" r:id="rId17"/>
    <p:sldId id="271" r:id="rId18"/>
    <p:sldId id="269" r:id="rId19"/>
    <p:sldId id="273" r:id="rId20"/>
    <p:sldId id="277" r:id="rId21"/>
    <p:sldId id="276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10.wmf"/><Relationship Id="rId7" Type="http://schemas.openxmlformats.org/officeDocument/2006/relationships/image" Target="../media/image13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13.wmf"/><Relationship Id="rId7" Type="http://schemas.openxmlformats.org/officeDocument/2006/relationships/image" Target="../media/image16.wmf"/><Relationship Id="rId2" Type="http://schemas.openxmlformats.org/officeDocument/2006/relationships/image" Target="../media/image4.wmf"/><Relationship Id="rId1" Type="http://schemas.openxmlformats.org/officeDocument/2006/relationships/image" Target="../media/image12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14.wmf"/><Relationship Id="rId9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632AF-CA83-40B0-B9C3-231800143AC7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4CF80-332F-4BAE-B064-82D0013BB8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D137A-4FDE-4400-ACF2-84771B7EB4D8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31590-E4C9-41F1-AA44-651BA85A9B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E0A86-8956-4E69-95E6-DACE3DD70381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107AB-AAD3-4922-BFFB-A83EC5F67C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61CC7-D727-4220-A7D0-8806DE2E82F1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6C14C-B1EA-42BE-A38A-1961E718CD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18CDB-A148-48CE-9CF4-C6383CE7625F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20184-FA39-4B94-9D33-A7F759E01B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B1002-5254-4A51-AE68-4C2A7E78F084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9FBDF-5A68-4148-9CF6-0AEB7E5681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95F582-5D14-4E6F-8ABE-18398FEF6BED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845DB-D8B0-43BE-91D5-2D459FF18F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2103D-D521-45D5-A34B-A875B88426D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B0863-814E-4A13-B5D6-5BC5FBE7AD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7D79D-CAC2-409D-B693-B917BB1EF27D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B6F135-CD6C-477E-A69B-24CFD27D75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EFCA6-4379-4070-A6F8-74479AEBEC26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0ACB2F-3821-4310-81E3-C5522E44F2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58D94-EFE7-47B5-9873-60498EEBC25D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4D95B-DB6F-4EAC-8ECF-68EABE28B3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5D7426-9928-496B-BD9B-5A2CFA80A5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01625"/>
            <a:ext cx="7772400" cy="14620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FCD2D6-7521-445C-A48D-E5136E9CB6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  <p:sndAc>
      <p:stSnd>
        <p:snd r:embed="rId1" name="bomb.wav" builtIn="1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D6899A5E-2324-43AE-8A50-F6D14A76DF1C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5DF0C6C-D4CA-44AD-B423-CCE6424894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583D31-233A-4325-81C5-AEFF3AD7BE23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27306-301E-4C91-85DB-FB0A079542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Равнобедренный треугольник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3D9F45-7964-40C7-B7F3-4383A6C32E2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0F4776-5DE6-4D3B-9477-FE1062A56B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06F86-C27C-458F-B013-DDA226B6E44A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40398-74A7-4410-A6C3-707D24E2D6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80FD9-8889-4BD3-BD0F-DDF61DFEBC48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53CE596C-7103-4335-B76B-7905BA4363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F7D8F-7FB8-474A-8DB1-D7017293228A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1E506-221B-4D3A-9B1B-BF2D052B2D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05016-90E5-4CF7-BBE1-C2CB1EE0A2CA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C5A51-23C1-4374-A774-6B123E51BE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C078A1FC-9384-40AB-A00E-13DA0AD82759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2A3B1706-0D74-4BB2-98A6-3E2BF9EDE8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94E63462-F335-402B-9E6E-125C92C5419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D1F733A0-994B-4991-BAEB-0451F0F169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49B99-A97A-4BE2-8D4E-CFCAB162B85A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561B3-FA90-4220-8EA3-53478D12DE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56B8A-5F5E-4D34-BBAC-9C1377AAFF4C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4F71B-6469-4114-9F53-A91ED3D57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97AED1E0-EC72-495B-9529-3B89DB5A9F37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6C235F5-4EEE-4E31-8B70-76F37CBE55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824B08-51E6-46E7-A144-0DD316047059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787B7-2253-4060-9EFF-3D96B7AEC4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Равнобедренный треугольник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C18D81-A9A5-4590-A54E-9145E7CCDCB5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3B77F2-EA87-4EC0-8E05-CD1522E7C2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B26D5-39B2-41EA-8EB8-5A823363CB23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59649-7384-422D-AA91-CF020A5724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0195C7-7CA9-4911-A4C7-51D3FEEEC60E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A827EE50-B308-4C76-8835-42D75A593C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B4938-628C-4901-A1B3-F08D74876305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1BCD4-22DF-4AD4-9EE3-1562D41406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32118-D27F-4F69-930B-8EA7DEFA0485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45764-E80C-407D-8111-FC3EF35028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B97925B7-E694-4CF2-B28C-E44C9F3864D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AFD1C0F8-5AE8-463A-A77F-CE3821F591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455055BC-A662-4B33-B490-8F39A72AFE87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6B466ED2-BE06-4069-B356-3DC74B3F7B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4FA59-801F-4B15-A076-974DA1801C5C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FB01C-B598-48C9-B84C-B55F2946BE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075DF-0239-4326-87AB-209884467ACF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3DFBA-549D-42CE-8AEE-0C83A6BDB7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14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614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91B3127-D624-475B-9F38-F2B8C2D1DBC9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6AD4B61-5D8F-4DCB-BE43-4B0A20B230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615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03" r:id="rId2"/>
    <p:sldLayoutId id="2147484022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23" r:id="rId9"/>
    <p:sldLayoutId id="2147484009" r:id="rId10"/>
    <p:sldLayoutId id="2147484010" r:id="rId11"/>
    <p:sldLayoutId id="2147484024" r:id="rId12"/>
    <p:sldLayoutId id="2147484025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174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FF4EF065-3A02-4C71-B23A-B990B8C775A5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C842761-CBAB-4B97-B046-C7CF00DFE9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26" r:id="rId1"/>
    <p:sldLayoutId id="2147484027" r:id="rId2"/>
    <p:sldLayoutId id="2147484028" r:id="rId3"/>
    <p:sldLayoutId id="2147484011" r:id="rId4"/>
    <p:sldLayoutId id="2147484029" r:id="rId5"/>
    <p:sldLayoutId id="2147484012" r:id="rId6"/>
    <p:sldLayoutId id="2147484013" r:id="rId7"/>
    <p:sldLayoutId id="2147484030" r:id="rId8"/>
    <p:sldLayoutId id="2147484031" r:id="rId9"/>
    <p:sldLayoutId id="2147484014" r:id="rId10"/>
    <p:sldLayoutId id="2147484015" r:id="rId11"/>
  </p:sldLayoutIdLst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749CD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97ACD0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19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2C8A78A5-CCF2-4F32-A5A3-82137C6C588B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620F9F4E-793F-43FF-BBF0-9E77B355B9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16" r:id="rId4"/>
    <p:sldLayoutId id="2147484035" r:id="rId5"/>
    <p:sldLayoutId id="2147484017" r:id="rId6"/>
    <p:sldLayoutId id="2147484018" r:id="rId7"/>
    <p:sldLayoutId id="2147484036" r:id="rId8"/>
    <p:sldLayoutId id="2147484037" r:id="rId9"/>
    <p:sldLayoutId id="2147484019" r:id="rId10"/>
    <p:sldLayoutId id="2147484020" r:id="rId11"/>
  </p:sldLayoutIdLst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749CD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97ACD0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8.bin"/><Relationship Id="rId9" Type="http://schemas.openxmlformats.org/officeDocument/2006/relationships/oleObject" Target="../embeddings/oleObject1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9.bin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18.bin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22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20.gif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.wav"/><Relationship Id="rId1" Type="http://schemas.openxmlformats.org/officeDocument/2006/relationships/tags" Target="../tags/tag3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Последовательное и параллельное соединение проводников.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eaLnBrk="1" hangingPunct="1">
              <a:lnSpc>
                <a:spcPct val="90000"/>
              </a:lnSpc>
            </a:pPr>
            <a:r>
              <a:rPr lang="ru-RU" b="1" i="1" smtClean="0"/>
              <a:t>Физика - удивительная вещь:</a:t>
            </a:r>
            <a:br>
              <a:rPr lang="ru-RU" b="1" i="1" smtClean="0"/>
            </a:br>
            <a:r>
              <a:rPr lang="ru-RU" b="1" i="1" smtClean="0"/>
              <a:t>она интересна, даже если </a:t>
            </a:r>
            <a:br>
              <a:rPr lang="ru-RU" b="1" i="1" smtClean="0"/>
            </a:br>
            <a:r>
              <a:rPr lang="ru-RU" b="1" i="1" smtClean="0"/>
              <a:t>в ней ничего не понимаешь.</a:t>
            </a:r>
          </a:p>
          <a:p>
            <a:pPr marR="0" eaLnBrk="1" hangingPunct="1">
              <a:lnSpc>
                <a:spcPct val="90000"/>
              </a:lnSpc>
            </a:pPr>
            <a:r>
              <a:rPr lang="ru-RU" b="1" i="1" smtClean="0"/>
              <a:t>(М. Аров)</a:t>
            </a:r>
          </a:p>
          <a:p>
            <a:pPr marR="0" eaLnBrk="1" hangingPunct="1">
              <a:lnSpc>
                <a:spcPct val="90000"/>
              </a:lnSpc>
            </a:pPr>
            <a:endParaRPr lang="ru-RU" b="1" i="1" smtClean="0"/>
          </a:p>
          <a:p>
            <a:pPr marR="0" eaLnBrk="1" hangingPunct="1">
              <a:lnSpc>
                <a:spcPct val="90000"/>
              </a:lnSpc>
            </a:pPr>
            <a:r>
              <a:rPr lang="ru-RU" b="1" i="1" smtClean="0"/>
              <a:t>Шарапова Ирина Викторовна</a:t>
            </a:r>
          </a:p>
          <a:p>
            <a:pPr marR="0" eaLnBrk="1" hangingPunct="1">
              <a:lnSpc>
                <a:spcPct val="90000"/>
              </a:lnSpc>
            </a:pPr>
            <a:r>
              <a:rPr lang="ru-RU" b="1" i="1" smtClean="0"/>
              <a:t>МОУ «Иловатская сош»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60"/>
                            </p:stCondLst>
                            <p:childTnLst>
                              <p:par>
                                <p:cTn id="3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/>
              <a:t>Цели урока: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875"/>
            <a:ext cx="4038600" cy="4433888"/>
          </a:xfrm>
        </p:spPr>
        <p:txBody>
          <a:bodyPr>
            <a:normAutofit lnSpcReduction="1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Знать: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dirty="0" smtClean="0"/>
              <a:t>Что такое последовательное соединение проводников и его закономерности.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dirty="0" smtClean="0"/>
              <a:t>Что такое параллельное соединение проводников и его закономерности.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875"/>
            <a:ext cx="4038600" cy="4433888"/>
          </a:xfrm>
        </p:spPr>
        <p:txBody>
          <a:bodyPr>
            <a:normAutofit lnSpcReduction="1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Уметь: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dirty="0" smtClean="0"/>
              <a:t>Вычислять силу тока, напряжение и сопротивление при различных соединениях.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dirty="0" smtClean="0"/>
              <a:t>Уметь применять полученные знания при решении задач.</a:t>
            </a:r>
            <a:endParaRPr lang="ru-R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850" y="274638"/>
            <a:ext cx="7905750" cy="1143000"/>
          </a:xfrm>
        </p:spPr>
        <p:txBody>
          <a:bodyPr/>
          <a:lstStyle/>
          <a:p>
            <a:pPr eaLnBrk="1" hangingPunct="1"/>
            <a:r>
              <a:rPr lang="ru-RU" smtClean="0"/>
              <a:t>Заполни кроссворд: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9750" y="1196975"/>
          <a:ext cx="8208963" cy="5329238"/>
        </p:xfrm>
        <a:graphic>
          <a:graphicData uri="http://schemas.openxmlformats.org/drawingml/2006/table">
            <a:tbl>
              <a:tblPr/>
              <a:tblGrid>
                <a:gridCol w="631455"/>
                <a:gridCol w="631455"/>
                <a:gridCol w="631455"/>
                <a:gridCol w="631455"/>
                <a:gridCol w="631455"/>
                <a:gridCol w="631455"/>
                <a:gridCol w="631455"/>
                <a:gridCol w="631455"/>
                <a:gridCol w="631455"/>
                <a:gridCol w="631455"/>
                <a:gridCol w="631455"/>
                <a:gridCol w="631455"/>
                <a:gridCol w="631455"/>
              </a:tblGrid>
              <a:tr h="485520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38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38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5520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9797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659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65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7338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1245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5520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5520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Group 2"/>
          <p:cNvGraphicFramePr>
            <a:graphicFrameLocks noGrp="1"/>
          </p:cNvGraphicFramePr>
          <p:nvPr/>
        </p:nvGraphicFramePr>
        <p:xfrm>
          <a:off x="161925" y="76200"/>
          <a:ext cx="8839200" cy="6646863"/>
        </p:xfrm>
        <a:graphic>
          <a:graphicData uri="http://schemas.openxmlformats.org/drawingml/2006/table">
            <a:tbl>
              <a:tblPr/>
              <a:tblGrid>
                <a:gridCol w="1576388"/>
                <a:gridCol w="3290887"/>
                <a:gridCol w="3971925"/>
              </a:tblGrid>
              <a:tr h="914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</a:rPr>
                        <a:t>Последовательное соединение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</a:rPr>
                        <a:t>Параллельное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</a:rPr>
                        <a:t>соединение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95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itchFamily="18" charset="0"/>
                        </a:rPr>
                        <a:t>Схема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itchFamily="18" charset="0"/>
                        </a:rPr>
                        <a:t>Сила тока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itchFamily="18" charset="0"/>
                        </a:rPr>
                        <a:t>Напряже-ние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5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itchFamily="18" charset="0"/>
                        </a:rPr>
                        <a:t>Сопротив-ление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24" name="Rectangle 28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9725" name="Rectangle 32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9726" name="Rectangle 87"/>
          <p:cNvSpPr>
            <a:spLocks noChangeArrowheads="1"/>
          </p:cNvSpPr>
          <p:nvPr/>
        </p:nvSpPr>
        <p:spPr bwMode="auto">
          <a:xfrm>
            <a:off x="0" y="32242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9727" name="Rectangle 89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i="1" smtClean="0">
                <a:solidFill>
                  <a:srgbClr val="A50021"/>
                </a:solidFill>
              </a:rPr>
              <a:t>Последовательное соединение</a:t>
            </a:r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>
            <p:ph idx="1"/>
          </p:nvPr>
        </p:nvGraphicFramePr>
        <p:xfrm>
          <a:off x="5111750" y="3276600"/>
          <a:ext cx="290513" cy="342900"/>
        </p:xfrm>
        <a:graphic>
          <a:graphicData uri="http://schemas.openxmlformats.org/presentationml/2006/ole">
            <p:oleObj spid="_x0000_s1026" name="Формула" r:id="rId3" imgW="139680" imgH="164880" progId="Equation.3">
              <p:embed/>
            </p:oleObj>
          </a:graphicData>
        </a:graphic>
      </p:graphicFrame>
      <p:sp>
        <p:nvSpPr>
          <p:cNvPr id="1032" name="Text Box 20"/>
          <p:cNvSpPr txBox="1">
            <a:spLocks noChangeArrowheads="1"/>
          </p:cNvSpPr>
          <p:nvPr/>
        </p:nvSpPr>
        <p:spPr bwMode="auto">
          <a:xfrm>
            <a:off x="1752600" y="38100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Constantia" pitchFamily="18" charset="0"/>
              </a:rPr>
              <a:t>R</a:t>
            </a:r>
            <a:r>
              <a:rPr lang="en-US" sz="2400" baseline="-25000">
                <a:latin typeface="Constantia" pitchFamily="18" charset="0"/>
              </a:rPr>
              <a:t>1</a:t>
            </a:r>
            <a:endParaRPr lang="ru-RU" sz="2400">
              <a:latin typeface="Constantia" pitchFamily="18" charset="0"/>
            </a:endParaRPr>
          </a:p>
        </p:txBody>
      </p:sp>
      <p:sp>
        <p:nvSpPr>
          <p:cNvPr id="1033" name="Text Box 21"/>
          <p:cNvSpPr txBox="1">
            <a:spLocks noChangeArrowheads="1"/>
          </p:cNvSpPr>
          <p:nvPr/>
        </p:nvSpPr>
        <p:spPr bwMode="auto">
          <a:xfrm>
            <a:off x="3657600" y="38100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Constantia" pitchFamily="18" charset="0"/>
              </a:rPr>
              <a:t>R</a:t>
            </a:r>
            <a:r>
              <a:rPr lang="en-US" sz="2400" baseline="-25000">
                <a:latin typeface="Constantia" pitchFamily="18" charset="0"/>
              </a:rPr>
              <a:t>2</a:t>
            </a:r>
            <a:endParaRPr lang="ru-RU" sz="2400">
              <a:latin typeface="Constantia" pitchFamily="18" charset="0"/>
            </a:endParaRPr>
          </a:p>
        </p:txBody>
      </p:sp>
      <p:graphicFrame>
        <p:nvGraphicFramePr>
          <p:cNvPr id="1027" name="Object 2"/>
          <p:cNvGraphicFramePr>
            <a:graphicFrameLocks noChangeAspect="1"/>
          </p:cNvGraphicFramePr>
          <p:nvPr/>
        </p:nvGraphicFramePr>
        <p:xfrm>
          <a:off x="685800" y="3200400"/>
          <a:ext cx="322263" cy="381000"/>
        </p:xfrm>
        <a:graphic>
          <a:graphicData uri="http://schemas.openxmlformats.org/presentationml/2006/ole">
            <p:oleObj spid="_x0000_s1027" name="Формула" r:id="rId4" imgW="139680" imgH="164880" progId="Equation.3">
              <p:embed/>
            </p:oleObj>
          </a:graphicData>
        </a:graphic>
      </p:graphicFrame>
      <p:grpSp>
        <p:nvGrpSpPr>
          <p:cNvPr id="2" name="Group 68"/>
          <p:cNvGrpSpPr>
            <a:grpSpLocks/>
          </p:cNvGrpSpPr>
          <p:nvPr/>
        </p:nvGrpSpPr>
        <p:grpSpPr bwMode="auto">
          <a:xfrm>
            <a:off x="1100138" y="4391025"/>
            <a:ext cx="1828800" cy="1371600"/>
            <a:chOff x="1488" y="2808"/>
            <a:chExt cx="1152" cy="864"/>
          </a:xfrm>
        </p:grpSpPr>
        <p:grpSp>
          <p:nvGrpSpPr>
            <p:cNvPr id="1063" name="Group 40"/>
            <p:cNvGrpSpPr>
              <a:grpSpLocks/>
            </p:cNvGrpSpPr>
            <p:nvPr/>
          </p:nvGrpSpPr>
          <p:grpSpPr bwMode="auto">
            <a:xfrm>
              <a:off x="1512" y="2808"/>
              <a:ext cx="1104" cy="864"/>
              <a:chOff x="4128" y="2640"/>
              <a:chExt cx="1104" cy="864"/>
            </a:xfrm>
          </p:grpSpPr>
          <p:sp>
            <p:nvSpPr>
              <p:cNvPr id="1066" name="Oval 33"/>
              <p:cNvSpPr>
                <a:spLocks noChangeArrowheads="1"/>
              </p:cNvSpPr>
              <p:nvPr/>
            </p:nvSpPr>
            <p:spPr bwMode="auto">
              <a:xfrm>
                <a:off x="4464" y="3072"/>
                <a:ext cx="432" cy="432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>
                    <a:latin typeface="Constantia" pitchFamily="18" charset="0"/>
                  </a:rPr>
                  <a:t>V</a:t>
                </a:r>
                <a:endParaRPr lang="ru-RU" sz="2400">
                  <a:latin typeface="Constantia" pitchFamily="18" charset="0"/>
                </a:endParaRPr>
              </a:p>
            </p:txBody>
          </p:sp>
          <p:sp>
            <p:nvSpPr>
              <p:cNvPr id="1067" name="Line 35"/>
              <p:cNvSpPr>
                <a:spLocks noChangeShapeType="1"/>
              </p:cNvSpPr>
              <p:nvPr/>
            </p:nvSpPr>
            <p:spPr bwMode="auto">
              <a:xfrm flipH="1">
                <a:off x="4128" y="3312"/>
                <a:ext cx="33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8" name="Line 36"/>
              <p:cNvSpPr>
                <a:spLocks noChangeShapeType="1"/>
              </p:cNvSpPr>
              <p:nvPr/>
            </p:nvSpPr>
            <p:spPr bwMode="auto">
              <a:xfrm flipH="1">
                <a:off x="4896" y="3312"/>
                <a:ext cx="33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9" name="Line 37"/>
              <p:cNvSpPr>
                <a:spLocks noChangeShapeType="1"/>
              </p:cNvSpPr>
              <p:nvPr/>
            </p:nvSpPr>
            <p:spPr bwMode="auto">
              <a:xfrm flipV="1">
                <a:off x="4128" y="2640"/>
                <a:ext cx="0" cy="67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0" name="Line 38"/>
              <p:cNvSpPr>
                <a:spLocks noChangeShapeType="1"/>
              </p:cNvSpPr>
              <p:nvPr/>
            </p:nvSpPr>
            <p:spPr bwMode="auto">
              <a:xfrm flipV="1">
                <a:off x="5232" y="2640"/>
                <a:ext cx="0" cy="67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64" name="Oval 53"/>
            <p:cNvSpPr>
              <a:spLocks noChangeArrowheads="1"/>
            </p:cNvSpPr>
            <p:nvPr/>
          </p:nvSpPr>
          <p:spPr bwMode="auto">
            <a:xfrm>
              <a:off x="1488" y="2808"/>
              <a:ext cx="48" cy="48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onstantia" pitchFamily="18" charset="0"/>
              </a:endParaRPr>
            </a:p>
          </p:txBody>
        </p:sp>
        <p:sp>
          <p:nvSpPr>
            <p:cNvPr id="1065" name="Oval 55"/>
            <p:cNvSpPr>
              <a:spLocks noChangeArrowheads="1"/>
            </p:cNvSpPr>
            <p:nvPr/>
          </p:nvSpPr>
          <p:spPr bwMode="auto">
            <a:xfrm>
              <a:off x="2592" y="2808"/>
              <a:ext cx="48" cy="48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onstantia" pitchFamily="18" charset="0"/>
              </a:endParaRPr>
            </a:p>
          </p:txBody>
        </p:sp>
      </p:grpSp>
      <p:grpSp>
        <p:nvGrpSpPr>
          <p:cNvPr id="4" name="Group 69"/>
          <p:cNvGrpSpPr>
            <a:grpSpLocks/>
          </p:cNvGrpSpPr>
          <p:nvPr/>
        </p:nvGrpSpPr>
        <p:grpSpPr bwMode="auto">
          <a:xfrm>
            <a:off x="3048000" y="4391025"/>
            <a:ext cx="1828800" cy="1371600"/>
            <a:chOff x="1488" y="2808"/>
            <a:chExt cx="1152" cy="864"/>
          </a:xfrm>
        </p:grpSpPr>
        <p:grpSp>
          <p:nvGrpSpPr>
            <p:cNvPr id="1055" name="Group 70"/>
            <p:cNvGrpSpPr>
              <a:grpSpLocks/>
            </p:cNvGrpSpPr>
            <p:nvPr/>
          </p:nvGrpSpPr>
          <p:grpSpPr bwMode="auto">
            <a:xfrm>
              <a:off x="1512" y="2808"/>
              <a:ext cx="1104" cy="864"/>
              <a:chOff x="4128" y="2640"/>
              <a:chExt cx="1104" cy="864"/>
            </a:xfrm>
          </p:grpSpPr>
          <p:sp>
            <p:nvSpPr>
              <p:cNvPr id="1058" name="Oval 71"/>
              <p:cNvSpPr>
                <a:spLocks noChangeArrowheads="1"/>
              </p:cNvSpPr>
              <p:nvPr/>
            </p:nvSpPr>
            <p:spPr bwMode="auto">
              <a:xfrm>
                <a:off x="4464" y="3072"/>
                <a:ext cx="432" cy="432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>
                    <a:latin typeface="Constantia" pitchFamily="18" charset="0"/>
                  </a:rPr>
                  <a:t>V</a:t>
                </a:r>
                <a:endParaRPr lang="ru-RU" sz="2400">
                  <a:latin typeface="Constantia" pitchFamily="18" charset="0"/>
                </a:endParaRPr>
              </a:p>
            </p:txBody>
          </p:sp>
          <p:sp>
            <p:nvSpPr>
              <p:cNvPr id="1059" name="Line 72"/>
              <p:cNvSpPr>
                <a:spLocks noChangeShapeType="1"/>
              </p:cNvSpPr>
              <p:nvPr/>
            </p:nvSpPr>
            <p:spPr bwMode="auto">
              <a:xfrm flipH="1">
                <a:off x="4128" y="3312"/>
                <a:ext cx="33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0" name="Line 73"/>
              <p:cNvSpPr>
                <a:spLocks noChangeShapeType="1"/>
              </p:cNvSpPr>
              <p:nvPr/>
            </p:nvSpPr>
            <p:spPr bwMode="auto">
              <a:xfrm flipH="1">
                <a:off x="4896" y="3312"/>
                <a:ext cx="33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1" name="Line 74"/>
              <p:cNvSpPr>
                <a:spLocks noChangeShapeType="1"/>
              </p:cNvSpPr>
              <p:nvPr/>
            </p:nvSpPr>
            <p:spPr bwMode="auto">
              <a:xfrm flipV="1">
                <a:off x="4128" y="2640"/>
                <a:ext cx="0" cy="67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2" name="Line 75"/>
              <p:cNvSpPr>
                <a:spLocks noChangeShapeType="1"/>
              </p:cNvSpPr>
              <p:nvPr/>
            </p:nvSpPr>
            <p:spPr bwMode="auto">
              <a:xfrm flipV="1">
                <a:off x="5232" y="2640"/>
                <a:ext cx="0" cy="67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56" name="Oval 76"/>
            <p:cNvSpPr>
              <a:spLocks noChangeArrowheads="1"/>
            </p:cNvSpPr>
            <p:nvPr/>
          </p:nvSpPr>
          <p:spPr bwMode="auto">
            <a:xfrm>
              <a:off x="1488" y="2808"/>
              <a:ext cx="48" cy="48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onstantia" pitchFamily="18" charset="0"/>
              </a:endParaRPr>
            </a:p>
          </p:txBody>
        </p:sp>
        <p:sp>
          <p:nvSpPr>
            <p:cNvPr id="1057" name="Oval 77"/>
            <p:cNvSpPr>
              <a:spLocks noChangeArrowheads="1"/>
            </p:cNvSpPr>
            <p:nvPr/>
          </p:nvSpPr>
          <p:spPr bwMode="auto">
            <a:xfrm>
              <a:off x="2592" y="2808"/>
              <a:ext cx="48" cy="48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onstantia" pitchFamily="18" charset="0"/>
              </a:endParaRPr>
            </a:p>
          </p:txBody>
        </p:sp>
      </p:grpSp>
      <p:graphicFrame>
        <p:nvGraphicFramePr>
          <p:cNvPr id="6223" name="Object 3"/>
          <p:cNvGraphicFramePr>
            <a:graphicFrameLocks noChangeAspect="1"/>
          </p:cNvGraphicFramePr>
          <p:nvPr/>
        </p:nvGraphicFramePr>
        <p:xfrm>
          <a:off x="6096000" y="2209800"/>
          <a:ext cx="1866900" cy="657225"/>
        </p:xfrm>
        <a:graphic>
          <a:graphicData uri="http://schemas.openxmlformats.org/presentationml/2006/ole">
            <p:oleObj spid="_x0000_s1028" name="Формула" r:id="rId5" imgW="622080" imgH="215640" progId="Equation.3">
              <p:embed/>
            </p:oleObj>
          </a:graphicData>
        </a:graphic>
      </p:graphicFrame>
      <p:graphicFrame>
        <p:nvGraphicFramePr>
          <p:cNvPr id="6224" name="Object 4"/>
          <p:cNvGraphicFramePr>
            <a:graphicFrameLocks noChangeAspect="1"/>
          </p:cNvGraphicFramePr>
          <p:nvPr/>
        </p:nvGraphicFramePr>
        <p:xfrm>
          <a:off x="6019800" y="3276600"/>
          <a:ext cx="2400300" cy="657225"/>
        </p:xfrm>
        <a:graphic>
          <a:graphicData uri="http://schemas.openxmlformats.org/presentationml/2006/ole">
            <p:oleObj spid="_x0000_s1029" name="Формула" r:id="rId6" imgW="799920" imgH="215640" progId="Equation.3">
              <p:embed/>
            </p:oleObj>
          </a:graphicData>
        </a:graphic>
      </p:graphicFrame>
      <p:graphicFrame>
        <p:nvGraphicFramePr>
          <p:cNvPr id="6225" name="Object 5"/>
          <p:cNvGraphicFramePr>
            <a:graphicFrameLocks noChangeAspect="1"/>
          </p:cNvGraphicFramePr>
          <p:nvPr/>
        </p:nvGraphicFramePr>
        <p:xfrm>
          <a:off x="6172200" y="4419600"/>
          <a:ext cx="2362200" cy="657225"/>
        </p:xfrm>
        <a:graphic>
          <a:graphicData uri="http://schemas.openxmlformats.org/presentationml/2006/ole">
            <p:oleObj spid="_x0000_s1030" name="Формула" r:id="rId7" imgW="787320" imgH="215640" progId="Equation.3">
              <p:embed/>
            </p:oleObj>
          </a:graphicData>
        </a:graphic>
      </p:graphicFrame>
      <p:grpSp>
        <p:nvGrpSpPr>
          <p:cNvPr id="1036" name="Group 117"/>
          <p:cNvGrpSpPr>
            <a:grpSpLocks/>
          </p:cNvGrpSpPr>
          <p:nvPr/>
        </p:nvGrpSpPr>
        <p:grpSpPr bwMode="auto">
          <a:xfrm>
            <a:off x="990600" y="2057400"/>
            <a:ext cx="3962400" cy="2590800"/>
            <a:chOff x="1392" y="1392"/>
            <a:chExt cx="2496" cy="1632"/>
          </a:xfrm>
        </p:grpSpPr>
        <p:sp>
          <p:nvSpPr>
            <p:cNvPr id="1039" name="Rectangle 118"/>
            <p:cNvSpPr>
              <a:spLocks noChangeArrowheads="1"/>
            </p:cNvSpPr>
            <p:nvPr/>
          </p:nvSpPr>
          <p:spPr bwMode="auto">
            <a:xfrm>
              <a:off x="1632" y="2784"/>
              <a:ext cx="816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onstantia" pitchFamily="18" charset="0"/>
              </a:endParaRPr>
            </a:p>
          </p:txBody>
        </p:sp>
        <p:sp>
          <p:nvSpPr>
            <p:cNvPr id="1040" name="Rectangle 119"/>
            <p:cNvSpPr>
              <a:spLocks noChangeArrowheads="1"/>
            </p:cNvSpPr>
            <p:nvPr/>
          </p:nvSpPr>
          <p:spPr bwMode="auto">
            <a:xfrm>
              <a:off x="2832" y="2784"/>
              <a:ext cx="816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onstantia" pitchFamily="18" charset="0"/>
              </a:endParaRPr>
            </a:p>
          </p:txBody>
        </p:sp>
        <p:grpSp>
          <p:nvGrpSpPr>
            <p:cNvPr id="1041" name="Group 120"/>
            <p:cNvGrpSpPr>
              <a:grpSpLocks/>
            </p:cNvGrpSpPr>
            <p:nvPr/>
          </p:nvGrpSpPr>
          <p:grpSpPr bwMode="auto">
            <a:xfrm>
              <a:off x="1392" y="1632"/>
              <a:ext cx="2496" cy="1248"/>
              <a:chOff x="1392" y="1632"/>
              <a:chExt cx="2496" cy="1248"/>
            </a:xfrm>
          </p:grpSpPr>
          <p:sp>
            <p:nvSpPr>
              <p:cNvPr id="1048" name="Line 121"/>
              <p:cNvSpPr>
                <a:spLocks noChangeShapeType="1"/>
              </p:cNvSpPr>
              <p:nvPr/>
            </p:nvSpPr>
            <p:spPr bwMode="auto">
              <a:xfrm>
                <a:off x="2448" y="2880"/>
                <a:ext cx="38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9" name="Line 122"/>
              <p:cNvSpPr>
                <a:spLocks noChangeShapeType="1"/>
              </p:cNvSpPr>
              <p:nvPr/>
            </p:nvSpPr>
            <p:spPr bwMode="auto">
              <a:xfrm flipH="1">
                <a:off x="1392" y="2880"/>
                <a:ext cx="24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0" name="Line 123"/>
              <p:cNvSpPr>
                <a:spLocks noChangeShapeType="1"/>
              </p:cNvSpPr>
              <p:nvPr/>
            </p:nvSpPr>
            <p:spPr bwMode="auto">
              <a:xfrm flipH="1">
                <a:off x="3648" y="2880"/>
                <a:ext cx="24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1" name="Line 124"/>
              <p:cNvSpPr>
                <a:spLocks noChangeShapeType="1"/>
              </p:cNvSpPr>
              <p:nvPr/>
            </p:nvSpPr>
            <p:spPr bwMode="auto">
              <a:xfrm flipV="1">
                <a:off x="1392" y="1632"/>
                <a:ext cx="0" cy="12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2" name="Line 125"/>
              <p:cNvSpPr>
                <a:spLocks noChangeShapeType="1"/>
              </p:cNvSpPr>
              <p:nvPr/>
            </p:nvSpPr>
            <p:spPr bwMode="auto">
              <a:xfrm flipV="1">
                <a:off x="3888" y="1632"/>
                <a:ext cx="0" cy="12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3" name="Line 126"/>
              <p:cNvSpPr>
                <a:spLocks noChangeShapeType="1"/>
              </p:cNvSpPr>
              <p:nvPr/>
            </p:nvSpPr>
            <p:spPr bwMode="auto">
              <a:xfrm>
                <a:off x="1392" y="1632"/>
                <a:ext cx="120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4" name="Line 127"/>
              <p:cNvSpPr>
                <a:spLocks noChangeShapeType="1"/>
              </p:cNvSpPr>
              <p:nvPr/>
            </p:nvSpPr>
            <p:spPr bwMode="auto">
              <a:xfrm>
                <a:off x="2688" y="1632"/>
                <a:ext cx="120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42" name="Group 128"/>
            <p:cNvGrpSpPr>
              <a:grpSpLocks/>
            </p:cNvGrpSpPr>
            <p:nvPr/>
          </p:nvGrpSpPr>
          <p:grpSpPr bwMode="auto">
            <a:xfrm>
              <a:off x="2352" y="1392"/>
              <a:ext cx="768" cy="432"/>
              <a:chOff x="2352" y="1392"/>
              <a:chExt cx="768" cy="432"/>
            </a:xfrm>
          </p:grpSpPr>
          <p:grpSp>
            <p:nvGrpSpPr>
              <p:cNvPr id="1043" name="Group 129"/>
              <p:cNvGrpSpPr>
                <a:grpSpLocks/>
              </p:cNvGrpSpPr>
              <p:nvPr/>
            </p:nvGrpSpPr>
            <p:grpSpPr bwMode="auto">
              <a:xfrm>
                <a:off x="2600" y="1392"/>
                <a:ext cx="88" cy="432"/>
                <a:chOff x="2600" y="1392"/>
                <a:chExt cx="88" cy="432"/>
              </a:xfrm>
            </p:grpSpPr>
            <p:sp>
              <p:nvSpPr>
                <p:cNvPr id="1046" name="Line 130"/>
                <p:cNvSpPr>
                  <a:spLocks noChangeShapeType="1"/>
                </p:cNvSpPr>
                <p:nvPr/>
              </p:nvSpPr>
              <p:spPr bwMode="auto">
                <a:xfrm>
                  <a:off x="2600" y="1528"/>
                  <a:ext cx="0" cy="19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47" name="Line 131"/>
                <p:cNvSpPr>
                  <a:spLocks noChangeShapeType="1"/>
                </p:cNvSpPr>
                <p:nvPr/>
              </p:nvSpPr>
              <p:spPr bwMode="auto">
                <a:xfrm>
                  <a:off x="2688" y="1392"/>
                  <a:ext cx="0" cy="43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044" name="Text Box 132"/>
              <p:cNvSpPr txBox="1">
                <a:spLocks noChangeArrowheads="1"/>
              </p:cNvSpPr>
              <p:nvPr/>
            </p:nvSpPr>
            <p:spPr bwMode="auto">
              <a:xfrm>
                <a:off x="2352" y="1392"/>
                <a:ext cx="192" cy="288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400">
                    <a:latin typeface="Constantia" pitchFamily="18" charset="0"/>
                  </a:rPr>
                  <a:t>-</a:t>
                </a:r>
                <a:endParaRPr lang="ru-RU" sz="2400">
                  <a:latin typeface="Constantia" pitchFamily="18" charset="0"/>
                </a:endParaRPr>
              </a:p>
            </p:txBody>
          </p:sp>
          <p:sp>
            <p:nvSpPr>
              <p:cNvPr id="1045" name="Text Box 133"/>
              <p:cNvSpPr txBox="1">
                <a:spLocks noChangeArrowheads="1"/>
              </p:cNvSpPr>
              <p:nvPr/>
            </p:nvSpPr>
            <p:spPr bwMode="auto">
              <a:xfrm>
                <a:off x="2688" y="1392"/>
                <a:ext cx="432" cy="288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400">
                    <a:latin typeface="Constantia" pitchFamily="18" charset="0"/>
                  </a:rPr>
                  <a:t>+</a:t>
                </a:r>
                <a:endParaRPr lang="ru-RU" sz="2400">
                  <a:latin typeface="Constantia" pitchFamily="18" charset="0"/>
                </a:endParaRPr>
              </a:p>
            </p:txBody>
          </p:sp>
        </p:grpSp>
      </p:grpSp>
      <p:sp>
        <p:nvSpPr>
          <p:cNvPr id="1037" name="Line 134"/>
          <p:cNvSpPr>
            <a:spLocks noChangeShapeType="1"/>
          </p:cNvSpPr>
          <p:nvPr/>
        </p:nvSpPr>
        <p:spPr bwMode="auto">
          <a:xfrm flipV="1">
            <a:off x="990600" y="3124200"/>
            <a:ext cx="0" cy="60960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38" name="Line 30"/>
          <p:cNvSpPr>
            <a:spLocks noChangeShapeType="1"/>
          </p:cNvSpPr>
          <p:nvPr/>
        </p:nvSpPr>
        <p:spPr bwMode="auto">
          <a:xfrm>
            <a:off x="4953000" y="3124200"/>
            <a:ext cx="0" cy="60960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6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4" name="Object 2"/>
          <p:cNvGraphicFramePr>
            <a:graphicFrameLocks noChangeAspect="1"/>
          </p:cNvGraphicFramePr>
          <p:nvPr/>
        </p:nvGraphicFramePr>
        <p:xfrm>
          <a:off x="1981200" y="4038600"/>
          <a:ext cx="2209800" cy="908050"/>
        </p:xfrm>
        <a:graphic>
          <a:graphicData uri="http://schemas.openxmlformats.org/presentationml/2006/ole">
            <p:oleObj spid="_x0000_s2050" name="Формула" r:id="rId3" imgW="533160" imgH="215640" progId="Equation.3">
              <p:embed/>
            </p:oleObj>
          </a:graphicData>
        </a:graphic>
      </p:graphicFrame>
      <p:sp>
        <p:nvSpPr>
          <p:cNvPr id="2051" name="Text Box 24"/>
          <p:cNvSpPr txBox="1">
            <a:spLocks noChangeArrowheads="1"/>
          </p:cNvSpPr>
          <p:nvPr/>
        </p:nvSpPr>
        <p:spPr bwMode="auto">
          <a:xfrm>
            <a:off x="1219200" y="2057400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onstantia" pitchFamily="18" charset="0"/>
              </a:rPr>
              <a:t>R</a:t>
            </a:r>
            <a:r>
              <a:rPr lang="en-US" sz="2800" baseline="-25000">
                <a:latin typeface="Constantia" pitchFamily="18" charset="0"/>
              </a:rPr>
              <a:t>1</a:t>
            </a:r>
            <a:endParaRPr lang="ru-RU" sz="2800">
              <a:latin typeface="Constantia" pitchFamily="18" charset="0"/>
            </a:endParaRPr>
          </a:p>
        </p:txBody>
      </p:sp>
      <p:sp>
        <p:nvSpPr>
          <p:cNvPr id="2052" name="Text Box 26"/>
          <p:cNvSpPr txBox="1">
            <a:spLocks noChangeArrowheads="1"/>
          </p:cNvSpPr>
          <p:nvPr/>
        </p:nvSpPr>
        <p:spPr bwMode="auto">
          <a:xfrm>
            <a:off x="2133600" y="914400"/>
            <a:ext cx="533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latin typeface="Constantia" pitchFamily="18" charset="0"/>
              </a:rPr>
              <a:t>Если </a:t>
            </a:r>
            <a:r>
              <a:rPr lang="en-US" sz="3200">
                <a:latin typeface="Constantia" pitchFamily="18" charset="0"/>
              </a:rPr>
              <a:t>R</a:t>
            </a:r>
            <a:r>
              <a:rPr lang="en-US" sz="3200" baseline="-25000">
                <a:latin typeface="Constantia" pitchFamily="18" charset="0"/>
              </a:rPr>
              <a:t>1 </a:t>
            </a:r>
            <a:r>
              <a:rPr lang="en-US" sz="3200">
                <a:latin typeface="Constantia" pitchFamily="18" charset="0"/>
              </a:rPr>
              <a:t>= R</a:t>
            </a:r>
            <a:r>
              <a:rPr lang="en-US" sz="3200" baseline="-25000">
                <a:latin typeface="Constantia" pitchFamily="18" charset="0"/>
              </a:rPr>
              <a:t>2</a:t>
            </a:r>
            <a:r>
              <a:rPr lang="en-US" sz="3200" baseline="-25000">
                <a:latin typeface="Constantia" pitchFamily="18" charset="0"/>
                <a:cs typeface="Arial" pitchFamily="34" charset="0"/>
              </a:rPr>
              <a:t> </a:t>
            </a:r>
            <a:r>
              <a:rPr lang="en-US" sz="3200">
                <a:latin typeface="Constantia" pitchFamily="18" charset="0"/>
                <a:cs typeface="Arial" pitchFamily="34" charset="0"/>
              </a:rPr>
              <a:t>= </a:t>
            </a:r>
            <a:r>
              <a:rPr lang="en-US" sz="3200">
                <a:latin typeface="Constantia" pitchFamily="18" charset="0"/>
              </a:rPr>
              <a:t>R</a:t>
            </a:r>
            <a:r>
              <a:rPr lang="en-US" sz="3200" baseline="-25000">
                <a:latin typeface="Constantia" pitchFamily="18" charset="0"/>
              </a:rPr>
              <a:t>3 </a:t>
            </a:r>
            <a:r>
              <a:rPr lang="en-US" sz="3200">
                <a:latin typeface="Constantia" pitchFamily="18" charset="0"/>
              </a:rPr>
              <a:t>= … = R</a:t>
            </a:r>
            <a:r>
              <a:rPr lang="en-US" sz="3200" baseline="-25000">
                <a:latin typeface="Constantia" pitchFamily="18" charset="0"/>
              </a:rPr>
              <a:t>n</a:t>
            </a:r>
            <a:endParaRPr lang="ru-RU" sz="3200" baseline="-25000">
              <a:latin typeface="Constantia" pitchFamily="18" charset="0"/>
            </a:endParaRPr>
          </a:p>
        </p:txBody>
      </p:sp>
      <p:grpSp>
        <p:nvGrpSpPr>
          <p:cNvPr id="2053" name="Group 38"/>
          <p:cNvGrpSpPr>
            <a:grpSpLocks/>
          </p:cNvGrpSpPr>
          <p:nvPr/>
        </p:nvGrpSpPr>
        <p:grpSpPr bwMode="auto">
          <a:xfrm>
            <a:off x="609600" y="1828800"/>
            <a:ext cx="7924800" cy="1981200"/>
            <a:chOff x="240" y="1200"/>
            <a:chExt cx="4992" cy="1248"/>
          </a:xfrm>
        </p:grpSpPr>
        <p:sp>
          <p:nvSpPr>
            <p:cNvPr id="2054" name="Rectangle 23"/>
            <p:cNvSpPr>
              <a:spLocks noChangeArrowheads="1"/>
            </p:cNvSpPr>
            <p:nvPr/>
          </p:nvSpPr>
          <p:spPr bwMode="auto">
            <a:xfrm rot="5400000">
              <a:off x="4848" y="1728"/>
              <a:ext cx="576" cy="19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onstantia" pitchFamily="18" charset="0"/>
              </a:endParaRPr>
            </a:p>
          </p:txBody>
        </p:sp>
        <p:grpSp>
          <p:nvGrpSpPr>
            <p:cNvPr id="2055" name="Group 33"/>
            <p:cNvGrpSpPr>
              <a:grpSpLocks/>
            </p:cNvGrpSpPr>
            <p:nvPr/>
          </p:nvGrpSpPr>
          <p:grpSpPr bwMode="auto">
            <a:xfrm>
              <a:off x="2976" y="2256"/>
              <a:ext cx="2160" cy="192"/>
              <a:chOff x="3072" y="2016"/>
              <a:chExt cx="2160" cy="192"/>
            </a:xfrm>
          </p:grpSpPr>
          <p:sp>
            <p:nvSpPr>
              <p:cNvPr id="2070" name="Line 28"/>
              <p:cNvSpPr>
                <a:spLocks noChangeShapeType="1"/>
              </p:cNvSpPr>
              <p:nvPr/>
            </p:nvSpPr>
            <p:spPr bwMode="auto">
              <a:xfrm>
                <a:off x="3072" y="2112"/>
                <a:ext cx="33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1" name="Line 29"/>
              <p:cNvSpPr>
                <a:spLocks noChangeShapeType="1"/>
              </p:cNvSpPr>
              <p:nvPr/>
            </p:nvSpPr>
            <p:spPr bwMode="auto">
              <a:xfrm>
                <a:off x="3984" y="2112"/>
                <a:ext cx="33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2" name="Rectangle 30"/>
              <p:cNvSpPr>
                <a:spLocks noChangeArrowheads="1"/>
              </p:cNvSpPr>
              <p:nvPr/>
            </p:nvSpPr>
            <p:spPr bwMode="auto">
              <a:xfrm>
                <a:off x="3408" y="2016"/>
                <a:ext cx="576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onstantia" pitchFamily="18" charset="0"/>
                </a:endParaRPr>
              </a:p>
            </p:txBody>
          </p:sp>
          <p:sp>
            <p:nvSpPr>
              <p:cNvPr id="2073" name="Line 31"/>
              <p:cNvSpPr>
                <a:spLocks noChangeShapeType="1"/>
              </p:cNvSpPr>
              <p:nvPr/>
            </p:nvSpPr>
            <p:spPr bwMode="auto">
              <a:xfrm>
                <a:off x="4896" y="2112"/>
                <a:ext cx="33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4" name="Rectangle 32"/>
              <p:cNvSpPr>
                <a:spLocks noChangeArrowheads="1"/>
              </p:cNvSpPr>
              <p:nvPr/>
            </p:nvSpPr>
            <p:spPr bwMode="auto">
              <a:xfrm>
                <a:off x="4320" y="2016"/>
                <a:ext cx="576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onstantia" pitchFamily="18" charset="0"/>
                </a:endParaRPr>
              </a:p>
            </p:txBody>
          </p:sp>
        </p:grpSp>
        <p:grpSp>
          <p:nvGrpSpPr>
            <p:cNvPr id="2056" name="Group 35"/>
            <p:cNvGrpSpPr>
              <a:grpSpLocks/>
            </p:cNvGrpSpPr>
            <p:nvPr/>
          </p:nvGrpSpPr>
          <p:grpSpPr bwMode="auto">
            <a:xfrm>
              <a:off x="240" y="1200"/>
              <a:ext cx="4896" cy="192"/>
              <a:chOff x="432" y="1392"/>
              <a:chExt cx="4896" cy="192"/>
            </a:xfrm>
          </p:grpSpPr>
          <p:sp>
            <p:nvSpPr>
              <p:cNvPr id="2059" name="Rectangle 5"/>
              <p:cNvSpPr>
                <a:spLocks noChangeArrowheads="1"/>
              </p:cNvSpPr>
              <p:nvPr/>
            </p:nvSpPr>
            <p:spPr bwMode="auto">
              <a:xfrm>
                <a:off x="768" y="1392"/>
                <a:ext cx="576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onstantia" pitchFamily="18" charset="0"/>
                </a:endParaRPr>
              </a:p>
            </p:txBody>
          </p:sp>
          <p:sp>
            <p:nvSpPr>
              <p:cNvPr id="2060" name="Line 10"/>
              <p:cNvSpPr>
                <a:spLocks noChangeShapeType="1"/>
              </p:cNvSpPr>
              <p:nvPr/>
            </p:nvSpPr>
            <p:spPr bwMode="auto">
              <a:xfrm>
                <a:off x="1344" y="1488"/>
                <a:ext cx="33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1" name="Rectangle 11"/>
              <p:cNvSpPr>
                <a:spLocks noChangeArrowheads="1"/>
              </p:cNvSpPr>
              <p:nvPr/>
            </p:nvSpPr>
            <p:spPr bwMode="auto">
              <a:xfrm>
                <a:off x="1680" y="1392"/>
                <a:ext cx="576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onstantia" pitchFamily="18" charset="0"/>
                </a:endParaRPr>
              </a:p>
            </p:txBody>
          </p:sp>
          <p:sp>
            <p:nvSpPr>
              <p:cNvPr id="2062" name="Line 12"/>
              <p:cNvSpPr>
                <a:spLocks noChangeShapeType="1"/>
              </p:cNvSpPr>
              <p:nvPr/>
            </p:nvSpPr>
            <p:spPr bwMode="auto">
              <a:xfrm>
                <a:off x="2256" y="1488"/>
                <a:ext cx="33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3" name="Line 14"/>
              <p:cNvSpPr>
                <a:spLocks noChangeShapeType="1"/>
              </p:cNvSpPr>
              <p:nvPr/>
            </p:nvSpPr>
            <p:spPr bwMode="auto">
              <a:xfrm>
                <a:off x="432" y="1488"/>
                <a:ext cx="33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4" name="Rectangle 16"/>
              <p:cNvSpPr>
                <a:spLocks noChangeArrowheads="1"/>
              </p:cNvSpPr>
              <p:nvPr/>
            </p:nvSpPr>
            <p:spPr bwMode="auto">
              <a:xfrm>
                <a:off x="2592" y="1392"/>
                <a:ext cx="576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onstantia" pitchFamily="18" charset="0"/>
                </a:endParaRPr>
              </a:p>
            </p:txBody>
          </p:sp>
          <p:sp>
            <p:nvSpPr>
              <p:cNvPr id="2065" name="Line 18"/>
              <p:cNvSpPr>
                <a:spLocks noChangeShapeType="1"/>
              </p:cNvSpPr>
              <p:nvPr/>
            </p:nvSpPr>
            <p:spPr bwMode="auto">
              <a:xfrm>
                <a:off x="3168" y="1488"/>
                <a:ext cx="33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6" name="Line 20"/>
              <p:cNvSpPr>
                <a:spLocks noChangeShapeType="1"/>
              </p:cNvSpPr>
              <p:nvPr/>
            </p:nvSpPr>
            <p:spPr bwMode="auto">
              <a:xfrm>
                <a:off x="4080" y="1488"/>
                <a:ext cx="33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7" name="Rectangle 21"/>
              <p:cNvSpPr>
                <a:spLocks noChangeArrowheads="1"/>
              </p:cNvSpPr>
              <p:nvPr/>
            </p:nvSpPr>
            <p:spPr bwMode="auto">
              <a:xfrm>
                <a:off x="3504" y="1392"/>
                <a:ext cx="576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onstantia" pitchFamily="18" charset="0"/>
                </a:endParaRPr>
              </a:p>
            </p:txBody>
          </p:sp>
          <p:sp>
            <p:nvSpPr>
              <p:cNvPr id="2068" name="Line 22"/>
              <p:cNvSpPr>
                <a:spLocks noChangeShapeType="1"/>
              </p:cNvSpPr>
              <p:nvPr/>
            </p:nvSpPr>
            <p:spPr bwMode="auto">
              <a:xfrm>
                <a:off x="4992" y="1488"/>
                <a:ext cx="33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9" name="Rectangle 34"/>
              <p:cNvSpPr>
                <a:spLocks noChangeArrowheads="1"/>
              </p:cNvSpPr>
              <p:nvPr/>
            </p:nvSpPr>
            <p:spPr bwMode="auto">
              <a:xfrm>
                <a:off x="4416" y="1392"/>
                <a:ext cx="576" cy="19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onstantia" pitchFamily="18" charset="0"/>
                </a:endParaRPr>
              </a:p>
            </p:txBody>
          </p:sp>
        </p:grpSp>
        <p:sp>
          <p:nvSpPr>
            <p:cNvPr id="2057" name="Line 36"/>
            <p:cNvSpPr>
              <a:spLocks noChangeShapeType="1"/>
            </p:cNvSpPr>
            <p:nvPr/>
          </p:nvSpPr>
          <p:spPr bwMode="auto">
            <a:xfrm>
              <a:off x="5136" y="1296"/>
              <a:ext cx="0" cy="2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8" name="Line 37"/>
            <p:cNvSpPr>
              <a:spLocks noChangeShapeType="1"/>
            </p:cNvSpPr>
            <p:nvPr/>
          </p:nvSpPr>
          <p:spPr bwMode="auto">
            <a:xfrm>
              <a:off x="5136" y="2112"/>
              <a:ext cx="0" cy="2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i="1">
                <a:solidFill>
                  <a:srgbClr val="A50021"/>
                </a:solidFill>
              </a:rPr>
              <a:t>Параллельное</a:t>
            </a:r>
            <a:br>
              <a:rPr lang="ru-RU" sz="4000" b="1" i="1">
                <a:solidFill>
                  <a:srgbClr val="A50021"/>
                </a:solidFill>
              </a:rPr>
            </a:br>
            <a:r>
              <a:rPr lang="ru-RU" sz="4000" b="1" i="1">
                <a:solidFill>
                  <a:srgbClr val="A50021"/>
                </a:solidFill>
              </a:rPr>
              <a:t> соединение</a:t>
            </a:r>
          </a:p>
        </p:txBody>
      </p:sp>
      <p:graphicFrame>
        <p:nvGraphicFramePr>
          <p:cNvPr id="8398" name="Object 9"/>
          <p:cNvGraphicFramePr>
            <a:graphicFrameLocks noChangeAspect="1"/>
          </p:cNvGraphicFramePr>
          <p:nvPr>
            <p:ph sz="half" idx="1"/>
          </p:nvPr>
        </p:nvGraphicFramePr>
        <p:xfrm>
          <a:off x="6156325" y="4565650"/>
          <a:ext cx="2649538" cy="1384300"/>
        </p:xfrm>
        <a:graphic>
          <a:graphicData uri="http://schemas.openxmlformats.org/presentationml/2006/ole">
            <p:oleObj spid="_x0000_s3074" name="Формула" r:id="rId3" imgW="850531" imgH="444307" progId="Equation.3">
              <p:embed/>
            </p:oleObj>
          </a:graphicData>
        </a:graphic>
      </p:graphicFrame>
      <p:graphicFrame>
        <p:nvGraphicFramePr>
          <p:cNvPr id="3075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3657600" y="3352800"/>
          <a:ext cx="268288" cy="381000"/>
        </p:xfrm>
        <a:graphic>
          <a:graphicData uri="http://schemas.openxmlformats.org/presentationml/2006/ole">
            <p:oleObj spid="_x0000_s3075" name="Формула" r:id="rId4" imgW="152280" imgH="215640" progId="Equation.3">
              <p:embed/>
            </p:oleObj>
          </a:graphicData>
        </a:graphic>
      </p:graphicFrame>
      <p:sp>
        <p:nvSpPr>
          <p:cNvPr id="3083" name="Line 33"/>
          <p:cNvSpPr>
            <a:spLocks noChangeShapeType="1"/>
          </p:cNvSpPr>
          <p:nvPr/>
        </p:nvSpPr>
        <p:spPr bwMode="auto">
          <a:xfrm flipH="1">
            <a:off x="3657600" y="3810000"/>
            <a:ext cx="304800" cy="0"/>
          </a:xfrm>
          <a:prstGeom prst="line">
            <a:avLst/>
          </a:prstGeom>
          <a:noFill/>
          <a:ln w="19050">
            <a:solidFill>
              <a:srgbClr val="A5002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1447800" y="4495800"/>
            <a:ext cx="2667000" cy="1320800"/>
            <a:chOff x="2736" y="3280"/>
            <a:chExt cx="1680" cy="832"/>
          </a:xfrm>
        </p:grpSpPr>
        <p:sp>
          <p:nvSpPr>
            <p:cNvPr id="3118" name="Oval 48"/>
            <p:cNvSpPr>
              <a:spLocks noChangeArrowheads="1"/>
            </p:cNvSpPr>
            <p:nvPr/>
          </p:nvSpPr>
          <p:spPr bwMode="auto">
            <a:xfrm>
              <a:off x="3360" y="3696"/>
              <a:ext cx="432" cy="416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Constantia" pitchFamily="18" charset="0"/>
                </a:rPr>
                <a:t>V</a:t>
              </a:r>
              <a:endParaRPr lang="ru-RU" sz="2400">
                <a:latin typeface="Constantia" pitchFamily="18" charset="0"/>
              </a:endParaRPr>
            </a:p>
          </p:txBody>
        </p:sp>
        <p:sp>
          <p:nvSpPr>
            <p:cNvPr id="3119" name="Line 51"/>
            <p:cNvSpPr>
              <a:spLocks noChangeShapeType="1"/>
            </p:cNvSpPr>
            <p:nvPr/>
          </p:nvSpPr>
          <p:spPr bwMode="auto">
            <a:xfrm flipV="1">
              <a:off x="2736" y="3280"/>
              <a:ext cx="0" cy="64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20" name="Line 52"/>
            <p:cNvSpPr>
              <a:spLocks noChangeShapeType="1"/>
            </p:cNvSpPr>
            <p:nvPr/>
          </p:nvSpPr>
          <p:spPr bwMode="auto">
            <a:xfrm flipV="1">
              <a:off x="4416" y="3280"/>
              <a:ext cx="0" cy="64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21" name="Line 58"/>
            <p:cNvSpPr>
              <a:spLocks noChangeShapeType="1"/>
            </p:cNvSpPr>
            <p:nvPr/>
          </p:nvSpPr>
          <p:spPr bwMode="auto">
            <a:xfrm>
              <a:off x="2736" y="3936"/>
              <a:ext cx="62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22" name="Line 59"/>
            <p:cNvSpPr>
              <a:spLocks noChangeShapeType="1"/>
            </p:cNvSpPr>
            <p:nvPr/>
          </p:nvSpPr>
          <p:spPr bwMode="auto">
            <a:xfrm>
              <a:off x="3792" y="3936"/>
              <a:ext cx="62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3076" name="Object 3"/>
          <p:cNvGraphicFramePr>
            <a:graphicFrameLocks noChangeAspect="1"/>
          </p:cNvGraphicFramePr>
          <p:nvPr/>
        </p:nvGraphicFramePr>
        <p:xfrm>
          <a:off x="4876800" y="3200400"/>
          <a:ext cx="257175" cy="304800"/>
        </p:xfrm>
        <a:graphic>
          <a:graphicData uri="http://schemas.openxmlformats.org/presentationml/2006/ole">
            <p:oleObj spid="_x0000_s3076" name="Формула" r:id="rId5" imgW="139680" imgH="164880" progId="Equation.3">
              <p:embed/>
            </p:oleObj>
          </a:graphicData>
        </a:graphic>
      </p:graphicFrame>
      <p:graphicFrame>
        <p:nvGraphicFramePr>
          <p:cNvPr id="3077" name="Object 4"/>
          <p:cNvGraphicFramePr>
            <a:graphicFrameLocks noChangeAspect="1"/>
          </p:cNvGraphicFramePr>
          <p:nvPr/>
        </p:nvGraphicFramePr>
        <p:xfrm>
          <a:off x="533400" y="3124200"/>
          <a:ext cx="257175" cy="304800"/>
        </p:xfrm>
        <a:graphic>
          <a:graphicData uri="http://schemas.openxmlformats.org/presentationml/2006/ole">
            <p:oleObj spid="_x0000_s3077" name="Формула" r:id="rId6" imgW="139680" imgH="164880" progId="Equation.3">
              <p:embed/>
            </p:oleObj>
          </a:graphicData>
        </a:graphic>
      </p:graphicFrame>
      <p:graphicFrame>
        <p:nvGraphicFramePr>
          <p:cNvPr id="3078" name="Object 5"/>
          <p:cNvGraphicFramePr>
            <a:graphicFrameLocks noChangeAspect="1"/>
          </p:cNvGraphicFramePr>
          <p:nvPr/>
        </p:nvGraphicFramePr>
        <p:xfrm>
          <a:off x="3657600" y="4267200"/>
          <a:ext cx="312738" cy="381000"/>
        </p:xfrm>
        <a:graphic>
          <a:graphicData uri="http://schemas.openxmlformats.org/presentationml/2006/ole">
            <p:oleObj spid="_x0000_s3078" name="Формула" r:id="rId7" imgW="177480" imgH="215640" progId="Equation.3">
              <p:embed/>
            </p:oleObj>
          </a:graphicData>
        </a:graphic>
      </p:graphicFrame>
      <p:graphicFrame>
        <p:nvGraphicFramePr>
          <p:cNvPr id="8395" name="Object 6"/>
          <p:cNvGraphicFramePr>
            <a:graphicFrameLocks noChangeAspect="1"/>
          </p:cNvGraphicFramePr>
          <p:nvPr/>
        </p:nvGraphicFramePr>
        <p:xfrm>
          <a:off x="5943600" y="1828800"/>
          <a:ext cx="1890713" cy="679450"/>
        </p:xfrm>
        <a:graphic>
          <a:graphicData uri="http://schemas.openxmlformats.org/presentationml/2006/ole">
            <p:oleObj spid="_x0000_s3079" name="Формула" r:id="rId8" imgW="609336" imgH="215806" progId="Equation.3">
              <p:embed/>
            </p:oleObj>
          </a:graphicData>
        </a:graphic>
      </p:graphicFrame>
      <p:graphicFrame>
        <p:nvGraphicFramePr>
          <p:cNvPr id="8396" name="Object 7"/>
          <p:cNvGraphicFramePr>
            <a:graphicFrameLocks noChangeAspect="1"/>
          </p:cNvGraphicFramePr>
          <p:nvPr/>
        </p:nvGraphicFramePr>
        <p:xfrm>
          <a:off x="5791200" y="2514600"/>
          <a:ext cx="2520950" cy="679450"/>
        </p:xfrm>
        <a:graphic>
          <a:graphicData uri="http://schemas.openxmlformats.org/presentationml/2006/ole">
            <p:oleObj spid="_x0000_s3080" name="Формула" r:id="rId9" imgW="812520" imgH="215640" progId="Equation.3">
              <p:embed/>
            </p:oleObj>
          </a:graphicData>
        </a:graphic>
      </p:graphicFrame>
      <p:graphicFrame>
        <p:nvGraphicFramePr>
          <p:cNvPr id="8397" name="Object 8"/>
          <p:cNvGraphicFramePr>
            <a:graphicFrameLocks noChangeAspect="1"/>
          </p:cNvGraphicFramePr>
          <p:nvPr/>
        </p:nvGraphicFramePr>
        <p:xfrm>
          <a:off x="5715000" y="3200400"/>
          <a:ext cx="2895600" cy="1250950"/>
        </p:xfrm>
        <a:graphic>
          <a:graphicData uri="http://schemas.openxmlformats.org/presentationml/2006/ole">
            <p:oleObj spid="_x0000_s3081" name="Формула" r:id="rId10" imgW="901309" imgH="393529" progId="Equation.3">
              <p:embed/>
            </p:oleObj>
          </a:graphicData>
        </a:graphic>
      </p:graphicFrame>
      <p:grpSp>
        <p:nvGrpSpPr>
          <p:cNvPr id="3085" name="Group 208"/>
          <p:cNvGrpSpPr>
            <a:grpSpLocks/>
          </p:cNvGrpSpPr>
          <p:nvPr/>
        </p:nvGrpSpPr>
        <p:grpSpPr bwMode="auto">
          <a:xfrm>
            <a:off x="838200" y="1905000"/>
            <a:ext cx="3962400" cy="3022600"/>
            <a:chOff x="1488" y="1200"/>
            <a:chExt cx="2496" cy="1904"/>
          </a:xfrm>
        </p:grpSpPr>
        <p:sp>
          <p:nvSpPr>
            <p:cNvPr id="3091" name="Text Box 209"/>
            <p:cNvSpPr txBox="1">
              <a:spLocks noChangeArrowheads="1"/>
            </p:cNvSpPr>
            <p:nvPr/>
          </p:nvSpPr>
          <p:spPr bwMode="auto">
            <a:xfrm>
              <a:off x="2544" y="2592"/>
              <a:ext cx="432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latin typeface="Constantia" pitchFamily="18" charset="0"/>
                </a:rPr>
                <a:t>R</a:t>
              </a:r>
              <a:r>
                <a:rPr lang="en-US" sz="2400" baseline="-25000">
                  <a:latin typeface="Constantia" pitchFamily="18" charset="0"/>
                </a:rPr>
                <a:t>2</a:t>
              </a:r>
              <a:endParaRPr lang="ru-RU" sz="2400">
                <a:latin typeface="Constantia" pitchFamily="18" charset="0"/>
              </a:endParaRPr>
            </a:p>
          </p:txBody>
        </p:sp>
        <p:sp>
          <p:nvSpPr>
            <p:cNvPr id="3092" name="Text Box 210"/>
            <p:cNvSpPr txBox="1">
              <a:spLocks noChangeArrowheads="1"/>
            </p:cNvSpPr>
            <p:nvPr/>
          </p:nvSpPr>
          <p:spPr bwMode="auto">
            <a:xfrm>
              <a:off x="2592" y="2016"/>
              <a:ext cx="432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latin typeface="Constantia" pitchFamily="18" charset="0"/>
                </a:rPr>
                <a:t>R</a:t>
              </a:r>
              <a:r>
                <a:rPr lang="en-US" sz="2400" baseline="-25000">
                  <a:latin typeface="Constantia" pitchFamily="18" charset="0"/>
                </a:rPr>
                <a:t>1</a:t>
              </a:r>
              <a:endParaRPr lang="ru-RU" sz="2400">
                <a:latin typeface="Constantia" pitchFamily="18" charset="0"/>
              </a:endParaRPr>
            </a:p>
          </p:txBody>
        </p:sp>
        <p:grpSp>
          <p:nvGrpSpPr>
            <p:cNvPr id="3093" name="Group 211"/>
            <p:cNvGrpSpPr>
              <a:grpSpLocks/>
            </p:cNvGrpSpPr>
            <p:nvPr/>
          </p:nvGrpSpPr>
          <p:grpSpPr bwMode="auto">
            <a:xfrm>
              <a:off x="1488" y="1200"/>
              <a:ext cx="2496" cy="1904"/>
              <a:chOff x="1440" y="1344"/>
              <a:chExt cx="2496" cy="1904"/>
            </a:xfrm>
          </p:grpSpPr>
          <p:sp>
            <p:nvSpPr>
              <p:cNvPr id="3096" name="Rectangle 212"/>
              <p:cNvSpPr>
                <a:spLocks noChangeArrowheads="1"/>
              </p:cNvSpPr>
              <p:nvPr/>
            </p:nvSpPr>
            <p:spPr bwMode="auto">
              <a:xfrm>
                <a:off x="2256" y="3008"/>
                <a:ext cx="816" cy="24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onstantia" pitchFamily="18" charset="0"/>
                </a:endParaRPr>
              </a:p>
            </p:txBody>
          </p:sp>
          <p:sp>
            <p:nvSpPr>
              <p:cNvPr id="3097" name="Rectangle 213"/>
              <p:cNvSpPr>
                <a:spLocks noChangeArrowheads="1"/>
              </p:cNvSpPr>
              <p:nvPr/>
            </p:nvSpPr>
            <p:spPr bwMode="auto">
              <a:xfrm>
                <a:off x="2256" y="2432"/>
                <a:ext cx="816" cy="24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onstantia" pitchFamily="18" charset="0"/>
                </a:endParaRPr>
              </a:p>
            </p:txBody>
          </p:sp>
          <p:sp>
            <p:nvSpPr>
              <p:cNvPr id="3098" name="Line 214"/>
              <p:cNvSpPr>
                <a:spLocks noChangeShapeType="1"/>
              </p:cNvSpPr>
              <p:nvPr/>
            </p:nvSpPr>
            <p:spPr bwMode="auto">
              <a:xfrm flipH="1">
                <a:off x="1440" y="2832"/>
                <a:ext cx="38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9" name="Line 215"/>
              <p:cNvSpPr>
                <a:spLocks noChangeShapeType="1"/>
              </p:cNvSpPr>
              <p:nvPr/>
            </p:nvSpPr>
            <p:spPr bwMode="auto">
              <a:xfrm flipH="1">
                <a:off x="3504" y="2832"/>
                <a:ext cx="432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00" name="Line 216"/>
              <p:cNvSpPr>
                <a:spLocks noChangeShapeType="1"/>
              </p:cNvSpPr>
              <p:nvPr/>
            </p:nvSpPr>
            <p:spPr bwMode="auto">
              <a:xfrm flipV="1">
                <a:off x="1440" y="1584"/>
                <a:ext cx="0" cy="12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01" name="Line 217"/>
              <p:cNvSpPr>
                <a:spLocks noChangeShapeType="1"/>
              </p:cNvSpPr>
              <p:nvPr/>
            </p:nvSpPr>
            <p:spPr bwMode="auto">
              <a:xfrm flipV="1">
                <a:off x="3936" y="1584"/>
                <a:ext cx="0" cy="12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02" name="Line 218"/>
              <p:cNvSpPr>
                <a:spLocks noChangeShapeType="1"/>
              </p:cNvSpPr>
              <p:nvPr/>
            </p:nvSpPr>
            <p:spPr bwMode="auto">
              <a:xfrm>
                <a:off x="1440" y="1584"/>
                <a:ext cx="120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03" name="Line 219"/>
              <p:cNvSpPr>
                <a:spLocks noChangeShapeType="1"/>
              </p:cNvSpPr>
              <p:nvPr/>
            </p:nvSpPr>
            <p:spPr bwMode="auto">
              <a:xfrm>
                <a:off x="2736" y="1584"/>
                <a:ext cx="120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3104" name="Group 220"/>
              <p:cNvGrpSpPr>
                <a:grpSpLocks/>
              </p:cNvGrpSpPr>
              <p:nvPr/>
            </p:nvGrpSpPr>
            <p:grpSpPr bwMode="auto">
              <a:xfrm>
                <a:off x="2400" y="1344"/>
                <a:ext cx="768" cy="432"/>
                <a:chOff x="2352" y="1392"/>
                <a:chExt cx="768" cy="432"/>
              </a:xfrm>
            </p:grpSpPr>
            <p:grpSp>
              <p:nvGrpSpPr>
                <p:cNvPr id="3113" name="Group 221"/>
                <p:cNvGrpSpPr>
                  <a:grpSpLocks/>
                </p:cNvGrpSpPr>
                <p:nvPr/>
              </p:nvGrpSpPr>
              <p:grpSpPr bwMode="auto">
                <a:xfrm>
                  <a:off x="2600" y="1392"/>
                  <a:ext cx="88" cy="432"/>
                  <a:chOff x="2600" y="1392"/>
                  <a:chExt cx="88" cy="432"/>
                </a:xfrm>
              </p:grpSpPr>
              <p:sp>
                <p:nvSpPr>
                  <p:cNvPr id="3116" name="Line 222"/>
                  <p:cNvSpPr>
                    <a:spLocks noChangeShapeType="1"/>
                  </p:cNvSpPr>
                  <p:nvPr/>
                </p:nvSpPr>
                <p:spPr bwMode="auto">
                  <a:xfrm>
                    <a:off x="2600" y="1528"/>
                    <a:ext cx="0" cy="192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117" name="Line 223"/>
                  <p:cNvSpPr>
                    <a:spLocks noChangeShapeType="1"/>
                  </p:cNvSpPr>
                  <p:nvPr/>
                </p:nvSpPr>
                <p:spPr bwMode="auto">
                  <a:xfrm>
                    <a:off x="2688" y="1392"/>
                    <a:ext cx="0" cy="432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3114" name="Text Box 224"/>
                <p:cNvSpPr txBox="1">
                  <a:spLocks noChangeArrowheads="1"/>
                </p:cNvSpPr>
                <p:nvPr/>
              </p:nvSpPr>
              <p:spPr bwMode="auto">
                <a:xfrm>
                  <a:off x="2352" y="1392"/>
                  <a:ext cx="192" cy="288"/>
                </a:xfrm>
                <a:prstGeom prst="rect">
                  <a:avLst/>
                </a:prstGeom>
                <a:noFill/>
                <a:ln w="25400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2400">
                      <a:latin typeface="Constantia" pitchFamily="18" charset="0"/>
                    </a:rPr>
                    <a:t>-</a:t>
                  </a:r>
                  <a:endParaRPr lang="ru-RU" sz="2400">
                    <a:latin typeface="Constantia" pitchFamily="18" charset="0"/>
                  </a:endParaRPr>
                </a:p>
              </p:txBody>
            </p:sp>
            <p:sp>
              <p:nvSpPr>
                <p:cNvPr id="3115" name="Text Box 225"/>
                <p:cNvSpPr txBox="1">
                  <a:spLocks noChangeArrowheads="1"/>
                </p:cNvSpPr>
                <p:nvPr/>
              </p:nvSpPr>
              <p:spPr bwMode="auto">
                <a:xfrm>
                  <a:off x="2688" y="1392"/>
                  <a:ext cx="432" cy="288"/>
                </a:xfrm>
                <a:prstGeom prst="rect">
                  <a:avLst/>
                </a:prstGeom>
                <a:noFill/>
                <a:ln w="25400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2400">
                      <a:latin typeface="Constantia" pitchFamily="18" charset="0"/>
                    </a:rPr>
                    <a:t>+</a:t>
                  </a:r>
                  <a:endParaRPr lang="ru-RU" sz="2400">
                    <a:latin typeface="Constantia" pitchFamily="18" charset="0"/>
                  </a:endParaRPr>
                </a:p>
              </p:txBody>
            </p:sp>
          </p:grpSp>
          <p:sp>
            <p:nvSpPr>
              <p:cNvPr id="3105" name="Line 226"/>
              <p:cNvSpPr>
                <a:spLocks noChangeShapeType="1"/>
              </p:cNvSpPr>
              <p:nvPr/>
            </p:nvSpPr>
            <p:spPr bwMode="auto">
              <a:xfrm>
                <a:off x="1824" y="2544"/>
                <a:ext cx="0" cy="57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06" name="Line 227"/>
              <p:cNvSpPr>
                <a:spLocks noChangeShapeType="1"/>
              </p:cNvSpPr>
              <p:nvPr/>
            </p:nvSpPr>
            <p:spPr bwMode="auto">
              <a:xfrm>
                <a:off x="3504" y="2544"/>
                <a:ext cx="0" cy="57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07" name="Line 228"/>
              <p:cNvSpPr>
                <a:spLocks noChangeShapeType="1"/>
              </p:cNvSpPr>
              <p:nvPr/>
            </p:nvSpPr>
            <p:spPr bwMode="auto">
              <a:xfrm>
                <a:off x="1824" y="3120"/>
                <a:ext cx="432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08" name="Line 229"/>
              <p:cNvSpPr>
                <a:spLocks noChangeShapeType="1"/>
              </p:cNvSpPr>
              <p:nvPr/>
            </p:nvSpPr>
            <p:spPr bwMode="auto">
              <a:xfrm>
                <a:off x="1824" y="2544"/>
                <a:ext cx="432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09" name="Line 230"/>
              <p:cNvSpPr>
                <a:spLocks noChangeShapeType="1"/>
              </p:cNvSpPr>
              <p:nvPr/>
            </p:nvSpPr>
            <p:spPr bwMode="auto">
              <a:xfrm>
                <a:off x="3072" y="3120"/>
                <a:ext cx="432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10" name="Line 231"/>
              <p:cNvSpPr>
                <a:spLocks noChangeShapeType="1"/>
              </p:cNvSpPr>
              <p:nvPr/>
            </p:nvSpPr>
            <p:spPr bwMode="auto">
              <a:xfrm>
                <a:off x="3072" y="2544"/>
                <a:ext cx="432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11" name="Oval 232"/>
              <p:cNvSpPr>
                <a:spLocks noChangeArrowheads="1"/>
              </p:cNvSpPr>
              <p:nvPr/>
            </p:nvSpPr>
            <p:spPr bwMode="auto">
              <a:xfrm>
                <a:off x="1800" y="2816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onstantia" pitchFamily="18" charset="0"/>
                </a:endParaRPr>
              </a:p>
            </p:txBody>
          </p:sp>
          <p:sp>
            <p:nvSpPr>
              <p:cNvPr id="3112" name="Oval 233"/>
              <p:cNvSpPr>
                <a:spLocks noChangeArrowheads="1"/>
              </p:cNvSpPr>
              <p:nvPr/>
            </p:nvSpPr>
            <p:spPr bwMode="auto">
              <a:xfrm>
                <a:off x="3472" y="2808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onstantia" pitchFamily="18" charset="0"/>
                </a:endParaRPr>
              </a:p>
            </p:txBody>
          </p:sp>
        </p:grpSp>
        <p:sp>
          <p:nvSpPr>
            <p:cNvPr id="3094" name="Line 234"/>
            <p:cNvSpPr>
              <a:spLocks noChangeShapeType="1"/>
            </p:cNvSpPr>
            <p:nvPr/>
          </p:nvSpPr>
          <p:spPr bwMode="auto">
            <a:xfrm>
              <a:off x="3984" y="1872"/>
              <a:ext cx="0" cy="432"/>
            </a:xfrm>
            <a:prstGeom prst="line">
              <a:avLst/>
            </a:prstGeom>
            <a:noFill/>
            <a:ln w="25400">
              <a:solidFill>
                <a:srgbClr val="A5002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5" name="Line 235"/>
            <p:cNvSpPr>
              <a:spLocks noChangeShapeType="1"/>
            </p:cNvSpPr>
            <p:nvPr/>
          </p:nvSpPr>
          <p:spPr bwMode="auto">
            <a:xfrm flipV="1">
              <a:off x="1488" y="1872"/>
              <a:ext cx="0" cy="432"/>
            </a:xfrm>
            <a:prstGeom prst="line">
              <a:avLst/>
            </a:prstGeom>
            <a:noFill/>
            <a:ln w="25400">
              <a:solidFill>
                <a:srgbClr val="A5002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86" name="Line 236"/>
          <p:cNvSpPr>
            <a:spLocks noChangeShapeType="1"/>
          </p:cNvSpPr>
          <p:nvPr/>
        </p:nvSpPr>
        <p:spPr bwMode="auto">
          <a:xfrm flipH="1">
            <a:off x="3657600" y="3810000"/>
            <a:ext cx="304800" cy="0"/>
          </a:xfrm>
          <a:prstGeom prst="line">
            <a:avLst/>
          </a:prstGeom>
          <a:noFill/>
          <a:ln w="19050">
            <a:solidFill>
              <a:srgbClr val="A5002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87" name="Line 237"/>
          <p:cNvSpPr>
            <a:spLocks noChangeShapeType="1"/>
          </p:cNvSpPr>
          <p:nvPr/>
        </p:nvSpPr>
        <p:spPr bwMode="auto">
          <a:xfrm flipH="1">
            <a:off x="1676400" y="4724400"/>
            <a:ext cx="304800" cy="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88" name="Line 238"/>
          <p:cNvSpPr>
            <a:spLocks noChangeShapeType="1"/>
          </p:cNvSpPr>
          <p:nvPr/>
        </p:nvSpPr>
        <p:spPr bwMode="auto">
          <a:xfrm flipH="1">
            <a:off x="1600200" y="3810000"/>
            <a:ext cx="304800" cy="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89" name="Line 239"/>
          <p:cNvSpPr>
            <a:spLocks noChangeShapeType="1"/>
          </p:cNvSpPr>
          <p:nvPr/>
        </p:nvSpPr>
        <p:spPr bwMode="auto">
          <a:xfrm flipH="1">
            <a:off x="3657600" y="3810000"/>
            <a:ext cx="304800" cy="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90" name="Line 87"/>
          <p:cNvSpPr>
            <a:spLocks noChangeShapeType="1"/>
          </p:cNvSpPr>
          <p:nvPr/>
        </p:nvSpPr>
        <p:spPr bwMode="auto">
          <a:xfrm flipH="1">
            <a:off x="3657600" y="4724400"/>
            <a:ext cx="304800" cy="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>
            <p:ph/>
          </p:nvPr>
        </p:nvGraphicFramePr>
        <p:xfrm>
          <a:off x="4305300" y="3003550"/>
          <a:ext cx="2354263" cy="1738313"/>
        </p:xfrm>
        <a:graphic>
          <a:graphicData uri="http://schemas.openxmlformats.org/presentationml/2006/ole">
            <p:oleObj spid="_x0000_s4098" name="Формула" r:id="rId3" imgW="533160" imgH="393480" progId="Equation.3">
              <p:embed/>
            </p:oleObj>
          </a:graphicData>
        </a:graphic>
      </p:graphicFrame>
      <p:sp>
        <p:nvSpPr>
          <p:cNvPr id="4099" name="Text Box 25"/>
          <p:cNvSpPr txBox="1">
            <a:spLocks noChangeArrowheads="1"/>
          </p:cNvSpPr>
          <p:nvPr/>
        </p:nvSpPr>
        <p:spPr bwMode="auto">
          <a:xfrm>
            <a:off x="1905000" y="1524000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onstantia" pitchFamily="18" charset="0"/>
              </a:rPr>
              <a:t>R</a:t>
            </a:r>
            <a:r>
              <a:rPr lang="en-US" sz="2800" baseline="-25000">
                <a:latin typeface="Constantia" pitchFamily="18" charset="0"/>
              </a:rPr>
              <a:t>1</a:t>
            </a:r>
            <a:endParaRPr lang="ru-RU" sz="2800">
              <a:latin typeface="Constantia" pitchFamily="18" charset="0"/>
            </a:endParaRPr>
          </a:p>
        </p:txBody>
      </p:sp>
      <p:sp>
        <p:nvSpPr>
          <p:cNvPr id="4100" name="Text Box 38"/>
          <p:cNvSpPr txBox="1">
            <a:spLocks noChangeArrowheads="1"/>
          </p:cNvSpPr>
          <p:nvPr/>
        </p:nvSpPr>
        <p:spPr bwMode="auto">
          <a:xfrm>
            <a:off x="1981200" y="838200"/>
            <a:ext cx="5562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latin typeface="Constantia" pitchFamily="18" charset="0"/>
              </a:rPr>
              <a:t>Если </a:t>
            </a:r>
            <a:r>
              <a:rPr lang="en-US" sz="3200">
                <a:latin typeface="Constantia" pitchFamily="18" charset="0"/>
              </a:rPr>
              <a:t>R</a:t>
            </a:r>
            <a:r>
              <a:rPr lang="en-US" sz="3200" baseline="-25000">
                <a:latin typeface="Constantia" pitchFamily="18" charset="0"/>
              </a:rPr>
              <a:t>1 </a:t>
            </a:r>
            <a:r>
              <a:rPr lang="en-US" sz="3200">
                <a:latin typeface="Constantia" pitchFamily="18" charset="0"/>
              </a:rPr>
              <a:t>= R</a:t>
            </a:r>
            <a:r>
              <a:rPr lang="en-US" sz="3200" baseline="-25000">
                <a:latin typeface="Constantia" pitchFamily="18" charset="0"/>
              </a:rPr>
              <a:t>2</a:t>
            </a:r>
            <a:r>
              <a:rPr lang="en-US" sz="3200" baseline="-25000">
                <a:latin typeface="Constantia" pitchFamily="18" charset="0"/>
                <a:cs typeface="Arial" pitchFamily="34" charset="0"/>
              </a:rPr>
              <a:t> </a:t>
            </a:r>
            <a:r>
              <a:rPr lang="en-US" sz="3200">
                <a:latin typeface="Constantia" pitchFamily="18" charset="0"/>
                <a:cs typeface="Arial" pitchFamily="34" charset="0"/>
              </a:rPr>
              <a:t>= </a:t>
            </a:r>
            <a:r>
              <a:rPr lang="en-US" sz="3200">
                <a:latin typeface="Constantia" pitchFamily="18" charset="0"/>
              </a:rPr>
              <a:t>R</a:t>
            </a:r>
            <a:r>
              <a:rPr lang="en-US" sz="3200" baseline="-25000">
                <a:latin typeface="Constantia" pitchFamily="18" charset="0"/>
              </a:rPr>
              <a:t>3 </a:t>
            </a:r>
            <a:r>
              <a:rPr lang="en-US" sz="3200">
                <a:latin typeface="Constantia" pitchFamily="18" charset="0"/>
              </a:rPr>
              <a:t>= … = R</a:t>
            </a:r>
            <a:r>
              <a:rPr lang="en-US" sz="3200" baseline="-25000">
                <a:latin typeface="Constantia" pitchFamily="18" charset="0"/>
              </a:rPr>
              <a:t>n</a:t>
            </a:r>
            <a:endParaRPr lang="ru-RU" sz="3200" baseline="-25000">
              <a:latin typeface="Constantia" pitchFamily="18" charset="0"/>
            </a:endParaRPr>
          </a:p>
        </p:txBody>
      </p:sp>
      <p:grpSp>
        <p:nvGrpSpPr>
          <p:cNvPr id="4101" name="Group 116"/>
          <p:cNvGrpSpPr>
            <a:grpSpLocks/>
          </p:cNvGrpSpPr>
          <p:nvPr/>
        </p:nvGrpSpPr>
        <p:grpSpPr bwMode="auto">
          <a:xfrm>
            <a:off x="1219200" y="1828800"/>
            <a:ext cx="2097088" cy="4038600"/>
            <a:chOff x="729" y="1152"/>
            <a:chExt cx="1321" cy="2544"/>
          </a:xfrm>
        </p:grpSpPr>
        <p:grpSp>
          <p:nvGrpSpPr>
            <p:cNvPr id="4102" name="Group 102"/>
            <p:cNvGrpSpPr>
              <a:grpSpLocks/>
            </p:cNvGrpSpPr>
            <p:nvPr/>
          </p:nvGrpSpPr>
          <p:grpSpPr bwMode="auto">
            <a:xfrm>
              <a:off x="738" y="3291"/>
              <a:ext cx="1312" cy="48"/>
              <a:chOff x="880" y="2520"/>
              <a:chExt cx="1312" cy="48"/>
            </a:xfrm>
          </p:grpSpPr>
          <p:sp>
            <p:nvSpPr>
              <p:cNvPr id="4143" name="Oval 103"/>
              <p:cNvSpPr>
                <a:spLocks noChangeArrowheads="1"/>
              </p:cNvSpPr>
              <p:nvPr/>
            </p:nvSpPr>
            <p:spPr bwMode="auto">
              <a:xfrm>
                <a:off x="2144" y="252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onstantia" pitchFamily="18" charset="0"/>
                </a:endParaRPr>
              </a:p>
            </p:txBody>
          </p:sp>
          <p:sp>
            <p:nvSpPr>
              <p:cNvPr id="4144" name="Oval 104"/>
              <p:cNvSpPr>
                <a:spLocks noChangeArrowheads="1"/>
              </p:cNvSpPr>
              <p:nvPr/>
            </p:nvSpPr>
            <p:spPr bwMode="auto">
              <a:xfrm>
                <a:off x="880" y="252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onstantia" pitchFamily="18" charset="0"/>
                </a:endParaRPr>
              </a:p>
            </p:txBody>
          </p:sp>
        </p:grpSp>
        <p:grpSp>
          <p:nvGrpSpPr>
            <p:cNvPr id="4103" name="Group 115"/>
            <p:cNvGrpSpPr>
              <a:grpSpLocks/>
            </p:cNvGrpSpPr>
            <p:nvPr/>
          </p:nvGrpSpPr>
          <p:grpSpPr bwMode="auto">
            <a:xfrm>
              <a:off x="729" y="1152"/>
              <a:ext cx="1321" cy="2544"/>
              <a:chOff x="729" y="1152"/>
              <a:chExt cx="1321" cy="2544"/>
            </a:xfrm>
          </p:grpSpPr>
          <p:grpSp>
            <p:nvGrpSpPr>
              <p:cNvPr id="4104" name="Group 92"/>
              <p:cNvGrpSpPr>
                <a:grpSpLocks/>
              </p:cNvGrpSpPr>
              <p:nvPr/>
            </p:nvGrpSpPr>
            <p:grpSpPr bwMode="auto">
              <a:xfrm>
                <a:off x="738" y="2898"/>
                <a:ext cx="1312" cy="48"/>
                <a:chOff x="880" y="2520"/>
                <a:chExt cx="1312" cy="48"/>
              </a:xfrm>
            </p:grpSpPr>
            <p:sp>
              <p:nvSpPr>
                <p:cNvPr id="4141" name="Oval 88"/>
                <p:cNvSpPr>
                  <a:spLocks noChangeArrowheads="1"/>
                </p:cNvSpPr>
                <p:nvPr/>
              </p:nvSpPr>
              <p:spPr bwMode="auto">
                <a:xfrm>
                  <a:off x="2144" y="2520"/>
                  <a:ext cx="48" cy="48"/>
                </a:xfrm>
                <a:prstGeom prst="ellipse">
                  <a:avLst/>
                </a:prstGeom>
                <a:solidFill>
                  <a:schemeClr val="tx2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Constantia" pitchFamily="18" charset="0"/>
                  </a:endParaRPr>
                </a:p>
              </p:txBody>
            </p:sp>
            <p:sp>
              <p:nvSpPr>
                <p:cNvPr id="4142" name="Oval 89"/>
                <p:cNvSpPr>
                  <a:spLocks noChangeArrowheads="1"/>
                </p:cNvSpPr>
                <p:nvPr/>
              </p:nvSpPr>
              <p:spPr bwMode="auto">
                <a:xfrm>
                  <a:off x="880" y="2520"/>
                  <a:ext cx="48" cy="48"/>
                </a:xfrm>
                <a:prstGeom prst="ellipse">
                  <a:avLst/>
                </a:prstGeom>
                <a:solidFill>
                  <a:schemeClr val="tx2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Constantia" pitchFamily="18" charset="0"/>
                  </a:endParaRPr>
                </a:p>
              </p:txBody>
            </p:sp>
          </p:grpSp>
          <p:grpSp>
            <p:nvGrpSpPr>
              <p:cNvPr id="4105" name="Group 114"/>
              <p:cNvGrpSpPr>
                <a:grpSpLocks/>
              </p:cNvGrpSpPr>
              <p:nvPr/>
            </p:nvGrpSpPr>
            <p:grpSpPr bwMode="auto">
              <a:xfrm>
                <a:off x="729" y="1152"/>
                <a:ext cx="1321" cy="2544"/>
                <a:chOff x="729" y="1152"/>
                <a:chExt cx="1321" cy="2544"/>
              </a:xfrm>
            </p:grpSpPr>
            <p:grpSp>
              <p:nvGrpSpPr>
                <p:cNvPr id="4106" name="Group 93"/>
                <p:cNvGrpSpPr>
                  <a:grpSpLocks/>
                </p:cNvGrpSpPr>
                <p:nvPr/>
              </p:nvGrpSpPr>
              <p:grpSpPr bwMode="auto">
                <a:xfrm>
                  <a:off x="738" y="2526"/>
                  <a:ext cx="1312" cy="48"/>
                  <a:chOff x="880" y="2520"/>
                  <a:chExt cx="1312" cy="48"/>
                </a:xfrm>
              </p:grpSpPr>
              <p:sp>
                <p:nvSpPr>
                  <p:cNvPr id="4139" name="Oval 94"/>
                  <p:cNvSpPr>
                    <a:spLocks noChangeArrowheads="1"/>
                  </p:cNvSpPr>
                  <p:nvPr/>
                </p:nvSpPr>
                <p:spPr bwMode="auto">
                  <a:xfrm>
                    <a:off x="2144" y="2520"/>
                    <a:ext cx="48" cy="48"/>
                  </a:xfrm>
                  <a:prstGeom prst="ellipse">
                    <a:avLst/>
                  </a:prstGeom>
                  <a:solidFill>
                    <a:schemeClr val="tx2"/>
                  </a:solidFill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>
                      <a:latin typeface="Constantia" pitchFamily="18" charset="0"/>
                    </a:endParaRPr>
                  </a:p>
                </p:txBody>
              </p:sp>
              <p:sp>
                <p:nvSpPr>
                  <p:cNvPr id="4140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880" y="2520"/>
                    <a:ext cx="48" cy="48"/>
                  </a:xfrm>
                  <a:prstGeom prst="ellipse">
                    <a:avLst/>
                  </a:prstGeom>
                  <a:solidFill>
                    <a:schemeClr val="tx2"/>
                  </a:solidFill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>
                      <a:latin typeface="Constantia" pitchFamily="18" charset="0"/>
                    </a:endParaRPr>
                  </a:p>
                </p:txBody>
              </p:sp>
            </p:grpSp>
            <p:grpSp>
              <p:nvGrpSpPr>
                <p:cNvPr id="4107" name="Group 113"/>
                <p:cNvGrpSpPr>
                  <a:grpSpLocks/>
                </p:cNvGrpSpPr>
                <p:nvPr/>
              </p:nvGrpSpPr>
              <p:grpSpPr bwMode="auto">
                <a:xfrm>
                  <a:off x="729" y="1152"/>
                  <a:ext cx="1321" cy="2544"/>
                  <a:chOff x="729" y="1152"/>
                  <a:chExt cx="1321" cy="2544"/>
                </a:xfrm>
              </p:grpSpPr>
              <p:grpSp>
                <p:nvGrpSpPr>
                  <p:cNvPr id="4108" name="Group 96"/>
                  <p:cNvGrpSpPr>
                    <a:grpSpLocks/>
                  </p:cNvGrpSpPr>
                  <p:nvPr/>
                </p:nvGrpSpPr>
                <p:grpSpPr bwMode="auto">
                  <a:xfrm>
                    <a:off x="729" y="2130"/>
                    <a:ext cx="1312" cy="48"/>
                    <a:chOff x="880" y="2520"/>
                    <a:chExt cx="1312" cy="48"/>
                  </a:xfrm>
                </p:grpSpPr>
                <p:sp>
                  <p:nvSpPr>
                    <p:cNvPr id="4137" name="Oval 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44" y="2520"/>
                      <a:ext cx="48" cy="48"/>
                    </a:xfrm>
                    <a:prstGeom prst="ellipse">
                      <a:avLst/>
                    </a:prstGeom>
                    <a:solidFill>
                      <a:schemeClr val="tx2"/>
                    </a:solidFill>
                    <a:ln w="2540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>
                        <a:latin typeface="Constantia" pitchFamily="18" charset="0"/>
                      </a:endParaRPr>
                    </a:p>
                  </p:txBody>
                </p:sp>
                <p:sp>
                  <p:nvSpPr>
                    <p:cNvPr id="4138" name="Oval 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80" y="2520"/>
                      <a:ext cx="48" cy="48"/>
                    </a:xfrm>
                    <a:prstGeom prst="ellipse">
                      <a:avLst/>
                    </a:prstGeom>
                    <a:solidFill>
                      <a:schemeClr val="tx2"/>
                    </a:solidFill>
                    <a:ln w="2540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>
                        <a:latin typeface="Constantia" pitchFamily="18" charset="0"/>
                      </a:endParaRPr>
                    </a:p>
                  </p:txBody>
                </p:sp>
              </p:grpSp>
              <p:grpSp>
                <p:nvGrpSpPr>
                  <p:cNvPr id="4109" name="Group 112"/>
                  <p:cNvGrpSpPr>
                    <a:grpSpLocks/>
                  </p:cNvGrpSpPr>
                  <p:nvPr/>
                </p:nvGrpSpPr>
                <p:grpSpPr bwMode="auto">
                  <a:xfrm>
                    <a:off x="735" y="1152"/>
                    <a:ext cx="1315" cy="2544"/>
                    <a:chOff x="735" y="1152"/>
                    <a:chExt cx="1315" cy="2544"/>
                  </a:xfrm>
                </p:grpSpPr>
                <p:grpSp>
                  <p:nvGrpSpPr>
                    <p:cNvPr id="4110" name="Group 9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38" y="1737"/>
                      <a:ext cx="1312" cy="48"/>
                      <a:chOff x="880" y="2520"/>
                      <a:chExt cx="1312" cy="48"/>
                    </a:xfrm>
                  </p:grpSpPr>
                  <p:sp>
                    <p:nvSpPr>
                      <p:cNvPr id="4135" name="Oval 1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44" y="2520"/>
                        <a:ext cx="48" cy="48"/>
                      </a:xfrm>
                      <a:prstGeom prst="ellipse">
                        <a:avLst/>
                      </a:prstGeom>
                      <a:solidFill>
                        <a:schemeClr val="tx2"/>
                      </a:solidFill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>
                          <a:latin typeface="Constantia" pitchFamily="18" charset="0"/>
                        </a:endParaRPr>
                      </a:p>
                    </p:txBody>
                  </p:sp>
                  <p:sp>
                    <p:nvSpPr>
                      <p:cNvPr id="4136" name="Oval 10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80" y="2520"/>
                        <a:ext cx="48" cy="48"/>
                      </a:xfrm>
                      <a:prstGeom prst="ellipse">
                        <a:avLst/>
                      </a:prstGeom>
                      <a:solidFill>
                        <a:schemeClr val="tx2"/>
                      </a:solidFill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>
                          <a:latin typeface="Constantia" pitchFamily="18" charset="0"/>
                        </a:endParaRPr>
                      </a:p>
                    </p:txBody>
                  </p:sp>
                </p:grpSp>
                <p:grpSp>
                  <p:nvGrpSpPr>
                    <p:cNvPr id="4111" name="Group 11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68" y="1152"/>
                      <a:ext cx="1248" cy="2544"/>
                      <a:chOff x="912" y="1152"/>
                      <a:chExt cx="1248" cy="2544"/>
                    </a:xfrm>
                  </p:grpSpPr>
                  <p:sp>
                    <p:nvSpPr>
                      <p:cNvPr id="4115" name="Line 6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24" y="2928"/>
                        <a:ext cx="336" cy="0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116" name="Line 6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912" y="2928"/>
                        <a:ext cx="336" cy="0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117" name="Line 6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24" y="1776"/>
                        <a:ext cx="336" cy="0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118" name="Line 6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912" y="1776"/>
                        <a:ext cx="336" cy="0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119" name="Line 6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24" y="2160"/>
                        <a:ext cx="336" cy="0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120" name="Line 6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912" y="2160"/>
                        <a:ext cx="336" cy="0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121" name="Line 6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24" y="2544"/>
                        <a:ext cx="336" cy="0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122" name="Line 7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912" y="2544"/>
                        <a:ext cx="336" cy="0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123" name="Line 7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160" y="1152"/>
                        <a:ext cx="0" cy="2544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124" name="Rectangle 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248" y="2832"/>
                        <a:ext cx="576" cy="19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>
                          <a:latin typeface="Constantia" pitchFamily="18" charset="0"/>
                        </a:endParaRPr>
                      </a:p>
                    </p:txBody>
                  </p:sp>
                  <p:sp>
                    <p:nvSpPr>
                      <p:cNvPr id="4125" name="Rectangle 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248" y="1680"/>
                        <a:ext cx="576" cy="19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>
                          <a:latin typeface="Constantia" pitchFamily="18" charset="0"/>
                        </a:endParaRPr>
                      </a:p>
                    </p:txBody>
                  </p:sp>
                  <p:sp>
                    <p:nvSpPr>
                      <p:cNvPr id="4126" name="Rectangle 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248" y="2064"/>
                        <a:ext cx="576" cy="19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>
                          <a:latin typeface="Constantia" pitchFamily="18" charset="0"/>
                        </a:endParaRPr>
                      </a:p>
                    </p:txBody>
                  </p:sp>
                  <p:sp>
                    <p:nvSpPr>
                      <p:cNvPr id="4127" name="Rectangle 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248" y="2448"/>
                        <a:ext cx="576" cy="19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>
                          <a:latin typeface="Constantia" pitchFamily="18" charset="0"/>
                        </a:endParaRPr>
                      </a:p>
                    </p:txBody>
                  </p:sp>
                  <p:sp>
                    <p:nvSpPr>
                      <p:cNvPr id="4128" name="Line 7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912" y="1152"/>
                        <a:ext cx="0" cy="2544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129" name="Rectangle 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248" y="3216"/>
                        <a:ext cx="576" cy="19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>
                          <a:latin typeface="Constantia" pitchFamily="18" charset="0"/>
                        </a:endParaRPr>
                      </a:p>
                    </p:txBody>
                  </p:sp>
                  <p:sp>
                    <p:nvSpPr>
                      <p:cNvPr id="4130" name="Line 8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24" y="3312"/>
                        <a:ext cx="336" cy="0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131" name="Line 8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912" y="3312"/>
                        <a:ext cx="336" cy="0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132" name="Line 10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24" y="1392"/>
                        <a:ext cx="336" cy="0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133" name="Line 10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912" y="1392"/>
                        <a:ext cx="336" cy="0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134" name="Rectangle 1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248" y="1296"/>
                        <a:ext cx="576" cy="19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>
                          <a:latin typeface="Constantia" pitchFamily="18" charset="0"/>
                        </a:endParaRPr>
                      </a:p>
                    </p:txBody>
                  </p:sp>
                </p:grpSp>
                <p:grpSp>
                  <p:nvGrpSpPr>
                    <p:cNvPr id="4112" name="Group 10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35" y="1365"/>
                      <a:ext cx="1312" cy="48"/>
                      <a:chOff x="880" y="2520"/>
                      <a:chExt cx="1312" cy="48"/>
                    </a:xfrm>
                  </p:grpSpPr>
                  <p:sp>
                    <p:nvSpPr>
                      <p:cNvPr id="4113" name="Oval 1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44" y="2520"/>
                        <a:ext cx="48" cy="48"/>
                      </a:xfrm>
                      <a:prstGeom prst="ellipse">
                        <a:avLst/>
                      </a:prstGeom>
                      <a:solidFill>
                        <a:schemeClr val="tx2"/>
                      </a:solidFill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>
                          <a:latin typeface="Constantia" pitchFamily="18" charset="0"/>
                        </a:endParaRPr>
                      </a:p>
                    </p:txBody>
                  </p:sp>
                  <p:sp>
                    <p:nvSpPr>
                      <p:cNvPr id="4114" name="Oval 1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80" y="2520"/>
                        <a:ext cx="48" cy="48"/>
                      </a:xfrm>
                      <a:prstGeom prst="ellipse">
                        <a:avLst/>
                      </a:prstGeom>
                      <a:solidFill>
                        <a:schemeClr val="tx2"/>
                      </a:solidFill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>
                          <a:latin typeface="Constantia" pitchFamily="18" charset="0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49" name="Group 153"/>
          <p:cNvGraphicFramePr>
            <a:graphicFrameLocks noGrp="1"/>
          </p:cNvGraphicFramePr>
          <p:nvPr/>
        </p:nvGraphicFramePr>
        <p:xfrm>
          <a:off x="161925" y="76200"/>
          <a:ext cx="8839200" cy="6646863"/>
        </p:xfrm>
        <a:graphic>
          <a:graphicData uri="http://schemas.openxmlformats.org/drawingml/2006/table">
            <a:tbl>
              <a:tblPr/>
              <a:tblGrid>
                <a:gridCol w="1576388"/>
                <a:gridCol w="3290887"/>
                <a:gridCol w="3971925"/>
              </a:tblGrid>
              <a:tr h="914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</a:rPr>
                        <a:t>Последовательное соединение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</a:rPr>
                        <a:t>Параллельное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</a:rPr>
                        <a:t>соединение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95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itchFamily="18" charset="0"/>
                        </a:rPr>
                        <a:t>Схема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itchFamily="18" charset="0"/>
                        </a:rPr>
                        <a:t>Сила тока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itchFamily="18" charset="0"/>
                        </a:rPr>
                        <a:t>Напряже-ние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5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itchFamily="18" charset="0"/>
                        </a:rPr>
                        <a:t>Сопротив-ление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57" name="Rectangle 50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graphicFrame>
        <p:nvGraphicFramePr>
          <p:cNvPr id="4145" name="Object 2"/>
          <p:cNvGraphicFramePr>
            <a:graphicFrameLocks noChangeAspect="1"/>
          </p:cNvGraphicFramePr>
          <p:nvPr/>
        </p:nvGraphicFramePr>
        <p:xfrm>
          <a:off x="6248400" y="2286000"/>
          <a:ext cx="1828800" cy="657225"/>
        </p:xfrm>
        <a:graphic>
          <a:graphicData uri="http://schemas.openxmlformats.org/presentationml/2006/ole">
            <p:oleObj spid="_x0000_s5122" name="Формула" r:id="rId3" imgW="609336" imgH="215806" progId="Equation.3">
              <p:embed/>
            </p:oleObj>
          </a:graphicData>
        </a:graphic>
      </p:graphicFrame>
      <p:graphicFrame>
        <p:nvGraphicFramePr>
          <p:cNvPr id="4147" name="Object 3"/>
          <p:cNvGraphicFramePr>
            <a:graphicFrameLocks noChangeAspect="1"/>
          </p:cNvGraphicFramePr>
          <p:nvPr/>
        </p:nvGraphicFramePr>
        <p:xfrm>
          <a:off x="2438400" y="2286000"/>
          <a:ext cx="1866900" cy="657225"/>
        </p:xfrm>
        <a:graphic>
          <a:graphicData uri="http://schemas.openxmlformats.org/presentationml/2006/ole">
            <p:oleObj spid="_x0000_s5123" name="Формула" r:id="rId4" imgW="622080" imgH="215640" progId="Equation.3">
              <p:embed/>
            </p:oleObj>
          </a:graphicData>
        </a:graphic>
      </p:graphicFrame>
      <p:graphicFrame>
        <p:nvGraphicFramePr>
          <p:cNvPr id="4153" name="Object 4"/>
          <p:cNvGraphicFramePr>
            <a:graphicFrameLocks noChangeAspect="1"/>
          </p:cNvGraphicFramePr>
          <p:nvPr/>
        </p:nvGraphicFramePr>
        <p:xfrm>
          <a:off x="6096000" y="2895600"/>
          <a:ext cx="2438400" cy="657225"/>
        </p:xfrm>
        <a:graphic>
          <a:graphicData uri="http://schemas.openxmlformats.org/presentationml/2006/ole">
            <p:oleObj spid="_x0000_s5124" name="Формула" r:id="rId5" imgW="812520" imgH="215640" progId="Equation.3">
              <p:embed/>
            </p:oleObj>
          </a:graphicData>
        </a:graphic>
      </p:graphicFrame>
      <p:sp>
        <p:nvSpPr>
          <p:cNvPr id="5158" name="Rectangle 60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graphicFrame>
        <p:nvGraphicFramePr>
          <p:cNvPr id="4155" name="Object 5"/>
          <p:cNvGraphicFramePr>
            <a:graphicFrameLocks noChangeAspect="1"/>
          </p:cNvGraphicFramePr>
          <p:nvPr/>
        </p:nvGraphicFramePr>
        <p:xfrm>
          <a:off x="5943600" y="3581400"/>
          <a:ext cx="2286000" cy="987425"/>
        </p:xfrm>
        <a:graphic>
          <a:graphicData uri="http://schemas.openxmlformats.org/presentationml/2006/ole">
            <p:oleObj spid="_x0000_s5125" name="Формула" r:id="rId6" imgW="901309" imgH="393529" progId="Equation.3">
              <p:embed/>
            </p:oleObj>
          </a:graphicData>
        </a:graphic>
      </p:graphicFrame>
      <p:grpSp>
        <p:nvGrpSpPr>
          <p:cNvPr id="2" name="Group 166"/>
          <p:cNvGrpSpPr>
            <a:grpSpLocks/>
          </p:cNvGrpSpPr>
          <p:nvPr/>
        </p:nvGrpSpPr>
        <p:grpSpPr bwMode="auto">
          <a:xfrm>
            <a:off x="2514600" y="990600"/>
            <a:ext cx="1524000" cy="1219200"/>
            <a:chOff x="1584" y="624"/>
            <a:chExt cx="960" cy="768"/>
          </a:xfrm>
        </p:grpSpPr>
        <p:grpSp>
          <p:nvGrpSpPr>
            <p:cNvPr id="5190" name="Group 99"/>
            <p:cNvGrpSpPr>
              <a:grpSpLocks/>
            </p:cNvGrpSpPr>
            <p:nvPr/>
          </p:nvGrpSpPr>
          <p:grpSpPr bwMode="auto">
            <a:xfrm>
              <a:off x="1584" y="624"/>
              <a:ext cx="960" cy="768"/>
              <a:chOff x="1632" y="960"/>
              <a:chExt cx="960" cy="768"/>
            </a:xfrm>
          </p:grpSpPr>
          <p:grpSp>
            <p:nvGrpSpPr>
              <p:cNvPr id="5195" name="Group 98"/>
              <p:cNvGrpSpPr>
                <a:grpSpLocks/>
              </p:cNvGrpSpPr>
              <p:nvPr/>
            </p:nvGrpSpPr>
            <p:grpSpPr bwMode="auto">
              <a:xfrm>
                <a:off x="1632" y="1073"/>
                <a:ext cx="960" cy="655"/>
                <a:chOff x="1632" y="1073"/>
                <a:chExt cx="960" cy="655"/>
              </a:xfrm>
            </p:grpSpPr>
            <p:sp>
              <p:nvSpPr>
                <p:cNvPr id="5199" name="Rectangle 79"/>
                <p:cNvSpPr>
                  <a:spLocks noChangeArrowheads="1"/>
                </p:cNvSpPr>
                <p:nvPr/>
              </p:nvSpPr>
              <p:spPr bwMode="auto">
                <a:xfrm>
                  <a:off x="1724" y="1615"/>
                  <a:ext cx="314" cy="113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Constantia" pitchFamily="18" charset="0"/>
                  </a:endParaRPr>
                </a:p>
              </p:txBody>
            </p:sp>
            <p:sp>
              <p:nvSpPr>
                <p:cNvPr id="5200" name="Rectangle 80"/>
                <p:cNvSpPr>
                  <a:spLocks noChangeArrowheads="1"/>
                </p:cNvSpPr>
                <p:nvPr/>
              </p:nvSpPr>
              <p:spPr bwMode="auto">
                <a:xfrm>
                  <a:off x="2186" y="1615"/>
                  <a:ext cx="314" cy="113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Constantia" pitchFamily="18" charset="0"/>
                  </a:endParaRPr>
                </a:p>
              </p:txBody>
            </p:sp>
            <p:grpSp>
              <p:nvGrpSpPr>
                <p:cNvPr id="5201" name="Group 81"/>
                <p:cNvGrpSpPr>
                  <a:grpSpLocks/>
                </p:cNvGrpSpPr>
                <p:nvPr/>
              </p:nvGrpSpPr>
              <p:grpSpPr bwMode="auto">
                <a:xfrm>
                  <a:off x="1632" y="1073"/>
                  <a:ext cx="960" cy="587"/>
                  <a:chOff x="1392" y="1632"/>
                  <a:chExt cx="2496" cy="1248"/>
                </a:xfrm>
              </p:grpSpPr>
              <p:sp>
                <p:nvSpPr>
                  <p:cNvPr id="5202" name="Line 82"/>
                  <p:cNvSpPr>
                    <a:spLocks noChangeShapeType="1"/>
                  </p:cNvSpPr>
                  <p:nvPr/>
                </p:nvSpPr>
                <p:spPr bwMode="auto">
                  <a:xfrm>
                    <a:off x="2448" y="2880"/>
                    <a:ext cx="384" cy="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03" name="Line 8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92" y="2880"/>
                    <a:ext cx="240" cy="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04" name="Line 8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648" y="2880"/>
                    <a:ext cx="240" cy="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05" name="Line 8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92" y="1632"/>
                    <a:ext cx="0" cy="1248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06" name="Line 8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888" y="1632"/>
                    <a:ext cx="0" cy="1248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07" name="Line 87"/>
                  <p:cNvSpPr>
                    <a:spLocks noChangeShapeType="1"/>
                  </p:cNvSpPr>
                  <p:nvPr/>
                </p:nvSpPr>
                <p:spPr bwMode="auto">
                  <a:xfrm>
                    <a:off x="1392" y="1632"/>
                    <a:ext cx="1200" cy="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08" name="Line 88"/>
                  <p:cNvSpPr>
                    <a:spLocks noChangeShapeType="1"/>
                  </p:cNvSpPr>
                  <p:nvPr/>
                </p:nvSpPr>
                <p:spPr bwMode="auto">
                  <a:xfrm>
                    <a:off x="2688" y="1632"/>
                    <a:ext cx="1200" cy="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5196" name="Group 90"/>
              <p:cNvGrpSpPr>
                <a:grpSpLocks/>
              </p:cNvGrpSpPr>
              <p:nvPr/>
            </p:nvGrpSpPr>
            <p:grpSpPr bwMode="auto">
              <a:xfrm>
                <a:off x="2085" y="960"/>
                <a:ext cx="34" cy="203"/>
                <a:chOff x="2600" y="1392"/>
                <a:chExt cx="88" cy="432"/>
              </a:xfrm>
            </p:grpSpPr>
            <p:sp>
              <p:nvSpPr>
                <p:cNvPr id="5197" name="Line 91"/>
                <p:cNvSpPr>
                  <a:spLocks noChangeShapeType="1"/>
                </p:cNvSpPr>
                <p:nvPr/>
              </p:nvSpPr>
              <p:spPr bwMode="auto">
                <a:xfrm>
                  <a:off x="2600" y="1528"/>
                  <a:ext cx="0" cy="19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98" name="Line 92"/>
                <p:cNvSpPr>
                  <a:spLocks noChangeShapeType="1"/>
                </p:cNvSpPr>
                <p:nvPr/>
              </p:nvSpPr>
              <p:spPr bwMode="auto">
                <a:xfrm>
                  <a:off x="2688" y="1392"/>
                  <a:ext cx="0" cy="43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5191" name="Text Box 154"/>
            <p:cNvSpPr txBox="1">
              <a:spLocks noChangeArrowheads="1"/>
            </p:cNvSpPr>
            <p:nvPr/>
          </p:nvSpPr>
          <p:spPr bwMode="auto">
            <a:xfrm>
              <a:off x="1680" y="1008"/>
              <a:ext cx="28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Constantia" pitchFamily="18" charset="0"/>
                </a:rPr>
                <a:t>R</a:t>
              </a:r>
              <a:r>
                <a:rPr lang="en-US" sz="1600" b="1" baseline="-25000">
                  <a:latin typeface="Constantia" pitchFamily="18" charset="0"/>
                </a:rPr>
                <a:t>1</a:t>
              </a:r>
              <a:endParaRPr lang="ru-RU" sz="1600" b="1">
                <a:latin typeface="Constantia" pitchFamily="18" charset="0"/>
              </a:endParaRPr>
            </a:p>
          </p:txBody>
        </p:sp>
        <p:sp>
          <p:nvSpPr>
            <p:cNvPr id="5192" name="Text Box 155"/>
            <p:cNvSpPr txBox="1">
              <a:spLocks noChangeArrowheads="1"/>
            </p:cNvSpPr>
            <p:nvPr/>
          </p:nvSpPr>
          <p:spPr bwMode="auto">
            <a:xfrm>
              <a:off x="2112" y="1008"/>
              <a:ext cx="28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Constantia" pitchFamily="18" charset="0"/>
                </a:rPr>
                <a:t>R</a:t>
              </a:r>
              <a:r>
                <a:rPr lang="ru-RU" sz="1600" b="1" baseline="-25000">
                  <a:latin typeface="Constantia" pitchFamily="18" charset="0"/>
                </a:rPr>
                <a:t>2</a:t>
              </a:r>
              <a:endParaRPr lang="ru-RU" sz="1600" b="1">
                <a:latin typeface="Constantia" pitchFamily="18" charset="0"/>
              </a:endParaRPr>
            </a:p>
          </p:txBody>
        </p:sp>
        <p:sp>
          <p:nvSpPr>
            <p:cNvPr id="5193" name="Line 159"/>
            <p:cNvSpPr>
              <a:spLocks noChangeShapeType="1"/>
            </p:cNvSpPr>
            <p:nvPr/>
          </p:nvSpPr>
          <p:spPr bwMode="auto">
            <a:xfrm>
              <a:off x="2544" y="864"/>
              <a:ext cx="0" cy="288"/>
            </a:xfrm>
            <a:prstGeom prst="line">
              <a:avLst/>
            </a:prstGeom>
            <a:noFill/>
            <a:ln w="25400">
              <a:solidFill>
                <a:srgbClr val="A5002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94" name="Line 162"/>
            <p:cNvSpPr>
              <a:spLocks noChangeShapeType="1"/>
            </p:cNvSpPr>
            <p:nvPr/>
          </p:nvSpPr>
          <p:spPr bwMode="auto">
            <a:xfrm flipV="1">
              <a:off x="1584" y="864"/>
              <a:ext cx="0" cy="288"/>
            </a:xfrm>
            <a:prstGeom prst="line">
              <a:avLst/>
            </a:prstGeom>
            <a:noFill/>
            <a:ln w="25400">
              <a:solidFill>
                <a:srgbClr val="A5002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167"/>
          <p:cNvGrpSpPr>
            <a:grpSpLocks/>
          </p:cNvGrpSpPr>
          <p:nvPr/>
        </p:nvGrpSpPr>
        <p:grpSpPr bwMode="auto">
          <a:xfrm>
            <a:off x="6019800" y="914400"/>
            <a:ext cx="1752600" cy="1295400"/>
            <a:chOff x="3792" y="576"/>
            <a:chExt cx="1104" cy="816"/>
          </a:xfrm>
        </p:grpSpPr>
        <p:grpSp>
          <p:nvGrpSpPr>
            <p:cNvPr id="5163" name="Group 124"/>
            <p:cNvGrpSpPr>
              <a:grpSpLocks/>
            </p:cNvGrpSpPr>
            <p:nvPr/>
          </p:nvGrpSpPr>
          <p:grpSpPr bwMode="auto">
            <a:xfrm>
              <a:off x="3792" y="576"/>
              <a:ext cx="1104" cy="816"/>
              <a:chOff x="3600" y="960"/>
              <a:chExt cx="1104" cy="816"/>
            </a:xfrm>
          </p:grpSpPr>
          <p:grpSp>
            <p:nvGrpSpPr>
              <p:cNvPr id="5170" name="Group 123"/>
              <p:cNvGrpSpPr>
                <a:grpSpLocks/>
              </p:cNvGrpSpPr>
              <p:nvPr/>
            </p:nvGrpSpPr>
            <p:grpSpPr bwMode="auto">
              <a:xfrm>
                <a:off x="3600" y="960"/>
                <a:ext cx="1104" cy="816"/>
                <a:chOff x="3600" y="960"/>
                <a:chExt cx="1104" cy="816"/>
              </a:xfrm>
            </p:grpSpPr>
            <p:sp>
              <p:nvSpPr>
                <p:cNvPr id="5173" name="Rectangle 101"/>
                <p:cNvSpPr>
                  <a:spLocks noChangeArrowheads="1"/>
                </p:cNvSpPr>
                <p:nvPr/>
              </p:nvSpPr>
              <p:spPr bwMode="auto">
                <a:xfrm>
                  <a:off x="3961" y="1673"/>
                  <a:ext cx="361" cy="103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Constantia" pitchFamily="18" charset="0"/>
                  </a:endParaRPr>
                </a:p>
              </p:txBody>
            </p:sp>
            <p:sp>
              <p:nvSpPr>
                <p:cNvPr id="5174" name="Rectangle 102"/>
                <p:cNvSpPr>
                  <a:spLocks noChangeArrowheads="1"/>
                </p:cNvSpPr>
                <p:nvPr/>
              </p:nvSpPr>
              <p:spPr bwMode="auto">
                <a:xfrm>
                  <a:off x="3961" y="1426"/>
                  <a:ext cx="361" cy="103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>
                    <a:latin typeface="Constantia" pitchFamily="18" charset="0"/>
                  </a:endParaRPr>
                </a:p>
              </p:txBody>
            </p:sp>
            <p:sp>
              <p:nvSpPr>
                <p:cNvPr id="5175" name="Line 103"/>
                <p:cNvSpPr>
                  <a:spLocks noChangeShapeType="1"/>
                </p:cNvSpPr>
                <p:nvPr/>
              </p:nvSpPr>
              <p:spPr bwMode="auto">
                <a:xfrm flipH="1">
                  <a:off x="3600" y="1598"/>
                  <a:ext cx="170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76" name="Line 104"/>
                <p:cNvSpPr>
                  <a:spLocks noChangeShapeType="1"/>
                </p:cNvSpPr>
                <p:nvPr/>
              </p:nvSpPr>
              <p:spPr bwMode="auto">
                <a:xfrm flipH="1">
                  <a:off x="4513" y="1598"/>
                  <a:ext cx="191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77" name="Line 105"/>
                <p:cNvSpPr>
                  <a:spLocks noChangeShapeType="1"/>
                </p:cNvSpPr>
                <p:nvPr/>
              </p:nvSpPr>
              <p:spPr bwMode="auto">
                <a:xfrm flipV="1">
                  <a:off x="3600" y="1063"/>
                  <a:ext cx="0" cy="5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78" name="Line 106"/>
                <p:cNvSpPr>
                  <a:spLocks noChangeShapeType="1"/>
                </p:cNvSpPr>
                <p:nvPr/>
              </p:nvSpPr>
              <p:spPr bwMode="auto">
                <a:xfrm flipV="1">
                  <a:off x="4704" y="1063"/>
                  <a:ext cx="0" cy="5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79" name="Line 107"/>
                <p:cNvSpPr>
                  <a:spLocks noChangeShapeType="1"/>
                </p:cNvSpPr>
                <p:nvPr/>
              </p:nvSpPr>
              <p:spPr bwMode="auto">
                <a:xfrm>
                  <a:off x="3600" y="1063"/>
                  <a:ext cx="531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80" name="Line 108"/>
                <p:cNvSpPr>
                  <a:spLocks noChangeShapeType="1"/>
                </p:cNvSpPr>
                <p:nvPr/>
              </p:nvSpPr>
              <p:spPr bwMode="auto">
                <a:xfrm>
                  <a:off x="4173" y="1063"/>
                  <a:ext cx="531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181" name="Group 110"/>
                <p:cNvGrpSpPr>
                  <a:grpSpLocks/>
                </p:cNvGrpSpPr>
                <p:nvPr/>
              </p:nvGrpSpPr>
              <p:grpSpPr bwMode="auto">
                <a:xfrm>
                  <a:off x="4134" y="960"/>
                  <a:ext cx="39" cy="185"/>
                  <a:chOff x="2600" y="1392"/>
                  <a:chExt cx="88" cy="432"/>
                </a:xfrm>
              </p:grpSpPr>
              <p:sp>
                <p:nvSpPr>
                  <p:cNvPr id="5188" name="Line 111"/>
                  <p:cNvSpPr>
                    <a:spLocks noChangeShapeType="1"/>
                  </p:cNvSpPr>
                  <p:nvPr/>
                </p:nvSpPr>
                <p:spPr bwMode="auto">
                  <a:xfrm>
                    <a:off x="2600" y="1528"/>
                    <a:ext cx="0" cy="192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89" name="Line 112"/>
                  <p:cNvSpPr>
                    <a:spLocks noChangeShapeType="1"/>
                  </p:cNvSpPr>
                  <p:nvPr/>
                </p:nvSpPr>
                <p:spPr bwMode="auto">
                  <a:xfrm>
                    <a:off x="2688" y="1392"/>
                    <a:ext cx="0" cy="432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5182" name="Line 115"/>
                <p:cNvSpPr>
                  <a:spLocks noChangeShapeType="1"/>
                </p:cNvSpPr>
                <p:nvPr/>
              </p:nvSpPr>
              <p:spPr bwMode="auto">
                <a:xfrm>
                  <a:off x="3770" y="1474"/>
                  <a:ext cx="0" cy="24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83" name="Line 116"/>
                <p:cNvSpPr>
                  <a:spLocks noChangeShapeType="1"/>
                </p:cNvSpPr>
                <p:nvPr/>
              </p:nvSpPr>
              <p:spPr bwMode="auto">
                <a:xfrm>
                  <a:off x="4513" y="1474"/>
                  <a:ext cx="0" cy="24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84" name="Line 117"/>
                <p:cNvSpPr>
                  <a:spLocks noChangeShapeType="1"/>
                </p:cNvSpPr>
                <p:nvPr/>
              </p:nvSpPr>
              <p:spPr bwMode="auto">
                <a:xfrm>
                  <a:off x="3770" y="1721"/>
                  <a:ext cx="191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85" name="Line 118"/>
                <p:cNvSpPr>
                  <a:spLocks noChangeShapeType="1"/>
                </p:cNvSpPr>
                <p:nvPr/>
              </p:nvSpPr>
              <p:spPr bwMode="auto">
                <a:xfrm>
                  <a:off x="3770" y="1474"/>
                  <a:ext cx="191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86" name="Line 119"/>
                <p:cNvSpPr>
                  <a:spLocks noChangeShapeType="1"/>
                </p:cNvSpPr>
                <p:nvPr/>
              </p:nvSpPr>
              <p:spPr bwMode="auto">
                <a:xfrm>
                  <a:off x="4322" y="1721"/>
                  <a:ext cx="191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87" name="Line 120"/>
                <p:cNvSpPr>
                  <a:spLocks noChangeShapeType="1"/>
                </p:cNvSpPr>
                <p:nvPr/>
              </p:nvSpPr>
              <p:spPr bwMode="auto">
                <a:xfrm>
                  <a:off x="4322" y="1474"/>
                  <a:ext cx="191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5171" name="Oval 121"/>
              <p:cNvSpPr>
                <a:spLocks noChangeArrowheads="1"/>
              </p:cNvSpPr>
              <p:nvPr/>
            </p:nvSpPr>
            <p:spPr bwMode="auto">
              <a:xfrm>
                <a:off x="3759" y="1591"/>
                <a:ext cx="21" cy="20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onstantia" pitchFamily="18" charset="0"/>
                </a:endParaRPr>
              </a:p>
            </p:txBody>
          </p:sp>
          <p:sp>
            <p:nvSpPr>
              <p:cNvPr id="5172" name="Oval 122"/>
              <p:cNvSpPr>
                <a:spLocks noChangeArrowheads="1"/>
              </p:cNvSpPr>
              <p:nvPr/>
            </p:nvSpPr>
            <p:spPr bwMode="auto">
              <a:xfrm>
                <a:off x="4499" y="1587"/>
                <a:ext cx="21" cy="21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onstantia" pitchFamily="18" charset="0"/>
                </a:endParaRPr>
              </a:p>
            </p:txBody>
          </p:sp>
        </p:grpSp>
        <p:sp>
          <p:nvSpPr>
            <p:cNvPr id="5164" name="Text Box 156"/>
            <p:cNvSpPr txBox="1">
              <a:spLocks noChangeArrowheads="1"/>
            </p:cNvSpPr>
            <p:nvPr/>
          </p:nvSpPr>
          <p:spPr bwMode="auto">
            <a:xfrm>
              <a:off x="3969" y="1131"/>
              <a:ext cx="28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Constantia" pitchFamily="18" charset="0"/>
                </a:rPr>
                <a:t>R</a:t>
              </a:r>
              <a:r>
                <a:rPr lang="ru-RU" sz="1600" b="1" baseline="-25000">
                  <a:latin typeface="Constantia" pitchFamily="18" charset="0"/>
                </a:rPr>
                <a:t>2</a:t>
              </a:r>
              <a:endParaRPr lang="ru-RU" sz="1600" b="1">
                <a:latin typeface="Constantia" pitchFamily="18" charset="0"/>
              </a:endParaRPr>
            </a:p>
          </p:txBody>
        </p:sp>
        <p:sp>
          <p:nvSpPr>
            <p:cNvPr id="5165" name="Text Box 157"/>
            <p:cNvSpPr txBox="1">
              <a:spLocks noChangeArrowheads="1"/>
            </p:cNvSpPr>
            <p:nvPr/>
          </p:nvSpPr>
          <p:spPr bwMode="auto">
            <a:xfrm>
              <a:off x="3936" y="864"/>
              <a:ext cx="28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Constantia" pitchFamily="18" charset="0"/>
                </a:rPr>
                <a:t>R</a:t>
              </a:r>
              <a:r>
                <a:rPr lang="en-US" sz="1600" b="1" baseline="-25000">
                  <a:latin typeface="Constantia" pitchFamily="18" charset="0"/>
                </a:rPr>
                <a:t>1</a:t>
              </a:r>
              <a:endParaRPr lang="ru-RU" sz="1600" b="1">
                <a:latin typeface="Constantia" pitchFamily="18" charset="0"/>
              </a:endParaRPr>
            </a:p>
          </p:txBody>
        </p:sp>
        <p:sp>
          <p:nvSpPr>
            <p:cNvPr id="5166" name="Line 160"/>
            <p:cNvSpPr>
              <a:spLocks noChangeShapeType="1"/>
            </p:cNvSpPr>
            <p:nvPr/>
          </p:nvSpPr>
          <p:spPr bwMode="auto">
            <a:xfrm>
              <a:off x="4896" y="816"/>
              <a:ext cx="0" cy="288"/>
            </a:xfrm>
            <a:prstGeom prst="line">
              <a:avLst/>
            </a:prstGeom>
            <a:noFill/>
            <a:ln w="25400">
              <a:solidFill>
                <a:srgbClr val="A5002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67" name="Line 161"/>
            <p:cNvSpPr>
              <a:spLocks noChangeShapeType="1"/>
            </p:cNvSpPr>
            <p:nvPr/>
          </p:nvSpPr>
          <p:spPr bwMode="auto">
            <a:xfrm flipH="1" flipV="1">
              <a:off x="3792" y="816"/>
              <a:ext cx="0" cy="288"/>
            </a:xfrm>
            <a:prstGeom prst="line">
              <a:avLst/>
            </a:prstGeom>
            <a:noFill/>
            <a:ln w="25400">
              <a:solidFill>
                <a:srgbClr val="A5002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68" name="Line 164"/>
            <p:cNvSpPr>
              <a:spLocks noChangeShapeType="1"/>
            </p:cNvSpPr>
            <p:nvPr/>
          </p:nvSpPr>
          <p:spPr bwMode="auto">
            <a:xfrm flipH="1">
              <a:off x="4539" y="1095"/>
              <a:ext cx="144" cy="0"/>
            </a:xfrm>
            <a:prstGeom prst="line">
              <a:avLst/>
            </a:prstGeom>
            <a:noFill/>
            <a:ln w="25400">
              <a:solidFill>
                <a:srgbClr val="A5002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69" name="Line 165"/>
            <p:cNvSpPr>
              <a:spLocks noChangeShapeType="1"/>
            </p:cNvSpPr>
            <p:nvPr/>
          </p:nvSpPr>
          <p:spPr bwMode="auto">
            <a:xfrm flipH="1">
              <a:off x="4530" y="1335"/>
              <a:ext cx="144" cy="0"/>
            </a:xfrm>
            <a:prstGeom prst="line">
              <a:avLst/>
            </a:prstGeom>
            <a:noFill/>
            <a:ln w="25400">
              <a:solidFill>
                <a:srgbClr val="A5002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4264" name="Object 6"/>
          <p:cNvGraphicFramePr>
            <a:graphicFrameLocks noChangeAspect="1"/>
          </p:cNvGraphicFramePr>
          <p:nvPr/>
        </p:nvGraphicFramePr>
        <p:xfrm>
          <a:off x="2209800" y="2895600"/>
          <a:ext cx="2400300" cy="657225"/>
        </p:xfrm>
        <a:graphic>
          <a:graphicData uri="http://schemas.openxmlformats.org/presentationml/2006/ole">
            <p:oleObj spid="_x0000_s5126" name="Формула" r:id="rId7" imgW="799920" imgH="215640" progId="Equation.3">
              <p:embed/>
            </p:oleObj>
          </a:graphicData>
        </a:graphic>
      </p:graphicFrame>
      <p:graphicFrame>
        <p:nvGraphicFramePr>
          <p:cNvPr id="4265" name="Object 7"/>
          <p:cNvGraphicFramePr>
            <a:graphicFrameLocks noChangeAspect="1"/>
          </p:cNvGraphicFramePr>
          <p:nvPr/>
        </p:nvGraphicFramePr>
        <p:xfrm>
          <a:off x="2362200" y="3810000"/>
          <a:ext cx="2362200" cy="657225"/>
        </p:xfrm>
        <a:graphic>
          <a:graphicData uri="http://schemas.openxmlformats.org/presentationml/2006/ole">
            <p:oleObj spid="_x0000_s5127" name="Формула" r:id="rId8" imgW="787320" imgH="215640" progId="Equation.3">
              <p:embed/>
            </p:oleObj>
          </a:graphicData>
        </a:graphic>
      </p:graphicFrame>
      <p:graphicFrame>
        <p:nvGraphicFramePr>
          <p:cNvPr id="4266" name="Object 8"/>
          <p:cNvGraphicFramePr>
            <a:graphicFrameLocks noChangeAspect="1"/>
          </p:cNvGraphicFramePr>
          <p:nvPr/>
        </p:nvGraphicFramePr>
        <p:xfrm>
          <a:off x="2609850" y="4743450"/>
          <a:ext cx="1600200" cy="657225"/>
        </p:xfrm>
        <a:graphic>
          <a:graphicData uri="http://schemas.openxmlformats.org/presentationml/2006/ole">
            <p:oleObj spid="_x0000_s5128" name="Формула" r:id="rId9" imgW="533160" imgH="215640" progId="Equation.3">
              <p:embed/>
            </p:oleObj>
          </a:graphicData>
        </a:graphic>
      </p:graphicFrame>
      <p:sp>
        <p:nvSpPr>
          <p:cNvPr id="5161" name="Rectangle 172"/>
          <p:cNvSpPr>
            <a:spLocks noChangeArrowheads="1"/>
          </p:cNvSpPr>
          <p:nvPr/>
        </p:nvSpPr>
        <p:spPr bwMode="auto">
          <a:xfrm>
            <a:off x="0" y="32242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graphicFrame>
        <p:nvGraphicFramePr>
          <p:cNvPr id="4267" name="Object 9"/>
          <p:cNvGraphicFramePr>
            <a:graphicFrameLocks noChangeAspect="1"/>
          </p:cNvGraphicFramePr>
          <p:nvPr/>
        </p:nvGraphicFramePr>
        <p:xfrm>
          <a:off x="6432550" y="5730875"/>
          <a:ext cx="1308100" cy="968375"/>
        </p:xfrm>
        <a:graphic>
          <a:graphicData uri="http://schemas.openxmlformats.org/presentationml/2006/ole">
            <p:oleObj spid="_x0000_s5129" name="Формула" r:id="rId10" imgW="533160" imgH="393480" progId="Equation.3">
              <p:embed/>
            </p:oleObj>
          </a:graphicData>
        </a:graphic>
      </p:graphicFrame>
      <p:sp>
        <p:nvSpPr>
          <p:cNvPr id="5162" name="Rectangle 174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graphicFrame>
        <p:nvGraphicFramePr>
          <p:cNvPr id="4269" name="Object 10"/>
          <p:cNvGraphicFramePr>
            <a:graphicFrameLocks noChangeAspect="1"/>
          </p:cNvGraphicFramePr>
          <p:nvPr/>
        </p:nvGraphicFramePr>
        <p:xfrm>
          <a:off x="6019800" y="4648200"/>
          <a:ext cx="1914525" cy="1011238"/>
        </p:xfrm>
        <a:graphic>
          <a:graphicData uri="http://schemas.openxmlformats.org/presentationml/2006/ole">
            <p:oleObj spid="_x0000_s5130" name="Формула" r:id="rId11" imgW="850531" imgH="444307" progId="Equation.3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4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4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4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4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i="1" dirty="0">
                <a:solidFill>
                  <a:srgbClr val="A50021"/>
                </a:solidFill>
              </a:rPr>
              <a:t>Преимущества и недостатки соединений</a:t>
            </a:r>
            <a:r>
              <a:rPr lang="ru-RU" sz="4000" dirty="0"/>
              <a:t> 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idx="1"/>
          </p:nvPr>
        </p:nvSpPr>
        <p:spPr>
          <a:xfrm>
            <a:off x="228600" y="1916113"/>
            <a:ext cx="8610600" cy="47132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b="1" smtClean="0">
                <a:solidFill>
                  <a:schemeClr val="accent2"/>
                </a:solidFill>
              </a:rPr>
              <a:t>Пример последовательного соединения: </a:t>
            </a:r>
            <a:r>
              <a:rPr lang="ru-RU" sz="2000" b="1" smtClean="0">
                <a:solidFill>
                  <a:srgbClr val="A50021"/>
                </a:solidFill>
              </a:rPr>
              <a:t>гирлянда.</a:t>
            </a:r>
          </a:p>
          <a:p>
            <a:pPr eaLnBrk="1" hangingPunct="1">
              <a:lnSpc>
                <a:spcPct val="80000"/>
              </a:lnSpc>
            </a:pPr>
            <a:endParaRPr lang="ru-RU" sz="2000" b="1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2000" b="1" smtClean="0">
                <a:solidFill>
                  <a:schemeClr val="accent2"/>
                </a:solidFill>
              </a:rPr>
              <a:t>Пример параллельного соединения: </a:t>
            </a:r>
            <a:r>
              <a:rPr lang="ru-RU" sz="2000" b="1" smtClean="0">
                <a:solidFill>
                  <a:srgbClr val="A50021"/>
                </a:solidFill>
              </a:rPr>
              <a:t>потребители в жилых помещениях.</a:t>
            </a:r>
            <a:r>
              <a:rPr lang="ru-RU" sz="2000" b="1" smtClean="0">
                <a:solidFill>
                  <a:schemeClr val="accent2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000" b="1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2000" b="1" smtClean="0">
                <a:solidFill>
                  <a:schemeClr val="accent2"/>
                </a:solidFill>
              </a:rPr>
              <a:t>Преимущества и недостатки соединений: </a:t>
            </a:r>
          </a:p>
          <a:p>
            <a:pPr eaLnBrk="1" hangingPunct="1">
              <a:lnSpc>
                <a:spcPct val="80000"/>
              </a:lnSpc>
            </a:pPr>
            <a:endParaRPr lang="ru-RU" sz="2000" b="1" u="sng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b="1" smtClean="0">
                <a:solidFill>
                  <a:srgbClr val="A50021"/>
                </a:solidFill>
              </a:rPr>
              <a:t>	Последовательное</a:t>
            </a:r>
            <a:r>
              <a:rPr lang="ru-RU" sz="2000" b="1" smtClean="0">
                <a:solidFill>
                  <a:schemeClr val="accent2"/>
                </a:solidFill>
              </a:rPr>
              <a:t> – защита цепей от перегрузок: при увеличении силы тока выходит из строя предохранитель, и цепь автоматически отключается. При выходе из строя одного из элементов соединения отключаются и остальные.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000" b="1" u="sng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b="1" smtClean="0">
                <a:solidFill>
                  <a:srgbClr val="A50021"/>
                </a:solidFill>
              </a:rPr>
              <a:t>    Параллельное</a:t>
            </a:r>
            <a:r>
              <a:rPr lang="ru-RU" sz="2000" b="1" smtClean="0">
                <a:solidFill>
                  <a:schemeClr val="accent2"/>
                </a:solidFill>
              </a:rPr>
              <a:t> – при выходе из строя одного из элементов соединения, остальные действуют. При включении элемента с меньшим возможным напряжением в цепь элемент перегорит.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000" b="1" smtClean="0">
              <a:solidFill>
                <a:srgbClr val="A50021"/>
              </a:solidFill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animBg="1"/>
      <p:bldP spid="1843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rtlCol="0" anchor="ctr"/>
          <a:lstStyle/>
          <a:p>
            <a:pPr>
              <a:defRPr/>
            </a:pPr>
            <a:endParaRPr lang="ru-RU" sz="120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571500" y="714375"/>
            <a:ext cx="1785938" cy="1428750"/>
          </a:xfrm>
          <a:prstGeom prst="rect">
            <a:avLst/>
          </a:prstGeom>
          <a:solidFill>
            <a:srgbClr val="CC3300"/>
          </a:solidFill>
          <a:ln w="25400" algn="ctr">
            <a:solidFill>
              <a:srgbClr val="B3A2C7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>
              <a:solidFill>
                <a:srgbClr val="CC3300"/>
              </a:solidFill>
              <a:latin typeface="Calibri" pitchFamily="34" charset="0"/>
            </a:endParaRPr>
          </a:p>
        </p:txBody>
      </p:sp>
      <p:sp>
        <p:nvSpPr>
          <p:cNvPr id="6" name="Равнобедренный треугольник 5"/>
          <p:cNvSpPr>
            <a:spLocks noChangeArrowheads="1"/>
          </p:cNvSpPr>
          <p:nvPr/>
        </p:nvSpPr>
        <p:spPr bwMode="auto">
          <a:xfrm>
            <a:off x="6715125" y="571500"/>
            <a:ext cx="1928813" cy="157162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algn="ctr">
            <a:solidFill>
              <a:srgbClr val="7030A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>
              <a:solidFill>
                <a:srgbClr val="FFFFFF"/>
              </a:solidFill>
              <a:latin typeface="Century Gothic" pitchFamily="34" charset="0"/>
            </a:endParaRPr>
          </a:p>
        </p:txBody>
      </p:sp>
      <p:sp>
        <p:nvSpPr>
          <p:cNvPr id="8" name="5-конечная звезда 7"/>
          <p:cNvSpPr>
            <a:spLocks noChangeArrowheads="1"/>
          </p:cNvSpPr>
          <p:nvPr/>
        </p:nvSpPr>
        <p:spPr bwMode="auto">
          <a:xfrm>
            <a:off x="3500438" y="2714625"/>
            <a:ext cx="2286000" cy="2000250"/>
          </a:xfrm>
          <a:custGeom>
            <a:avLst/>
            <a:gdLst>
              <a:gd name="T0" fmla="*/ 1143000 w 2286000"/>
              <a:gd name="T1" fmla="*/ 0 h 2000250"/>
              <a:gd name="T2" fmla="*/ 2 w 2286000"/>
              <a:gd name="T3" fmla="*/ 764025 h 2000250"/>
              <a:gd name="T4" fmla="*/ 436586 w 2286000"/>
              <a:gd name="T5" fmla="*/ 2000243 h 2000250"/>
              <a:gd name="T6" fmla="*/ 1849414 w 2286000"/>
              <a:gd name="T7" fmla="*/ 2000243 h 2000250"/>
              <a:gd name="T8" fmla="*/ 2285998 w 2286000"/>
              <a:gd name="T9" fmla="*/ 764025 h 2000250"/>
              <a:gd name="T10" fmla="*/ 17694720 60000 65536"/>
              <a:gd name="T11" fmla="*/ 11796480 60000 65536"/>
              <a:gd name="T12" fmla="*/ 5898240 60000 65536"/>
              <a:gd name="T13" fmla="*/ 5898240 60000 65536"/>
              <a:gd name="T14" fmla="*/ 0 60000 65536"/>
              <a:gd name="T15" fmla="*/ 706420 w 2286000"/>
              <a:gd name="T16" fmla="*/ 764031 h 2000250"/>
              <a:gd name="T17" fmla="*/ 1579580 w 2286000"/>
              <a:gd name="T18" fmla="*/ 1528044 h 20002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86000" h="2000250">
                <a:moveTo>
                  <a:pt x="2" y="764025"/>
                </a:moveTo>
                <a:lnTo>
                  <a:pt x="873179" y="764031"/>
                </a:lnTo>
                <a:lnTo>
                  <a:pt x="1143000" y="0"/>
                </a:lnTo>
                <a:lnTo>
                  <a:pt x="1412821" y="764031"/>
                </a:lnTo>
                <a:lnTo>
                  <a:pt x="2285998" y="764025"/>
                </a:lnTo>
                <a:lnTo>
                  <a:pt x="1579580" y="1236216"/>
                </a:lnTo>
                <a:lnTo>
                  <a:pt x="1849414" y="2000243"/>
                </a:lnTo>
                <a:lnTo>
                  <a:pt x="1143000" y="1528044"/>
                </a:lnTo>
                <a:lnTo>
                  <a:pt x="436586" y="2000243"/>
                </a:lnTo>
                <a:lnTo>
                  <a:pt x="706420" y="1236216"/>
                </a:lnTo>
                <a:close/>
              </a:path>
            </a:pathLst>
          </a:custGeom>
          <a:solidFill>
            <a:srgbClr val="FCA372"/>
          </a:solidFill>
          <a:ln w="25400" algn="ctr">
            <a:solidFill>
              <a:srgbClr val="B3A2C7"/>
            </a:solidFill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6858000" y="5000625"/>
            <a:ext cx="1785938" cy="1428750"/>
          </a:xfrm>
          <a:prstGeom prst="rect">
            <a:avLst/>
          </a:prstGeom>
          <a:solidFill>
            <a:schemeClr val="hlink"/>
          </a:solidFill>
          <a:ln w="25400" algn="ctr">
            <a:solidFill>
              <a:srgbClr val="B3A2C7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>
              <a:solidFill>
                <a:srgbClr val="FFFFFF"/>
              </a:solidFill>
              <a:latin typeface="Century Gothic" pitchFamily="34" charset="0"/>
            </a:endParaRPr>
          </a:p>
        </p:txBody>
      </p:sp>
      <p:sp>
        <p:nvSpPr>
          <p:cNvPr id="10" name="Равнобедренный треугольник 9"/>
          <p:cNvSpPr>
            <a:spLocks noChangeArrowheads="1"/>
          </p:cNvSpPr>
          <p:nvPr/>
        </p:nvSpPr>
        <p:spPr bwMode="auto">
          <a:xfrm>
            <a:off x="428625" y="4857750"/>
            <a:ext cx="1928813" cy="15716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25400" algn="ctr">
            <a:solidFill>
              <a:srgbClr val="7030A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>
              <a:solidFill>
                <a:srgbClr val="FFFFFF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3000"/>
                            </p:stCondLst>
                            <p:childTnLst>
                              <p:par>
                                <p:cTn id="44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rtlCol="0" anchor="ctr"/>
          <a:lstStyle/>
          <a:p>
            <a:pPr>
              <a:defRPr/>
            </a:pPr>
            <a:endParaRPr lang="ru-RU" sz="120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7" name="4-конечная звезда 16"/>
          <p:cNvSpPr/>
          <p:nvPr/>
        </p:nvSpPr>
        <p:spPr>
          <a:xfrm rot="20359692">
            <a:off x="366713" y="958850"/>
            <a:ext cx="2214562" cy="2143125"/>
          </a:xfrm>
          <a:prstGeom prst="star4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4-конечная звезда 17"/>
          <p:cNvSpPr/>
          <p:nvPr/>
        </p:nvSpPr>
        <p:spPr>
          <a:xfrm rot="1902883">
            <a:off x="6256338" y="1065213"/>
            <a:ext cx="2214562" cy="2143125"/>
          </a:xfrm>
          <a:prstGeom prst="star4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4-конечная звезда 18"/>
          <p:cNvSpPr/>
          <p:nvPr/>
        </p:nvSpPr>
        <p:spPr>
          <a:xfrm rot="1770793">
            <a:off x="6242050" y="4308475"/>
            <a:ext cx="2214563" cy="2143125"/>
          </a:xfrm>
          <a:prstGeom prst="star4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4-конечная звезда 19"/>
          <p:cNvSpPr/>
          <p:nvPr/>
        </p:nvSpPr>
        <p:spPr>
          <a:xfrm rot="19874701">
            <a:off x="236538" y="4314825"/>
            <a:ext cx="2214562" cy="2143125"/>
          </a:xfrm>
          <a:prstGeom prst="star4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4-конечная звезда 20"/>
          <p:cNvSpPr/>
          <p:nvPr/>
        </p:nvSpPr>
        <p:spPr>
          <a:xfrm>
            <a:off x="3214688" y="2786063"/>
            <a:ext cx="2214562" cy="2143125"/>
          </a:xfrm>
          <a:prstGeom prst="star4">
            <a:avLst>
              <a:gd name="adj" fmla="val 9953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-2.39593E-6 C 0.00643 -0.00277 0.01008 -0.00925 0.01633 -0.01179 C 0.02258 -0.02451 0.03212 -0.037 0.04324 -0.04163 C 0.04914 -0.04671 0.05278 -0.05273 0.05973 -0.0555 C 0.06667 -0.06545 0.07744 -0.06753 0.08647 -0.07354 C 0.09324 -0.07794 0.08924 -0.07701 0.09549 -0.08349 C 0.10192 -0.09019 0.11025 -0.09597 0.11789 -0.09921 C 0.12431 -0.10823 0.13594 -0.1191 0.1448 -0.12326 C 0.15331 -0.1346 0.14897 -0.13182 0.1566 -0.13506 C 0.16268 -0.14269 0.16893 -0.1487 0.17605 -0.15495 C 0.18525 -0.16281 0.1849 -0.16952 0.19688 -0.17299 C 0.2014 -0.17692 0.21094 -0.18293 0.21494 -0.18871 C 0.21598 -0.1901 0.21667 -0.19195 0.21789 -0.19287 C 0.22049 -0.19496 0.22379 -0.19542 0.22674 -0.19681 C 0.23126 -0.20236 0.23438 -0.20236 0.24028 -0.20467 C 0.24844 -0.20791 0.25938 -0.21138 0.26719 -0.2167 C 0.26876 -0.21785 0.27015 -0.21924 0.27153 -0.22063 C 0.2731 -0.22248 0.27414 -0.22525 0.27605 -0.22664 C 0.27969 -0.22942 0.28681 -0.2308 0.29098 -0.23242 C 0.30001 -0.24075 0.31199 -0.24422 0.3224 -0.24838 C 0.32379 -0.24977 0.32674 -0.25231 0.32674 -0.25231 " pathEditMode="relative" ptsTypes="ffffffffffffffffffff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6716E-6 C -0.06632 -0.02729 -0.00295 -0.00185 -0.19861 0.00208 C -0.34392 0.00509 -0.48906 0.00208 -0.63438 0.00208 " pathEditMode="relative" ptsTypes="ffA">
                                      <p:cBhvr>
                                        <p:cTn id="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12858E-6 C 0.00556 0.00278 0.00608 0.00763 0.01181 0.00995 C 0.01702 0.02012 0.02431 0.02937 0.03282 0.034 C 0.03959 0.04579 0.03942 0.04001 0.04775 0.04787 C 0.05504 0.05481 0.05973 0.06591 0.06858 0.06961 C 0.07119 0.07193 0.07327 0.0754 0.07605 0.07771 C 0.07744 0.07886 0.07917 0.07863 0.08056 0.07956 C 0.08473 0.08256 0.08855 0.08603 0.09254 0.0895 C 0.09914 0.09505 0.10469 0.1013 0.11181 0.10546 C 0.11702 0.10847 0.12292 0.11101 0.1283 0.11332 C 0.13126 0.11471 0.13733 0.11749 0.13733 0.11749 C 0.14306 0.12304 0.14723 0.12442 0.15365 0.12743 C 0.15903 0.13252 0.16372 0.13668 0.17015 0.13923 C 0.17987 0.14778 0.19167 0.15079 0.2014 0.15911 C 0.20903 0.16559 0.21824 0.17183 0.22535 0.179 C 0.2323 0.18571 0.23803 0.19334 0.24619 0.19681 C 0.25122 0.20398 0.25695 0.20699 0.26268 0.21277 C 0.26528 0.21531 0.26737 0.21855 0.27015 0.22086 C 0.2724 0.22271 0.27518 0.22318 0.27761 0.22479 C 0.28021 0.22641 0.28265 0.22873 0.28508 0.23081 C 0.28837 0.23358 0.29063 0.23798 0.29393 0.24075 C 0.29532 0.24191 0.29705 0.24191 0.29844 0.2426 C 0.30053 0.24376 0.30244 0.24491 0.30435 0.24653 C 0.30955 0.25116 0.31303 0.25763 0.31928 0.26064 C 0.32692 0.27012 0.31754 0.25948 0.32674 0.26642 C 0.33403 0.27197 0.33855 0.27614 0.34619 0.28053 C 0.35105 0.2833 0.36112 0.28839 0.36112 0.28839 C 0.36876 0.29811 0.37761 0.30088 0.38646 0.30828 C 0.40313 0.32239 0.39028 0.31476 0.40435 0.32216 C 0.41216 0.33187 0.42205 0.33742 0.43126 0.34413 C 0.4481 0.35639 0.46355 0.37211 0.48212 0.37974 C 0.48872 0.38899 0.48091 0.37951 0.48942 0.38576 C 0.49324 0.38876 0.50035 0.3957 0.50435 0.39963 C 0.50695 0.40218 0.51337 0.40379 0.51337 0.40379 C 0.52258 0.41258 0.52344 0.41328 0.53282 0.41767 C 0.53803 0.42461 0.54046 0.42715 0.54775 0.42947 C 0.55209 0.43571 0.55973 0.43941 0.56563 0.44334 C 0.57171 0.4519 0.5816 0.45398 0.58942 0.4593 C 0.59462 0.46277 0.59879 0.46693 0.60435 0.46924 C 0.60591 0.47063 0.60712 0.47225 0.60886 0.47318 C 0.61077 0.47433 0.61303 0.4741 0.61494 0.47526 C 0.63126 0.48636 0.61268 0.4778 0.62535 0.48312 C 0.63056 0.49029 0.62969 0.49029 0.64028 0.49515 C 0.64185 0.49584 0.6448 0.49723 0.6448 0.49723 " pathEditMode="relative" ptsTypes="fffffffffffffffffffffffffffffffffffffffffffA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83071E-6 C -0.12136 -0.05597 -0.38507 -0.0081 -0.38507 -0.0081 C -0.47674 -0.01827 -0.56198 -0.01596 -0.65677 -0.01596 " pathEditMode="relative" ptsTypes="ffA">
                                      <p:cBhvr>
                                        <p:cTn id="1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44444E-6 2.63645E-6 C 0.00313 -0.00047 0.01424 -0.0007 0.01928 -0.00393 C 0.03351 -0.01318 0.04445 -0.02891 0.05973 -0.03585 C 0.06615 -0.04834 0.07709 -0.05389 0.08646 -0.06152 C 0.09115 -0.06522 0.09879 -0.07493 0.10435 -0.07748 C 0.11077 -0.08048 0.11633 -0.08557 0.1224 -0.0895 C 0.1382 -0.09991 0.15886 -0.11032 0.17605 -0.11726 C 0.18195 -0.12234 0.18872 -0.12697 0.19549 -0.12928 C 0.20556 -0.1383 0.21841 -0.14778 0.22987 -0.1531 C 0.24185 -0.16536 0.25764 -0.16883 0.27153 -0.17692 C 0.28264 -0.1834 0.29289 -0.19126 0.30435 -0.19681 C 0.31146 -0.2056 0.32258 -0.20282 0.33126 -0.20884 " pathEditMode="relative" ptsTypes="fffffffffffA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708275"/>
            <a:ext cx="8229600" cy="3616325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Tx/>
              <a:buBlip>
                <a:blip r:embed="rId3"/>
              </a:buBlip>
            </a:pPr>
            <a:r>
              <a:rPr lang="ru-RU" smtClean="0"/>
              <a:t>Определить вид соединения.</a:t>
            </a:r>
          </a:p>
          <a:p>
            <a:pPr eaLnBrk="1" hangingPunct="1">
              <a:buClr>
                <a:schemeClr val="tx1"/>
              </a:buClr>
              <a:buFontTx/>
              <a:buBlip>
                <a:blip r:embed="rId3"/>
              </a:buBlip>
            </a:pPr>
            <a:r>
              <a:rPr lang="ru-RU" smtClean="0"/>
              <a:t>Записать постоянную величину.</a:t>
            </a:r>
          </a:p>
          <a:p>
            <a:pPr eaLnBrk="1" hangingPunct="1">
              <a:buClr>
                <a:schemeClr val="tx1"/>
              </a:buClr>
              <a:buFontTx/>
              <a:buBlip>
                <a:blip r:embed="rId3"/>
              </a:buBlip>
            </a:pPr>
            <a:r>
              <a:rPr lang="ru-RU" smtClean="0"/>
              <a:t>Применить закон Ома для участка цепи.</a:t>
            </a:r>
          </a:p>
        </p:txBody>
      </p:sp>
      <p:sp>
        <p:nvSpPr>
          <p:cNvPr id="90116" name="WordArt 4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900113" y="1557338"/>
            <a:ext cx="6911975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4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Georgia"/>
              </a:rPr>
              <a:t>Алгоритм решения задач.</a:t>
            </a:r>
          </a:p>
        </p:txBody>
      </p:sp>
      <p:pic>
        <p:nvPicPr>
          <p:cNvPr id="21506" name="Picture 2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3800" y="4149725"/>
            <a:ext cx="2855913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build="p"/>
      <p:bldP spid="901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3600" b="1" i="1" smtClean="0">
                <a:latin typeface="Comic Sans MS" pitchFamily="66" charset="0"/>
              </a:rPr>
              <a:t>Задача №1</a:t>
            </a:r>
          </a:p>
        </p:txBody>
      </p:sp>
      <p:sp>
        <p:nvSpPr>
          <p:cNvPr id="114697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28775"/>
            <a:ext cx="7772400" cy="2333625"/>
          </a:xfrm>
        </p:spPr>
        <p:txBody>
          <a:bodyPr/>
          <a:lstStyle/>
          <a:p>
            <a:pPr eaLnBrk="1" hangingPunct="1"/>
            <a:r>
              <a:rPr lang="ru-RU" sz="2800" smtClean="0"/>
              <a:t>Общее сопротивление участка АВ цепи равно 10 Ом. Определите сопротивление третьего проводника. Какова сила тока в участке цепи АВ, если вольтметр показывает напряжение 5В</a:t>
            </a:r>
            <a:r>
              <a:rPr lang="en-US" sz="2800" smtClean="0"/>
              <a:t>?</a:t>
            </a:r>
            <a:endParaRPr lang="ru-RU" sz="2800" smtClean="0"/>
          </a:p>
        </p:txBody>
      </p:sp>
      <p:pic>
        <p:nvPicPr>
          <p:cNvPr id="34820" name="Picture 11" descr="Отсканировано 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495425" y="4114800"/>
            <a:ext cx="6153150" cy="1981200"/>
          </a:xfrm>
        </p:spPr>
      </p:pic>
    </p:spTree>
    <p:custDataLst>
      <p:tags r:id="rId1"/>
    </p:custData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4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4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4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6" grpId="0"/>
      <p:bldP spid="11469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>
                <a:effectLst>
                  <a:outerShdw blurRad="38100" dist="38100" dir="2700000" algn="tl">
                    <a:srgbClr val="9F237F"/>
                  </a:outerShdw>
                </a:effectLst>
                <a:latin typeface="Comic Sans MS" pitchFamily="66" charset="0"/>
              </a:rPr>
              <a:t>Задача </a:t>
            </a:r>
            <a:r>
              <a:rPr lang="ru-RU" sz="3600" b="1" i="1" dirty="0" smtClean="0">
                <a:effectLst>
                  <a:outerShdw blurRad="38100" dist="38100" dir="2700000" algn="tl">
                    <a:srgbClr val="9F237F"/>
                  </a:outerShdw>
                </a:effectLst>
                <a:latin typeface="Comic Sans MS" pitchFamily="66" charset="0"/>
              </a:rPr>
              <a:t>№2.</a:t>
            </a:r>
            <a:endParaRPr lang="ru-RU" sz="3600" b="1" i="1" dirty="0">
              <a:effectLst>
                <a:outerShdw blurRad="38100" dist="38100" dir="2700000" algn="tl">
                  <a:srgbClr val="9F237F"/>
                </a:outerShdw>
              </a:effectLst>
              <a:latin typeface="Comic Sans MS" pitchFamily="66" charset="0"/>
            </a:endParaRPr>
          </a:p>
        </p:txBody>
      </p:sp>
      <p:sp>
        <p:nvSpPr>
          <p:cNvPr id="1013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Резисторы с сопротивлением 2кОм и 8кОм соединены последовательно. На каком из них большее напряжение. Во сколько раз</a:t>
            </a:r>
            <a:r>
              <a:rPr lang="en-US" smtClean="0"/>
              <a:t>?</a:t>
            </a:r>
            <a:endParaRPr lang="ru-RU" smtClean="0"/>
          </a:p>
        </p:txBody>
      </p:sp>
      <p:pic>
        <p:nvPicPr>
          <p:cNvPr id="101383" name="Picture 7">
            <a:hlinkClick r:id="" action="ppaction://media"/>
          </p:cNvPr>
          <p:cNvPicPr>
            <a:picLocks noRot="1" noChangeAspect="1" noChangeArrowheads="1"/>
          </p:cNvPicPr>
          <p:nvPr>
            <a:wavAudioFile r:embed="rId2" name="~PP2761.WAV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632825" y="63468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13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1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1383"/>
                </p:tgtEl>
              </p:cMediaNode>
            </p:audio>
          </p:childTnLst>
        </p:cTn>
      </p:par>
    </p:tnLst>
    <p:bldLst>
      <p:bldP spid="101378" grpId="0"/>
      <p:bldP spid="10137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>
                <a:effectLst>
                  <a:outerShdw blurRad="38100" dist="38100" dir="2700000" algn="tl">
                    <a:srgbClr val="9F237F"/>
                  </a:outerShdw>
                </a:effectLst>
                <a:latin typeface="Comic Sans MS" pitchFamily="66" charset="0"/>
              </a:rPr>
              <a:t>Задача </a:t>
            </a:r>
            <a:r>
              <a:rPr lang="ru-RU" sz="3600" b="1" i="1" dirty="0" smtClean="0">
                <a:effectLst>
                  <a:outerShdw blurRad="38100" dist="38100" dir="2700000" algn="tl">
                    <a:srgbClr val="9F237F"/>
                  </a:outerShdw>
                </a:effectLst>
                <a:latin typeface="Comic Sans MS" pitchFamily="66" charset="0"/>
              </a:rPr>
              <a:t>№3.</a:t>
            </a:r>
            <a:endParaRPr lang="ru-RU" sz="3600" b="1" i="1" dirty="0">
              <a:effectLst>
                <a:outerShdw blurRad="38100" dist="38100" dir="2700000" algn="tl">
                  <a:srgbClr val="9F237F"/>
                </a:outerShdw>
              </a:effectLst>
              <a:latin typeface="Comic Sans MS" pitchFamily="66" charset="0"/>
            </a:endParaRP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44675"/>
            <a:ext cx="8062913" cy="2117725"/>
          </a:xfrm>
        </p:spPr>
        <p:txBody>
          <a:bodyPr/>
          <a:lstStyle/>
          <a:p>
            <a:pPr eaLnBrk="1" hangingPunct="1"/>
            <a:r>
              <a:rPr lang="ru-RU" sz="2400" smtClean="0"/>
              <a:t>Участок электрической цепи состоит из трёх параллельно соединённых сопротивлений: </a:t>
            </a:r>
            <a:r>
              <a:rPr lang="en-US" sz="2400" smtClean="0"/>
              <a:t>R</a:t>
            </a:r>
            <a:r>
              <a:rPr lang="en-US" sz="1200" smtClean="0"/>
              <a:t>1</a:t>
            </a:r>
            <a:r>
              <a:rPr lang="en-US" sz="2400" smtClean="0"/>
              <a:t>=2</a:t>
            </a:r>
            <a:r>
              <a:rPr lang="ru-RU" sz="2400" smtClean="0"/>
              <a:t> Ом, </a:t>
            </a:r>
            <a:r>
              <a:rPr lang="en-US" sz="2400" smtClean="0"/>
              <a:t>R</a:t>
            </a:r>
            <a:r>
              <a:rPr lang="en-US" sz="1200" smtClean="0"/>
              <a:t>2</a:t>
            </a:r>
            <a:r>
              <a:rPr lang="en-US" sz="2400" smtClean="0"/>
              <a:t>=4 </a:t>
            </a:r>
            <a:r>
              <a:rPr lang="ru-RU" sz="2400" smtClean="0"/>
              <a:t>Ом, </a:t>
            </a:r>
            <a:r>
              <a:rPr lang="en-US" sz="2400" smtClean="0"/>
              <a:t>  R</a:t>
            </a:r>
            <a:r>
              <a:rPr lang="en-US" sz="1200" smtClean="0"/>
              <a:t>3</a:t>
            </a:r>
            <a:r>
              <a:rPr lang="en-US" sz="2400" smtClean="0"/>
              <a:t>=5 </a:t>
            </a:r>
            <a:r>
              <a:rPr lang="ru-RU" sz="2400" smtClean="0"/>
              <a:t>Ом. Амперметр А</a:t>
            </a:r>
            <a:r>
              <a:rPr lang="ru-RU" sz="1200" smtClean="0"/>
              <a:t>1</a:t>
            </a:r>
            <a:r>
              <a:rPr lang="ru-RU" sz="2400" smtClean="0"/>
              <a:t> показывает силу тока 20А. Определите показания вольтметра </a:t>
            </a:r>
            <a:r>
              <a:rPr lang="en-US" sz="2400" smtClean="0"/>
              <a:t>V</a:t>
            </a:r>
            <a:r>
              <a:rPr lang="ru-RU" sz="2400" smtClean="0"/>
              <a:t> и амперметров А</a:t>
            </a:r>
            <a:r>
              <a:rPr lang="ru-RU" sz="1400" smtClean="0"/>
              <a:t>2 </a:t>
            </a:r>
            <a:r>
              <a:rPr lang="ru-RU" sz="2800" smtClean="0"/>
              <a:t>и </a:t>
            </a:r>
            <a:r>
              <a:rPr lang="ru-RU" sz="2400" smtClean="0"/>
              <a:t>А</a:t>
            </a:r>
            <a:r>
              <a:rPr lang="ru-RU" sz="1400" smtClean="0"/>
              <a:t>3</a:t>
            </a:r>
            <a:r>
              <a:rPr lang="ru-RU" sz="2400" smtClean="0"/>
              <a:t>.</a:t>
            </a:r>
          </a:p>
        </p:txBody>
      </p:sp>
      <p:pic>
        <p:nvPicPr>
          <p:cNvPr id="36868" name="Picture 8" descr="Отсканировано 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042988" y="4149725"/>
            <a:ext cx="6913562" cy="2374900"/>
          </a:xfrm>
        </p:spPr>
      </p:pic>
    </p:spTree>
    <p:custDataLst>
      <p:tags r:id="rId1"/>
    </p:custData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7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7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7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2" grpId="0"/>
      <p:bldP spid="11776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/>
              <a:t>Цели урока: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875"/>
            <a:ext cx="4038600" cy="4433888"/>
          </a:xfrm>
        </p:spPr>
        <p:txBody>
          <a:bodyPr>
            <a:normAutofit lnSpcReduction="1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Знаю: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dirty="0" smtClean="0"/>
              <a:t>Что такое последовательное соединение проводников и его закономерности.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dirty="0" smtClean="0"/>
              <a:t>Что такое параллельное соединение проводников и его закономерности.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875"/>
            <a:ext cx="4038600" cy="4433888"/>
          </a:xfrm>
        </p:spPr>
        <p:txBody>
          <a:bodyPr>
            <a:normAutofit lnSpcReduction="1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Умею: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dirty="0" smtClean="0"/>
              <a:t>Вычислять силу тока, напряжение и сопротивление при различных соединениях.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dirty="0" smtClean="0"/>
              <a:t>Применять полученные знания при решении задач.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Домашнее задание:</a:t>
            </a:r>
          </a:p>
        </p:txBody>
      </p:sp>
      <p:sp>
        <p:nvSpPr>
          <p:cNvPr id="38915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endParaRPr lang="ru-RU" sz="6600" smtClean="0"/>
          </a:p>
          <a:p>
            <a:pPr>
              <a:buFont typeface="Wingdings 2" pitchFamily="18" charset="2"/>
              <a:buNone/>
            </a:pPr>
            <a:r>
              <a:rPr lang="ru-RU" sz="6600" smtClean="0"/>
              <a:t>§16-17, № 64, №72.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2819400"/>
            <a:ext cx="9375775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200">
                <a:solidFill>
                  <a:srgbClr val="FF0000"/>
                </a:solidFill>
              </a:rPr>
              <a:t>:–) </a:t>
            </a:r>
            <a:r>
              <a:rPr lang="ru-RU" sz="3200"/>
              <a:t>– те, кто считает, что хорошо понял тему </a:t>
            </a:r>
          </a:p>
          <a:p>
            <a:r>
              <a:rPr lang="ru-RU" sz="3200"/>
              <a:t>		и поработал на уроке. </a:t>
            </a:r>
            <a:br>
              <a:rPr lang="ru-RU" sz="3200"/>
            </a:br>
            <a:r>
              <a:rPr lang="ru-RU" sz="3200">
                <a:solidFill>
                  <a:srgbClr val="FF0000"/>
                </a:solidFill>
              </a:rPr>
              <a:t>;–) </a:t>
            </a:r>
            <a:r>
              <a:rPr lang="ru-RU" sz="3200"/>
              <a:t>– те, кто считает, что недостаточно хорошо понял тему, поработал на уроке. </a:t>
            </a:r>
            <a:br>
              <a:rPr lang="ru-RU" sz="3200"/>
            </a:br>
            <a:r>
              <a:rPr lang="ru-RU" sz="3200">
                <a:solidFill>
                  <a:srgbClr val="FF0000"/>
                </a:solidFill>
              </a:rPr>
              <a:t>:–( </a:t>
            </a:r>
            <a:r>
              <a:rPr lang="ru-RU" sz="3200"/>
              <a:t>– те, кто считает, что ему еще много нужно 		работать над данной темой. </a:t>
            </a:r>
            <a:r>
              <a:rPr lang="ru-RU" sz="3600"/>
              <a:t/>
            </a:r>
            <a:br>
              <a:rPr lang="ru-RU" sz="3600"/>
            </a:br>
            <a:r>
              <a:rPr lang="ru-RU" sz="3600"/>
              <a:t/>
            </a:r>
            <a:br>
              <a:rPr lang="ru-RU" sz="3600"/>
            </a:br>
            <a:endParaRPr lang="ru-RU" sz="3600"/>
          </a:p>
        </p:txBody>
      </p:sp>
      <p:sp>
        <p:nvSpPr>
          <p:cNvPr id="39939" name="Заголовок 2"/>
          <p:cNvSpPr>
            <a:spLocks noGrp="1"/>
          </p:cNvSpPr>
          <p:nvPr>
            <p:ph type="title"/>
          </p:nvPr>
        </p:nvSpPr>
        <p:spPr>
          <a:xfrm flipV="1">
            <a:off x="457200" y="1847850"/>
            <a:ext cx="8229600" cy="68263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5487987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800" smtClean="0">
                <a:solidFill>
                  <a:srgbClr val="CC3300"/>
                </a:solidFill>
              </a:rPr>
              <a:t> Выводы по уроку</a:t>
            </a:r>
            <a:endParaRPr lang="ru-RU" smtClean="0"/>
          </a:p>
        </p:txBody>
      </p:sp>
      <p:pic>
        <p:nvPicPr>
          <p:cNvPr id="39941" name="Picture 6" descr="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 descr="C:\Users\123\Desktop\анимашки\detia-65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0425" y="476250"/>
            <a:ext cx="2316163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4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3.1|3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9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Ярк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Ярк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259</TotalTime>
  <Words>337</Words>
  <Application>Microsoft Office PowerPoint</Application>
  <PresentationFormat>Экран (4:3)</PresentationFormat>
  <Paragraphs>162</Paragraphs>
  <Slides>19</Slides>
  <Notes>0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31" baseType="lpstr">
      <vt:lpstr>Arial</vt:lpstr>
      <vt:lpstr>Calibri</vt:lpstr>
      <vt:lpstr>Constantia</vt:lpstr>
      <vt:lpstr>Wingdings 2</vt:lpstr>
      <vt:lpstr>Century Gothic</vt:lpstr>
      <vt:lpstr>Verdana</vt:lpstr>
      <vt:lpstr>Times New Roman</vt:lpstr>
      <vt:lpstr>Comic Sans MS</vt:lpstr>
      <vt:lpstr>Поток</vt:lpstr>
      <vt:lpstr>Яркая</vt:lpstr>
      <vt:lpstr>1_Яркая</vt:lpstr>
      <vt:lpstr>Microsoft Equation 3.0</vt:lpstr>
      <vt:lpstr>Последовательное и параллельное соединение проводников.</vt:lpstr>
      <vt:lpstr>Цели урока:</vt:lpstr>
      <vt:lpstr>Заполни кроссворд:</vt:lpstr>
      <vt:lpstr>Слайд 4</vt:lpstr>
      <vt:lpstr>Последовательное соединение</vt:lpstr>
      <vt:lpstr>Слайд 6</vt:lpstr>
      <vt:lpstr>Параллельное  соединение</vt:lpstr>
      <vt:lpstr>Слайд 8</vt:lpstr>
      <vt:lpstr>Слайд 9</vt:lpstr>
      <vt:lpstr>Преимущества и недостатки соединений </vt:lpstr>
      <vt:lpstr>Слайд 11</vt:lpstr>
      <vt:lpstr>Слайд 12</vt:lpstr>
      <vt:lpstr>Слайд 13</vt:lpstr>
      <vt:lpstr>Задача №1</vt:lpstr>
      <vt:lpstr>Задача №2.</vt:lpstr>
      <vt:lpstr>Задача №3.</vt:lpstr>
      <vt:lpstr>Цели урока:</vt:lpstr>
      <vt:lpstr>Домашнее задание:</vt:lpstr>
      <vt:lpstr>Слайд 19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</dc:creator>
  <cp:lastModifiedBy>Антон</cp:lastModifiedBy>
  <cp:revision>21</cp:revision>
  <dcterms:created xsi:type="dcterms:W3CDTF">2010-11-23T12:02:53Z</dcterms:created>
  <dcterms:modified xsi:type="dcterms:W3CDTF">2015-04-09T09:02:48Z</dcterms:modified>
</cp:coreProperties>
</file>