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63" r:id="rId3"/>
    <p:sldId id="271" r:id="rId4"/>
    <p:sldId id="258" r:id="rId5"/>
    <p:sldId id="259" r:id="rId6"/>
    <p:sldId id="260" r:id="rId7"/>
    <p:sldId id="266" r:id="rId8"/>
    <p:sldId id="265" r:id="rId9"/>
    <p:sldId id="264" r:id="rId10"/>
    <p:sldId id="267" r:id="rId11"/>
    <p:sldId id="268" r:id="rId12"/>
    <p:sldId id="269" r:id="rId13"/>
    <p:sldId id="272" r:id="rId14"/>
    <p:sldId id="273"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4" d="100"/>
          <a:sy n="74" d="100"/>
        </p:scale>
        <p:origin x="129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349EDF48-A479-46E6-83ED-29EC0DB8E926}"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349EDF48-A479-46E6-83ED-29EC0DB8E92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D08D877-7B4F-42DF-943C-CB3315B29A76}" type="datetimeFigureOut">
              <a:rPr lang="ru-RU" smtClean="0"/>
              <a:pPr/>
              <a:t>04.11.2013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9EDF48-A479-46E6-83ED-29EC0DB8E92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D08D877-7B4F-42DF-943C-CB3315B29A76}" type="datetimeFigureOut">
              <a:rPr lang="ru-RU" smtClean="0"/>
              <a:pPr/>
              <a:t>04.11.2013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49EDF48-A479-46E6-83ED-29EC0DB8E92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ru.wikipedia.org/wiki/%D0%A1%D0%B0%D1%80%D0%B0%D0%BD%D1%87%D0%B0" TargetMode="External"/><Relationship Id="rId7" Type="http://schemas.openxmlformats.org/officeDocument/2006/relationships/image" Target="../media/image2.jpeg"/><Relationship Id="rId2" Type="http://schemas.openxmlformats.org/officeDocument/2006/relationships/hyperlink" Target="http://ru.wikipedia.org/wiki/%D0%A1%D1%82%D1%80%D0%B0%D0%BD%D1%81%D1%82%D0%B2%D1%83%D1%8E%D1%89%D0%B8%D0%B9_%D0%B3%D0%BE%D0%BB%D1%83%D0%B1%D1%8C" TargetMode="External"/><Relationship Id="rId1" Type="http://schemas.openxmlformats.org/officeDocument/2006/relationships/slideLayout" Target="../slideLayouts/slideLayout8.xml"/><Relationship Id="rId6" Type="http://schemas.openxmlformats.org/officeDocument/2006/relationships/hyperlink" Target="http://www.nkj.ru/upload/iblock/79f/79fa6da916d1be733a8cae05c8ce152f.jpg" TargetMode="External"/><Relationship Id="rId5" Type="http://schemas.openxmlformats.org/officeDocument/2006/relationships/hyperlink" Target="http://ru.wikipedia.org/wiki/%D0%9F%D1%83%D0%BB%D0%B5%D0%BC%D1%91%D1%82" TargetMode="External"/><Relationship Id="rId4" Type="http://schemas.openxmlformats.org/officeDocument/2006/relationships/hyperlink" Target="http://ru.wikipedia.org/wiki/%D0%A4%D0%B5%D0%BD%D0%B8%D0%BC%D0%BE%D1%80_%D0%9A%D1%83%D0%BF%D0%B5%D1%80"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ru.wikipedia.org/wiki/%D0%9A%D0%B0%D0%BC%D0%B5%D0%BD%D0%BD%D1%8B%D0%B9_%D0%B2%D0%B5%D0%BA" TargetMode="External"/><Relationship Id="rId13" Type="http://schemas.openxmlformats.org/officeDocument/2006/relationships/hyperlink" Target="http://ru.wikipedia.org/w/index.php?title=%D0%92%D0%B5%D1%80%D1%85%D0%BD%D0%B8%D0%B9_%D0%9F%D0%B0%D0%BB%D0%B5%D0%BE%D0%BB%D0%B8%D1%82&amp;action=edit&amp;redlink=1" TargetMode="External"/><Relationship Id="rId3" Type="http://schemas.openxmlformats.org/officeDocument/2006/relationships/hyperlink" Target="http://ru.wikipedia.org/wiki/%D0%95%D0%B2%D1%80%D0%BE%D0%BF%D0%B0" TargetMode="External"/><Relationship Id="rId7" Type="http://schemas.openxmlformats.org/officeDocument/2006/relationships/hyperlink" Target="http://ru.wikipedia.org/wiki/%D0%A7%D0%B5%D0%BB%D0%BE%D0%B2%D0%B5%D0%BA" TargetMode="External"/><Relationship Id="rId12" Type="http://schemas.openxmlformats.org/officeDocument/2006/relationships/hyperlink" Target="http://ru.wikipedia.org/wiki/%D0%9B%D0%B5%D0%B4%D0%BD%D0%B8%D0%BA%D0%BE%D0%B2%D1%8B%D0%B9_%D0%BF%D0%B5%D1%80%D0%B8%D0%BE%D0%B4" TargetMode="External"/><Relationship Id="rId2" Type="http://schemas.openxmlformats.org/officeDocument/2006/relationships/hyperlink" Target="http://ru.wikipedia.org/wiki/%D0%9F%D0%BB%D0%B8%D0%BE%D1%86%D0%B5%D0%BD" TargetMode="External"/><Relationship Id="rId1" Type="http://schemas.openxmlformats.org/officeDocument/2006/relationships/slideLayout" Target="../slideLayouts/slideLayout4.xml"/><Relationship Id="rId6" Type="http://schemas.openxmlformats.org/officeDocument/2006/relationships/hyperlink" Target="http://ru.wikipedia.org/wiki/%D0%A1%D0%B5%D0%B2%D0%B5%D1%80%D0%BD%D0%B0%D1%8F_%D0%90%D0%BC%D0%B5%D1%80%D0%B8%D0%BA%D0%B0" TargetMode="External"/><Relationship Id="rId11" Type="http://schemas.openxmlformats.org/officeDocument/2006/relationships/hyperlink" Target="http://ru.wikipedia.org/wiki/%D0%A1%D0%BB%D0%BE%D0%BD" TargetMode="External"/><Relationship Id="rId5" Type="http://schemas.openxmlformats.org/officeDocument/2006/relationships/hyperlink" Target="http://ru.wikipedia.org/wiki/%D0%90%D1%84%D1%80%D0%B8%D0%BA%D0%B0" TargetMode="External"/><Relationship Id="rId15" Type="http://schemas.openxmlformats.org/officeDocument/2006/relationships/image" Target="../media/image3.jpeg"/><Relationship Id="rId10" Type="http://schemas.openxmlformats.org/officeDocument/2006/relationships/hyperlink" Target="http://ru.wikipedia.org/wiki/%D0%90%D0%BB%D1%8F%D1%81%D0%BA%D0%B0" TargetMode="External"/><Relationship Id="rId4" Type="http://schemas.openxmlformats.org/officeDocument/2006/relationships/hyperlink" Target="http://ru.wikipedia.org/wiki/%D0%90%D0%B7%D0%B8%D1%8F" TargetMode="External"/><Relationship Id="rId9" Type="http://schemas.openxmlformats.org/officeDocument/2006/relationships/hyperlink" Target="http://ru.wikipedia.org/wiki/%D0%A1%D0%B8%D0%B1%D0%B8%D1%80%D1%8C" TargetMode="External"/><Relationship Id="rId14" Type="http://schemas.openxmlformats.org/officeDocument/2006/relationships/hyperlink" Target="http://www.nkj.ru/upload/iblock/fcb/fcb5919bec416b9e104346e01bebf1af.jpg"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ru.wikipedia.org/wiki/%D0%9C%D0%B0%D0%B2%D1%80%D0%B8%D0%BA%D0%B8%D0%B9" TargetMode="External"/><Relationship Id="rId7" Type="http://schemas.openxmlformats.org/officeDocument/2006/relationships/hyperlink" Target="http://www.nkj.ru/upload/iblock/f86/f8665e0eaf46cbbf325f888cd16af6df.jpg" TargetMode="External"/><Relationship Id="rId2" Type="http://schemas.openxmlformats.org/officeDocument/2006/relationships/hyperlink" Target="http://ru.wikipedia.org/wiki/%D0%93%D0%BE%D0%BB%D1%83%D0%B1%D0%B8%D0%BD%D1%8B%D0%B5" TargetMode="External"/><Relationship Id="rId1" Type="http://schemas.openxmlformats.org/officeDocument/2006/relationships/slideLayout" Target="../slideLayouts/slideLayout4.xml"/><Relationship Id="rId6" Type="http://schemas.openxmlformats.org/officeDocument/2006/relationships/hyperlink" Target="http://ru.wikipedia.org/wiki/%D0%90%D0%BB%D0%B8%D1%81%D0%B0_%D0%B2_%D1%81%D1%82%D1%80%D0%B0%D0%BD%D0%B5_%D0%A7%D1%83%D0%B4%D0%B5%D1%81" TargetMode="External"/><Relationship Id="rId5" Type="http://schemas.openxmlformats.org/officeDocument/2006/relationships/hyperlink" Target="http://ru.wikipedia.org/wiki/%D0%9B%D1%8C%D1%8E%D0%B8%D1%81_%D0%9A%D1%8D%D1%80%D1%80%D0%BE%D0%BB%D0%BB" TargetMode="External"/><Relationship Id="rId4" Type="http://schemas.openxmlformats.org/officeDocument/2006/relationships/hyperlink" Target="http://ru.wikipedia.org/wiki/%D0%93%D0%BE%D1%81%D1%83%D0%B4%D0%B0%D1%80%D1%81%D1%82%D0%B2%D0%B5%D0%BD%D0%BD%D1%8B%D0%B9_%D0%94%D0%B0%D1%80%D0%B2%D0%B8%D0%BD%D0%BE%D0%B2%D1%81%D0%BA%D0%B8%D0%B9_%D0%BC%D1%83%D0%B7%D0%B5%D0%B9"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ru.wikipedia.org/wiki/%D0%9F%D0%BE%D0%BF%D1%83%D0%B3%D0%B0%D0%B5%D0%B2%D1%8B%D0%B5" TargetMode="External"/><Relationship Id="rId2" Type="http://schemas.openxmlformats.org/officeDocument/2006/relationships/hyperlink" Target="http://en.wikipedia.org/wiki/Broad-billed_Parrot" TargetMode="Externa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hyperlink" Target="http://ru.wikipedia.org/wiki/%D0%A4%D0%B0%D0%B9%D0%BB:Extinctbirds1907_P7_Lophopsittacus_mauritianus0295.png" TargetMode="External"/><Relationship Id="rId4" Type="http://schemas.openxmlformats.org/officeDocument/2006/relationships/hyperlink" Target="http://ru.wikipedia.org/wiki/%D0%9D%D0%B0%D1%81%D1%82%D0%BE%D1%8F%D1%89%D0%B8%D0%B5_%D0%BF%D0%BE%D0%BF%D1%83%D0%B3%D0%B0%D0%B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ru.wikipedia.org/wiki/%D0%A4%D0%B0%D0%B9%D0%BB:Ur-painting.jpg"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hyperlink" Target="http://ru.wikipedia.org/wiki/%D0%A2%D1%83%D1%80%D0%BA%D0%B0_(%D0%9B%D1%8C%D0%B2%D0%BE%D0%B2%D1%81%D0%BA%D0%B0%D1%8F_%D0%BE%D0%B1%D0%BB%D0%B0%D1%81%D1%82%D1%8C)" TargetMode="External"/><Relationship Id="rId13" Type="http://schemas.openxmlformats.org/officeDocument/2006/relationships/hyperlink" Target="http://ru.wikipedia.org/wiki/%D0%A4%D0%B0%D0%B9%D0%BB:Bos_primigenius_map.jpg" TargetMode="External"/><Relationship Id="rId3" Type="http://schemas.openxmlformats.org/officeDocument/2006/relationships/hyperlink" Target="http://ru.wikipedia.org/wiki/%D0%9C%D0%B0%D0%BB%D0%B0%D1%8F_%D0%90%D0%B7%D0%B8%D1%8F" TargetMode="External"/><Relationship Id="rId7" Type="http://schemas.openxmlformats.org/officeDocument/2006/relationships/hyperlink" Target="http://ru.wikipedia.org/wiki/%D0%91%D0%BE%D0%B5%D0%B2%D0%BE%D0%B9_%D0%B1%D1%8B%D0%BA" TargetMode="External"/><Relationship Id="rId12" Type="http://schemas.openxmlformats.org/officeDocument/2006/relationships/image" Target="../media/image7.jpeg"/><Relationship Id="rId2" Type="http://schemas.openxmlformats.org/officeDocument/2006/relationships/hyperlink" Target="http://ru.wikipedia.org/wiki/%D0%A1%D0%B5%D0%B2%D0%B5%D1%80%D0%BD%D0%B0%D1%8F_%D0%90%D1%84%D1%80%D0%B8%D0%BA%D0%B0" TargetMode="External"/><Relationship Id="rId1" Type="http://schemas.openxmlformats.org/officeDocument/2006/relationships/slideLayout" Target="../slideLayouts/slideLayout7.xml"/><Relationship Id="rId6" Type="http://schemas.openxmlformats.org/officeDocument/2006/relationships/hyperlink" Target="http://ru.wikipedia.org/wiki/%D0%92%D0%BB%D0%B0%D0%B4%D0%B8%D0%BC%D0%B8%D1%80_%D0%92%D1%81%D0%B5%D0%B2%D0%BE%D0%BB%D0%BE%D0%B4%D0%BE%D0%B2%D0%B8%D1%87_%D0%9C%D0%BE%D0%BD%D0%BE%D0%BC%D0%B0%D1%85" TargetMode="External"/><Relationship Id="rId11" Type="http://schemas.openxmlformats.org/officeDocument/2006/relationships/hyperlink" Target="http://ru.wikipedia.org/wiki/%D0%A4%D0%B0%D0%B9%D0%BB:Jaktorow_pomnik_tura.jpg" TargetMode="External"/><Relationship Id="rId5" Type="http://schemas.openxmlformats.org/officeDocument/2006/relationships/hyperlink" Target="http://ru.wikipedia.org/wiki/%D0%94%D0%BD%D0%B5%D0%BF%D1%80" TargetMode="External"/><Relationship Id="rId10" Type="http://schemas.openxmlformats.org/officeDocument/2006/relationships/hyperlink" Target="http://ru.wikipedia.org/wiki/%D0%A3%D0%BA%D1%80%D0%B0%D0%B8%D0%BD%D0%B0" TargetMode="External"/><Relationship Id="rId4" Type="http://schemas.openxmlformats.org/officeDocument/2006/relationships/hyperlink" Target="http://ru.wikipedia.org/wiki/%D0%9A%D0%B0%D0%B2%D0%BA%D0%B0%D0%B7" TargetMode="External"/><Relationship Id="rId9" Type="http://schemas.openxmlformats.org/officeDocument/2006/relationships/hyperlink" Target="http://ru.wikipedia.org/wiki/%D0%9B%D1%8C%D0%B2%D0%BE%D0%B2%D1%81%D0%BA%D0%B0%D1%8F_%D0%BE%D0%B1%D0%BB%D0%B0%D1%81%D1%82%D1%8C" TargetMode="External"/><Relationship Id="rId1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ru.wikipedia.org/wiki/%D0%9B%D0%B0%D0%BC%D0%B0%D0%BD%D1%82%D0%B8%D0%BD" TargetMode="External"/><Relationship Id="rId7" Type="http://schemas.openxmlformats.org/officeDocument/2006/relationships/hyperlink" Target="http://ru.wikipedia.org/wiki/%D0%97%D0%BE%D0%BE%D0%BB%D0%BE%D0%B3%D0%B8%D1%87%D0%B5%D1%81%D0%BA%D0%B8%D0%B9_%D0%BC%D1%83%D0%B7%D0%B5%D0%B9_%D0%9C%D0%BE%D1%81%D0%BA%D0%BE%D0%B2%D1%81%D0%BA%D0%BE%D0%B3%D0%BE_%D0%B3%D0%BE%D1%81%D1%83%D0%B4%D0%B0%D1%80%D1%81%D1%82%D0%B2%D0%B5%D0%BD%D0%BD%D0%BE%D0%B3%D0%BE_%D1%83%D0%BD%D0%B8%D0%B2%D0%B5%D1%80%D1%81%D0%B8%D1%82%D0%B5%D1%82%D0%B0" TargetMode="External"/><Relationship Id="rId2" Type="http://schemas.openxmlformats.org/officeDocument/2006/relationships/hyperlink" Target="http://ru.wikipedia.org/wiki/%D0%A1%D0%B8%D1%80%D0%B5%D0%BD%D1%8B_(%D0%BC%D0%BB%D0%B5%D0%BA%D0%BE%D0%BF%D0%B8%D1%82%D0%B0%D1%8E%D1%89%D0%B8%D0%B5)" TargetMode="External"/><Relationship Id="rId1" Type="http://schemas.openxmlformats.org/officeDocument/2006/relationships/slideLayout" Target="../slideLayouts/slideLayout4.xml"/><Relationship Id="rId6" Type="http://schemas.openxmlformats.org/officeDocument/2006/relationships/hyperlink" Target="http://ru.wikipedia.org/wiki/%D0%9B%D0%B0%D0%BC%D0%B8%D0%BD%D0%B0%D1%80%D0%B8%D1%8F" TargetMode="External"/><Relationship Id="rId5" Type="http://schemas.openxmlformats.org/officeDocument/2006/relationships/hyperlink" Target="http://ru.wikipedia.org/wiki/%D0%9C%D0%BE%D1%80%D1%81%D0%BA%D0%B0%D1%8F_%D0%BA%D0%B0%D0%BF%D1%83%D1%81%D1%82%D0%B0" TargetMode="External"/><Relationship Id="rId4" Type="http://schemas.openxmlformats.org/officeDocument/2006/relationships/hyperlink" Target="http://ru.wikipedia.org/wiki/%D0%94%D1%8E%D0%B3%D0%BE%D0%BD%D1%8C" TargetMode="External"/><Relationship Id="rId9" Type="http://schemas.openxmlformats.org/officeDocument/2006/relationships/hyperlink" Target="http://ru.wikipedia.org/wiki/%D0%92%D0%B8%D1%82%D1%83%D1%81_%D0%91%D0%B5%D1%80%D0%B8%D0%BD%D0%B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ru.wikipedia.org/wiki/%D0%97%D0%B5%D0%B1%D1%80%D0%B0" TargetMode="External"/><Relationship Id="rId7" Type="http://schemas.openxmlformats.org/officeDocument/2006/relationships/image" Target="../media/image10.jpeg"/><Relationship Id="rId2" Type="http://schemas.openxmlformats.org/officeDocument/2006/relationships/hyperlink" Target="http://ru.wikipedia.org/wiki/%D0%9A%D0%B2%D0%B0%D0%B3%D0%B3%D0%B0" TargetMode="External"/><Relationship Id="rId1" Type="http://schemas.openxmlformats.org/officeDocument/2006/relationships/slideLayout" Target="../slideLayouts/slideLayout4.xml"/><Relationship Id="rId6" Type="http://schemas.openxmlformats.org/officeDocument/2006/relationships/hyperlink" Target="http://ru.wikipedia.org/wiki/%D0%A4%D0%B0%D0%B9%D0%BB:Daniell_The_Quakka.jpg" TargetMode="External"/><Relationship Id="rId5" Type="http://schemas.openxmlformats.org/officeDocument/2006/relationships/hyperlink" Target="http://ru.wikipedia.org/wiki/%D0%91%D1%83%D1%80%D1%8B" TargetMode="External"/><Relationship Id="rId4" Type="http://schemas.openxmlformats.org/officeDocument/2006/relationships/hyperlink" Target="http://ru.wikipedia.org/wiki/%D0%9B%D0%BE%D1%88%D0%B0%D0%B4%D1%8C"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ru.wikipedia.org/wiki/%D0%A1%D0%B5%D0%B2%D0%B5%D1%80%D0%BD%D0%B0%D1%8F_%D0%90%D0%BC%D0%B5%D1%80%D0%B8%D0%BA%D0%B0" TargetMode="External"/><Relationship Id="rId7" Type="http://schemas.openxmlformats.org/officeDocument/2006/relationships/hyperlink" Target="http://ru.wikipedia.org/wiki/%D0%A4%D0%B0%D0%B9%D0%BB:Karolinasittich_01.jpg" TargetMode="External"/><Relationship Id="rId2" Type="http://schemas.openxmlformats.org/officeDocument/2006/relationships/hyperlink" Target="http://ru.wikipedia.org/wiki/%D0%9A%D0%B0%D1%80%D0%BE%D0%BB%D0%B8%D0%BD%D1%81%D0%BA%D0%B8%D0%B9_%D0%BF%D0%BE%D0%BF%D1%83%D0%B3%D0%B0%D0%B9" TargetMode="External"/><Relationship Id="rId1" Type="http://schemas.openxmlformats.org/officeDocument/2006/relationships/slideLayout" Target="../slideLayouts/slideLayout4.xml"/><Relationship Id="rId6" Type="http://schemas.openxmlformats.org/officeDocument/2006/relationships/hyperlink" Target="http://ru.wikipedia.org/wiki/%D0%A4%D0%BB%D0%BE%D1%80%D0%B8%D0%B4%D0%B0" TargetMode="External"/><Relationship Id="rId5" Type="http://schemas.openxmlformats.org/officeDocument/2006/relationships/hyperlink" Target="http://ru.wikipedia.org/wiki/%D0%9C%D0%B8%D1%81%D1%81%D0%B8%D1%81%D0%B8%D0%BF%D0%B8_(%D1%88%D1%82%D0%B0%D1%82)" TargetMode="External"/><Relationship Id="rId4" Type="http://schemas.openxmlformats.org/officeDocument/2006/relationships/hyperlink" Target="http://ru.wikipedia.org/wiki/%D0%A1%D0%B5%D0%B2%D0%B5%D1%80%D0%BD%D0%B0%D1%8F_%D0%94%D0%B0%D0%BA%D0%BE%D1%82%D0%B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ru.wikipedia.org/wiki/%D0%94%D0%B6%D0%B5%D1%80%D0%B0%D0%BB%D1%8C%D0%B4_%D0%94%D0%B0%D1%80%D1%80%D0%B5%D0%BB%D0%BB" TargetMode="External"/><Relationship Id="rId2" Type="http://schemas.openxmlformats.org/officeDocument/2006/relationships/hyperlink" Target="http://en.wikipedia.org/wiki/Millennium_Ecosystem_Assessment" TargetMode="External"/><Relationship Id="rId1" Type="http://schemas.openxmlformats.org/officeDocument/2006/relationships/slideLayout" Target="../slideLayouts/slideLayout6.xml"/><Relationship Id="rId4" Type="http://schemas.openxmlformats.org/officeDocument/2006/relationships/hyperlink" Target="http://ru.wikipedia.org/wiki/%D0%97%D0%B0%D0%BF%D0%BE%D0%B2%D0%B5%D0%B4%D0%BD%D0%B8%D0%B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422030" y="500042"/>
            <a:ext cx="8229600" cy="2143140"/>
          </a:xfrm>
        </p:spPr>
        <p:txBody>
          <a:bodyPr/>
          <a:lstStyle/>
          <a:p>
            <a:r>
              <a:rPr lang="ru-RU" dirty="0" smtClean="0">
                <a:solidFill>
                  <a:schemeClr val="accent2">
                    <a:lumMod val="75000"/>
                  </a:schemeClr>
                </a:solidFill>
              </a:rPr>
              <a:t>Исчезнувшие </a:t>
            </a:r>
            <a:r>
              <a:rPr lang="ru-RU" sz="5400" dirty="0" smtClean="0">
                <a:solidFill>
                  <a:schemeClr val="accent2">
                    <a:lumMod val="75000"/>
                  </a:schemeClr>
                </a:solidFill>
              </a:rPr>
              <a:t>животные</a:t>
            </a:r>
            <a:endParaRPr lang="ru-RU" sz="5400" dirty="0">
              <a:solidFill>
                <a:schemeClr val="accent2">
                  <a:lumMod val="75000"/>
                </a:schemeClr>
              </a:solidFill>
            </a:endParaRPr>
          </a:p>
        </p:txBody>
      </p:sp>
      <p:sp>
        <p:nvSpPr>
          <p:cNvPr id="2" name="Подзаголовок 1"/>
          <p:cNvSpPr>
            <a:spLocks noGrp="1"/>
          </p:cNvSpPr>
          <p:nvPr>
            <p:ph type="subTitle" idx="1"/>
          </p:nvPr>
        </p:nvSpPr>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20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2000"/>
                                        <p:tgtEl>
                                          <p:spTgt spid="4"/>
                                        </p:tgtEl>
                                        <p:attrNameLst>
                                          <p:attrName>fillcolor</p:attrName>
                                        </p:attrNameLst>
                                      </p:cBhvr>
                                      <p:tavLst>
                                        <p:tav tm="0">
                                          <p:val>
                                            <p:clrVal>
                                              <a:schemeClr val="accent2"/>
                                            </p:clrVal>
                                          </p:val>
                                        </p:tav>
                                        <p:tav tm="50000">
                                          <p:val>
                                            <p:clrVal>
                                              <a:schemeClr val="hlink"/>
                                            </p:clrVal>
                                          </p:val>
                                        </p:tav>
                                      </p:tavLst>
                                    </p:anim>
                                    <p:set>
                                      <p:cBhvr>
                                        <p:cTn id="9" dur="200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714356"/>
            <a:ext cx="8286808" cy="48320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Как ни изобретателен человек, </a:t>
            </a:r>
          </a:p>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он не силах ни сотворить</a:t>
            </a:r>
          </a:p>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новый вид животного,</a:t>
            </a:r>
          </a:p>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ни воссоздать уничтоженный вид. </a:t>
            </a:r>
          </a:p>
          <a:p>
            <a:pPr algn="ctr"/>
            <a:r>
              <a:rPr lang="ru-RU"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Дж. Даррелл. «Мясной рулет»</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ppt_x</p:attrName>
                                        </p:attrNameLst>
                                      </p:cBhvr>
                                      <p:tavLst>
                                        <p:tav tm="0">
                                          <p:val>
                                            <p:strVal val="ppt_x"/>
                                          </p:val>
                                        </p:tav>
                                        <p:tav tm="100000">
                                          <p:val>
                                            <p:strVal val="ppt_x"/>
                                          </p:val>
                                        </p:tav>
                                      </p:tavLst>
                                    </p:anim>
                                    <p:anim calcmode="lin" valueType="num">
                                      <p:cBhvr>
                                        <p:cTn id="8" dur="2000"/>
                                        <p:tgtEl>
                                          <p:spTgt spid="2"/>
                                        </p:tgtEl>
                                        <p:attrNameLst>
                                          <p:attrName>ppt_y</p:attrName>
                                        </p:attrNameLst>
                                      </p:cBhvr>
                                      <p:tavLst>
                                        <p:tav tm="0">
                                          <p:val>
                                            <p:strVal val="ppt_y"/>
                                          </p:val>
                                        </p:tav>
                                        <p:tav tm="100000">
                                          <p:val>
                                            <p:strVal val="ppt_y-.1"/>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0" y="500042"/>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55575" fontAlgn="base">
              <a:spcBef>
                <a:spcPct val="0"/>
              </a:spcBef>
              <a:spcAft>
                <a:spcPct val="0"/>
              </a:spcAft>
              <a:tabLst>
                <a:tab pos="197485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Представьте себе, какой </a:t>
            </a:r>
            <a:r>
              <a:rPr lang="ru-RU" sz="2800" dirty="0" smtClean="0">
                <a:latin typeface="Times New Roman" pitchFamily="18" charset="0"/>
                <a:ea typeface="Times New Roman" pitchFamily="18" charset="0"/>
                <a:cs typeface="Times New Roman" pitchFamily="18" charset="0"/>
              </a:rPr>
              <a:t>взрыв возмущения вызовет  попытка стереть с лица земли, скажем, лондонский Тауэр, - и это будет справедливое негодование. </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единственный в своем роде чу</a:t>
            </a:r>
            <a:r>
              <a:rPr lang="ru-RU" sz="2800" dirty="0" smtClean="0">
                <a:latin typeface="Times New Roman" pitchFamily="18" charset="0"/>
                <a:ea typeface="Times New Roman" pitchFamily="18" charset="0"/>
                <a:cs typeface="Times New Roman" pitchFamily="18" charset="0"/>
              </a:rPr>
              <a:t>десный вид, который </a:t>
            </a:r>
            <a:r>
              <a:rPr lang="ru-RU" sz="2800" dirty="0" err="1" smtClean="0">
                <a:latin typeface="Times New Roman" pitchFamily="18" charset="0"/>
                <a:ea typeface="Times New Roman" pitchFamily="18" charset="0"/>
                <a:cs typeface="Times New Roman" pitchFamily="18" charset="0"/>
              </a:rPr>
              <a:t>эволюци</a:t>
            </a:r>
            <a:r>
              <a:rPr lang="ru-RU" sz="2800" dirty="0" smtClean="0">
                <a:latin typeface="Times New Roman" pitchFamily="18" charset="0"/>
                <a:ea typeface="Times New Roman" pitchFamily="18" charset="0"/>
                <a:cs typeface="Times New Roman" pitchFamily="18" charset="0"/>
              </a:rPr>
              <a:t> </a:t>
            </a:r>
            <a:r>
              <a:rPr lang="ru-RU" sz="2800" dirty="0" err="1" smtClean="0">
                <a:latin typeface="Times New Roman" pitchFamily="18" charset="0"/>
                <a:ea typeface="Times New Roman" pitchFamily="18" charset="0"/>
                <a:cs typeface="Times New Roman" pitchFamily="18" charset="0"/>
              </a:rPr>
              <a:t>онировал</a:t>
            </a:r>
            <a:r>
              <a:rPr lang="ru-RU" sz="2800" dirty="0" smtClean="0">
                <a:latin typeface="Times New Roman" pitchFamily="18" charset="0"/>
                <a:ea typeface="Times New Roman" pitchFamily="18" charset="0"/>
                <a:cs typeface="Times New Roman" pitchFamily="18" charset="0"/>
              </a:rPr>
              <a:t> сотни тысяч лет, чтобы достичь сегодняшнего совершенства, можно отправить в небытие одним духом, как гасят огонек свечи, и никто даже пальцем не пошевельнет, кроме считанной горсточки людей, никто и слова не скажет в их защиту. ..» - так пишет </a:t>
            </a:r>
            <a:r>
              <a:rPr lang="ru-RU" sz="2800" dirty="0" err="1" smtClean="0">
                <a:latin typeface="Times New Roman" pitchFamily="18" charset="0"/>
                <a:ea typeface="Times New Roman" pitchFamily="18" charset="0"/>
                <a:cs typeface="Times New Roman" pitchFamily="18" charset="0"/>
              </a:rPr>
              <a:t>Джеральд</a:t>
            </a:r>
            <a:r>
              <a:rPr lang="ru-RU" sz="2800" dirty="0" smtClean="0">
                <a:latin typeface="Times New Roman" pitchFamily="18" charset="0"/>
                <a:ea typeface="Times New Roman" pitchFamily="18" charset="0"/>
                <a:cs typeface="Times New Roman" pitchFamily="18" charset="0"/>
              </a:rPr>
              <a:t> Даррелл в своей замечательной книге «Мясной рулет»</a:t>
            </a:r>
            <a:r>
              <a:rPr lang="ru-RU" sz="2800" dirty="0" smtClean="0">
                <a:latin typeface="Arial" pitchFamily="34" charset="0"/>
                <a:cs typeface="Arial" pitchFamily="34" charset="0"/>
              </a:rPr>
              <a:t> </a:t>
            </a:r>
          </a:p>
          <a:p>
            <a:pPr lvl="0" indent="155575" fontAlgn="base">
              <a:spcBef>
                <a:spcPct val="0"/>
              </a:spcBef>
              <a:spcAft>
                <a:spcPct val="0"/>
              </a:spcAft>
              <a:tabLst>
                <a:tab pos="1974850" algn="l"/>
              </a:tabLst>
            </a:pPr>
            <a:r>
              <a:rPr lang="ru-RU" sz="2400" dirty="0" smtClean="0">
                <a:latin typeface="Times New Roman" pitchFamily="18" charset="0"/>
                <a:ea typeface="Times New Roman" pitchFamily="18" charset="0"/>
                <a:cs typeface="Times New Roman" pitchFamily="18" charset="0"/>
              </a:rPr>
              <a:t/>
            </a:r>
            <a:br>
              <a:rPr lang="ru-RU" sz="2400" dirty="0" smtClean="0">
                <a:latin typeface="Times New Roman" pitchFamily="18" charset="0"/>
                <a:ea typeface="Times New Roman" pitchFamily="18" charset="0"/>
                <a:cs typeface="Times New Roman" pitchFamily="18" charset="0"/>
              </a:rPr>
            </a:br>
            <a:endParaRPr lang="ru-RU" sz="2400" dirty="0" smtClean="0">
              <a:latin typeface="Times New Roman" pitchFamily="18" charset="0"/>
              <a:ea typeface="Times New Roman" pitchFamily="18" charset="0"/>
              <a:cs typeface="Times New Roman" pitchFamily="18" charset="0"/>
            </a:endParaRPr>
          </a:p>
          <a:p>
            <a:pPr lvl="0" indent="155575" eaLnBrk="0" fontAlgn="base" hangingPunct="0">
              <a:spcBef>
                <a:spcPct val="0"/>
              </a:spcBef>
              <a:spcAft>
                <a:spcPct val="0"/>
              </a:spcAft>
              <a:tabLst>
                <a:tab pos="1974850" algn="l"/>
              </a:tabLst>
            </a:pP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14290"/>
            <a:ext cx="8501090" cy="571504"/>
          </a:xfrm>
        </p:spPr>
        <p:txBody>
          <a:bodyPr>
            <a:noAutofit/>
          </a:bodyPr>
          <a:lstStyle/>
          <a:p>
            <a:pPr algn="ctr"/>
            <a:r>
              <a:rPr lang="ru-RU" sz="3600" dirty="0" smtClean="0">
                <a:solidFill>
                  <a:srgbClr val="FF0000"/>
                </a:solidFill>
              </a:rPr>
              <a:t>Странствующий     голубь</a:t>
            </a:r>
            <a:endParaRPr lang="ru-RU" sz="3600" dirty="0">
              <a:solidFill>
                <a:srgbClr val="FF0000"/>
              </a:solidFill>
            </a:endParaRPr>
          </a:p>
        </p:txBody>
      </p:sp>
      <p:sp>
        <p:nvSpPr>
          <p:cNvPr id="4" name="Текст 3"/>
          <p:cNvSpPr>
            <a:spLocks noGrp="1"/>
          </p:cNvSpPr>
          <p:nvPr>
            <p:ph type="body" idx="2"/>
          </p:nvPr>
        </p:nvSpPr>
        <p:spPr/>
        <p:txBody>
          <a:bodyPr/>
          <a:lstStyle/>
          <a:p>
            <a:endParaRPr lang="ru-RU" dirty="0"/>
          </a:p>
        </p:txBody>
      </p:sp>
      <p:sp>
        <p:nvSpPr>
          <p:cNvPr id="3" name="Содержимое 2"/>
          <p:cNvSpPr>
            <a:spLocks noGrp="1"/>
          </p:cNvSpPr>
          <p:nvPr>
            <p:ph sz="half" idx="1"/>
          </p:nvPr>
        </p:nvSpPr>
        <p:spPr>
          <a:xfrm>
            <a:off x="4071934" y="1071546"/>
            <a:ext cx="4614866" cy="5572164"/>
          </a:xfrm>
        </p:spPr>
        <p:txBody>
          <a:bodyPr>
            <a:normAutofit fontScale="62500" lnSpcReduction="20000"/>
          </a:bodyPr>
          <a:lstStyle/>
          <a:p>
            <a:r>
              <a:rPr lang="ru-RU" dirty="0" smtClean="0"/>
              <a:t>Самым ярким и наглядным примером методичного истребления является история </a:t>
            </a:r>
            <a:r>
              <a:rPr lang="ru-RU" b="1" dirty="0" smtClean="0">
                <a:hlinkClick r:id="rId2" tooltip="Странствующий голубь"/>
              </a:rPr>
              <a:t>странствующего голубя</a:t>
            </a:r>
            <a:r>
              <a:rPr lang="ru-RU" dirty="0" smtClean="0"/>
              <a:t>. Когда-то многомиллионные стаи этих птиц летали в небе Северной Америки. Завидев пищу, голуби, как огромная </a:t>
            </a:r>
            <a:r>
              <a:rPr lang="ru-RU" dirty="0" smtClean="0">
                <a:hlinkClick r:id="rId3" tooltip="Саранча"/>
              </a:rPr>
              <a:t>саранча</a:t>
            </a:r>
            <a:r>
              <a:rPr lang="ru-RU" dirty="0" smtClean="0"/>
              <a:t> бросались вниз, а насытившись — улетали, начисто уничтожая фрукты, ягоды, орехи, насекомых. Естественно, что подобная прожорливость вызывала раздражение колонистов. Кроме того, голуби были очень хороши на вкус. Поэтому истребление голубей превратилось в забаву. В одном из романов </a:t>
            </a:r>
            <a:r>
              <a:rPr lang="ru-RU" dirty="0" err="1" smtClean="0">
                <a:hlinkClick r:id="rId4" tooltip="Фенимор Купер"/>
              </a:rPr>
              <a:t>Фенимора</a:t>
            </a:r>
            <a:r>
              <a:rPr lang="ru-RU" dirty="0" smtClean="0">
                <a:hlinkClick r:id="rId4" tooltip="Фенимор Купер"/>
              </a:rPr>
              <a:t> Купера</a:t>
            </a:r>
            <a:r>
              <a:rPr lang="ru-RU" dirty="0" smtClean="0"/>
              <a:t> очень хорошо описано, как при приближении стаи голубей всё население городов и посёлков высыпало на улицы, вооружившись рогатками, ружьями, иногда даже пушками. Убивали столько голубей, сколько могли убить. Голубей закладывали в погреба-ледники, готовили сразу, кормили собак, или просто выбрасывали. Устраивались даже соревнования по стрельбе по голубям, а ближе к концу XIX века стали использовать и </a:t>
            </a:r>
            <a:r>
              <a:rPr lang="ru-RU" dirty="0" smtClean="0">
                <a:hlinkClick r:id="rId5" tooltip="Пулемёт"/>
              </a:rPr>
              <a:t>пулемёты</a:t>
            </a:r>
            <a:r>
              <a:rPr lang="ru-RU" dirty="0" smtClean="0"/>
              <a:t> Последний странствующий голубь, по имени Марта, умер в зоопарке в 1914 году.</a:t>
            </a:r>
          </a:p>
          <a:p>
            <a:endParaRPr lang="ru-RU" dirty="0"/>
          </a:p>
        </p:txBody>
      </p:sp>
      <p:pic>
        <p:nvPicPr>
          <p:cNvPr id="5" name="Рисунок 4" descr="http://www.nkj.ru/upload/iblock/79f/79fa6da916d1be733a8cae05c8ce152f.jpg">
            <a:hlinkClick r:id="rId6"/>
          </p:cNvPr>
          <p:cNvPicPr/>
          <p:nvPr/>
        </p:nvPicPr>
        <p:blipFill>
          <a:blip r:embed="rId7" cstate="print"/>
          <a:srcRect/>
          <a:stretch>
            <a:fillRect/>
          </a:stretch>
        </p:blipFill>
        <p:spPr bwMode="auto">
          <a:xfrm>
            <a:off x="0" y="928670"/>
            <a:ext cx="4071966" cy="564360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8" presetClass="entr" presetSubtype="0" accel="5000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8" presetClass="entr" presetSubtype="0" accel="5000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4"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8329642" cy="857256"/>
          </a:xfrm>
        </p:spPr>
        <p:txBody>
          <a:bodyPr>
            <a:normAutofit/>
          </a:bodyPr>
          <a:lstStyle/>
          <a:p>
            <a:r>
              <a:rPr lang="ru-RU" sz="4400" dirty="0" smtClean="0"/>
              <a:t>Мамонт</a:t>
            </a:r>
            <a:endParaRPr lang="ru-RU" sz="4400" dirty="0"/>
          </a:p>
        </p:txBody>
      </p:sp>
      <p:sp>
        <p:nvSpPr>
          <p:cNvPr id="3" name="Содержимое 2"/>
          <p:cNvSpPr>
            <a:spLocks noGrp="1"/>
          </p:cNvSpPr>
          <p:nvPr>
            <p:ph sz="half" idx="1"/>
          </p:nvPr>
        </p:nvSpPr>
        <p:spPr>
          <a:xfrm>
            <a:off x="-214346" y="1214422"/>
            <a:ext cx="4929222" cy="5429288"/>
          </a:xfrm>
        </p:spPr>
        <p:txBody>
          <a:bodyPr>
            <a:normAutofit fontScale="55000" lnSpcReduction="20000"/>
          </a:bodyPr>
          <a:lstStyle/>
          <a:p>
            <a:r>
              <a:rPr lang="ru-RU" dirty="0" smtClean="0"/>
              <a:t>Мамонты появились в </a:t>
            </a:r>
            <a:r>
              <a:rPr lang="ru-RU" dirty="0" smtClean="0">
                <a:hlinkClick r:id="rId2" tooltip="Плиоцен"/>
              </a:rPr>
              <a:t>плиоцене</a:t>
            </a:r>
            <a:r>
              <a:rPr lang="ru-RU" dirty="0" smtClean="0"/>
              <a:t> и жили 4,8 млн. — 4500 лет назад в </a:t>
            </a:r>
            <a:r>
              <a:rPr lang="ru-RU" dirty="0" smtClean="0">
                <a:hlinkClick r:id="rId3" tooltip="Европа"/>
              </a:rPr>
              <a:t>Европе</a:t>
            </a:r>
            <a:r>
              <a:rPr lang="ru-RU" dirty="0" smtClean="0"/>
              <a:t>, </a:t>
            </a:r>
            <a:r>
              <a:rPr lang="ru-RU" dirty="0" smtClean="0">
                <a:hlinkClick r:id="rId4" tooltip="Азия"/>
              </a:rPr>
              <a:t>Азии</a:t>
            </a:r>
            <a:r>
              <a:rPr lang="ru-RU" dirty="0" smtClean="0"/>
              <a:t>, </a:t>
            </a:r>
            <a:r>
              <a:rPr lang="ru-RU" dirty="0" smtClean="0">
                <a:hlinkClick r:id="rId5" tooltip="Африка"/>
              </a:rPr>
              <a:t>Африке</a:t>
            </a:r>
            <a:r>
              <a:rPr lang="ru-RU" dirty="0" smtClean="0"/>
              <a:t> и </a:t>
            </a:r>
            <a:r>
              <a:rPr lang="ru-RU" dirty="0" smtClean="0">
                <a:hlinkClick r:id="rId6" tooltip="Северная Америка"/>
              </a:rPr>
              <a:t>Северной Америке</a:t>
            </a:r>
            <a:r>
              <a:rPr lang="ru-RU" dirty="0" smtClean="0"/>
              <a:t>. Найдены многочисленные кости мамонтов в стоянках древнего </a:t>
            </a:r>
            <a:r>
              <a:rPr lang="ru-RU" dirty="0" smtClean="0">
                <a:hlinkClick r:id="rId7" tooltip="Человек"/>
              </a:rPr>
              <a:t>человека</a:t>
            </a:r>
            <a:r>
              <a:rPr lang="ru-RU" dirty="0" smtClean="0"/>
              <a:t> </a:t>
            </a:r>
            <a:r>
              <a:rPr lang="ru-RU" dirty="0" smtClean="0">
                <a:hlinkClick r:id="rId8" tooltip="Каменный век"/>
              </a:rPr>
              <a:t>каменного века</a:t>
            </a:r>
            <a:r>
              <a:rPr lang="ru-RU" dirty="0" smtClean="0"/>
              <a:t>; обнаружены также рисунки и скульптуры мамонтов, сделанные доисторическим человеком. В </a:t>
            </a:r>
            <a:r>
              <a:rPr lang="ru-RU" dirty="0" smtClean="0">
                <a:hlinkClick r:id="rId9" tooltip="Сибирь"/>
              </a:rPr>
              <a:t>Сибири</a:t>
            </a:r>
            <a:r>
              <a:rPr lang="ru-RU" dirty="0" smtClean="0"/>
              <a:t> и на </a:t>
            </a:r>
            <a:r>
              <a:rPr lang="ru-RU" dirty="0" smtClean="0">
                <a:hlinkClick r:id="rId10" tooltip="Аляска"/>
              </a:rPr>
              <a:t>Аляске</a:t>
            </a:r>
            <a:r>
              <a:rPr lang="ru-RU" dirty="0" smtClean="0"/>
              <a:t> известны случаи нахождения трупов мамонтов, сохранившихся благодаря пребыванию их в толще многолетней мерзлоты. Основные виды </a:t>
            </a:r>
            <a:r>
              <a:rPr lang="ru-RU" sz="2200" dirty="0" smtClean="0"/>
              <a:t>мамонтов</a:t>
            </a:r>
            <a:r>
              <a:rPr lang="ru-RU" dirty="0" smtClean="0"/>
              <a:t> по размерам не превосходили современных </a:t>
            </a:r>
            <a:r>
              <a:rPr lang="ru-RU" dirty="0" smtClean="0">
                <a:hlinkClick r:id="rId11" tooltip="Слон"/>
              </a:rPr>
              <a:t>слонов</a:t>
            </a:r>
            <a:r>
              <a:rPr lang="ru-RU" dirty="0" smtClean="0"/>
              <a:t> (при этом североамериканский подвид </a:t>
            </a:r>
            <a:r>
              <a:rPr lang="ru-RU" i="1" dirty="0" err="1" smtClean="0"/>
              <a:t>Mammuthus</a:t>
            </a:r>
            <a:r>
              <a:rPr lang="ru-RU" i="1" dirty="0" smtClean="0"/>
              <a:t> </a:t>
            </a:r>
            <a:r>
              <a:rPr lang="ru-RU" i="1" dirty="0" err="1" smtClean="0"/>
              <a:t>imperator</a:t>
            </a:r>
            <a:r>
              <a:rPr lang="ru-RU" dirty="0" smtClean="0"/>
              <a:t> достигал высоты 5 метров и массы 12 тонн, а карликовые виды </a:t>
            </a:r>
            <a:r>
              <a:rPr lang="ru-RU" i="1" dirty="0" err="1" smtClean="0"/>
              <a:t>Mammuthus</a:t>
            </a:r>
            <a:r>
              <a:rPr lang="ru-RU" i="1" dirty="0" smtClean="0"/>
              <a:t> </a:t>
            </a:r>
            <a:r>
              <a:rPr lang="ru-RU" i="1" dirty="0" err="1" smtClean="0"/>
              <a:t>exilis</a:t>
            </a:r>
            <a:r>
              <a:rPr lang="ru-RU" dirty="0" smtClean="0"/>
              <a:t> и </a:t>
            </a:r>
            <a:r>
              <a:rPr lang="ru-RU" i="1" dirty="0" err="1" smtClean="0"/>
              <a:t>Mammuthus</a:t>
            </a:r>
            <a:r>
              <a:rPr lang="ru-RU" i="1" dirty="0" smtClean="0"/>
              <a:t> </a:t>
            </a:r>
            <a:r>
              <a:rPr lang="ru-RU" i="1" dirty="0" err="1" smtClean="0"/>
              <a:t>lamarmorae</a:t>
            </a:r>
            <a:r>
              <a:rPr lang="ru-RU" dirty="0" smtClean="0"/>
              <a:t> не превышали 2 метра в высоту и были массой до 900 кг), но обладали более массивным туловищем, более короткими ногами, длинной шерстью и длинными изогнутыми бивнями; последние могли служить мамонту для добывания пищи в зимнее время из-под снега. Коренные зубы мамонта с многочисленными тонкими </a:t>
            </a:r>
            <a:r>
              <a:rPr lang="ru-RU" dirty="0" err="1" smtClean="0"/>
              <a:t>дентино-эмалевыми</a:t>
            </a:r>
            <a:r>
              <a:rPr lang="ru-RU" dirty="0" smtClean="0"/>
              <a:t> пластинами были хорошо приспособлены для пережёвывания грубого растительного корма.  Мамонты вымерли около 10 тысяч лет назад во время последнего </a:t>
            </a:r>
            <a:r>
              <a:rPr lang="ru-RU" dirty="0" smtClean="0">
                <a:hlinkClick r:id="rId12" tooltip="Ледниковый период"/>
              </a:rPr>
              <a:t>Ледникового периода</a:t>
            </a:r>
            <a:r>
              <a:rPr lang="ru-RU" dirty="0" smtClean="0"/>
              <a:t>. По мнению многих учёных, существенную или даже решающую роль в этом вымирании сыграли охотники </a:t>
            </a:r>
            <a:r>
              <a:rPr lang="ru-RU" dirty="0" smtClean="0">
                <a:hlinkClick r:id="rId13" tooltip="Верхний Палеолит (страница отсутствует)"/>
              </a:rPr>
              <a:t>Верхнего Палеолита</a:t>
            </a:r>
            <a:r>
              <a:rPr lang="ru-RU" dirty="0" smtClean="0"/>
              <a:t>. </a:t>
            </a:r>
            <a:endParaRPr lang="ru-RU" dirty="0"/>
          </a:p>
        </p:txBody>
      </p:sp>
      <p:pic>
        <p:nvPicPr>
          <p:cNvPr id="10" name="Содержимое 9" descr="http://www.nkj.ru/upload/iblock/fcb/fcb5919bec416b9e104346e01bebf1af.jpg">
            <a:hlinkClick r:id="rId14"/>
          </p:cNvPr>
          <p:cNvPicPr>
            <a:picLocks noGrp="1"/>
          </p:cNvPicPr>
          <p:nvPr>
            <p:ph sz="half" idx="2"/>
          </p:nvPr>
        </p:nvPicPr>
        <p:blipFill>
          <a:blip r:embed="rId15" cstate="print"/>
          <a:srcRect/>
          <a:stretch>
            <a:fillRect/>
          </a:stretch>
        </p:blipFill>
        <p:spPr bwMode="auto">
          <a:xfrm>
            <a:off x="4714876" y="1142984"/>
            <a:ext cx="4286280" cy="55007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mph" presetSubtype="0" grpId="0" nodeType="clickEffect">
                                  <p:stCondLst>
                                    <p:cond delay="0"/>
                                  </p:stCondLst>
                                  <p:childTnLst>
                                    <p:set>
                                      <p:cBhvr override="childStyle">
                                        <p:cTn id="6" dur="500" fill="hold"/>
                                        <p:tgtEl>
                                          <p:spTgt spid="2"/>
                                        </p:tgtEl>
                                        <p:attrNameLst>
                                          <p:attrName>style.color</p:attrName>
                                        </p:attrNameLst>
                                      </p:cBhvr>
                                      <p:to>
                                        <p:clrVal>
                                          <a:schemeClr val="accent2"/>
                                        </p:clrVal>
                                      </p:to>
                                    </p:set>
                                    <p:set>
                                      <p:cBhvr override="childStyle">
                                        <p:cTn id="7" dur="500" fill="hold"/>
                                        <p:tgtEl>
                                          <p:spTgt spid="2"/>
                                        </p:tgtEl>
                                        <p:attrNameLst>
                                          <p:attrName>style.fontStyle</p:attrName>
                                        </p:attrNameLst>
                                      </p:cBhvr>
                                      <p:to>
                                        <p:strVal val="italic"/>
                                      </p:to>
                                    </p:set>
                                    <p:set>
                                      <p:cBhvr>
                                        <p:cTn id="8" dur="500" fill="hold"/>
                                        <p:tgtEl>
                                          <p:spTgt spid="2"/>
                                        </p:tgtEl>
                                        <p:attrNameLst>
                                          <p:attrName>style.fontWeight</p:attrName>
                                        </p:attrNameLst>
                                      </p:cBhvr>
                                      <p:to>
                                        <p:strVal val="bold"/>
                                      </p:to>
                                    </p:set>
                                    <p:set>
                                      <p:cBhvr>
                                        <p:cTn id="9" dur="500" fill="hold"/>
                                        <p:tgtEl>
                                          <p:spTgt spid="2"/>
                                        </p:tgtEl>
                                        <p:attrNameLst>
                                          <p:attrName>style.textDecorationUnderline</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501122" cy="1143000"/>
          </a:xfrm>
        </p:spPr>
        <p:txBody>
          <a:bodyPr>
            <a:normAutofit/>
          </a:bodyPr>
          <a:lstStyle/>
          <a:p>
            <a:r>
              <a:rPr lang="ru-RU" sz="6000" dirty="0" smtClean="0">
                <a:solidFill>
                  <a:schemeClr val="bg2">
                    <a:lumMod val="50000"/>
                  </a:schemeClr>
                </a:solidFill>
              </a:rPr>
              <a:t>Дронт</a:t>
            </a:r>
            <a:endParaRPr lang="ru-RU" sz="6000" dirty="0">
              <a:solidFill>
                <a:schemeClr val="bg2">
                  <a:lumMod val="50000"/>
                </a:schemeClr>
              </a:solidFill>
            </a:endParaRPr>
          </a:p>
        </p:txBody>
      </p:sp>
      <p:sp>
        <p:nvSpPr>
          <p:cNvPr id="4" name="Содержимое 3"/>
          <p:cNvSpPr>
            <a:spLocks noGrp="1"/>
          </p:cNvSpPr>
          <p:nvPr>
            <p:ph sz="half" idx="2"/>
          </p:nvPr>
        </p:nvSpPr>
        <p:spPr>
          <a:xfrm>
            <a:off x="4648200" y="1428736"/>
            <a:ext cx="4038600" cy="5143536"/>
          </a:xfrm>
        </p:spPr>
        <p:txBody>
          <a:bodyPr>
            <a:noAutofit/>
          </a:bodyPr>
          <a:lstStyle/>
          <a:p>
            <a:r>
              <a:rPr lang="ru-RU" sz="1400" u="sng" dirty="0" err="1" smtClean="0"/>
              <a:t>Дронд</a:t>
            </a:r>
            <a:r>
              <a:rPr lang="ru-RU" sz="1400" dirty="0" smtClean="0"/>
              <a:t> — утратившая способность летать птица, ранее относившаяся к </a:t>
            </a:r>
            <a:r>
              <a:rPr lang="ru-RU" sz="1400" dirty="0" smtClean="0">
                <a:hlinkClick r:id="rId2" tooltip="Голубиные"/>
              </a:rPr>
              <a:t>семейству голубиных</a:t>
            </a:r>
            <a:r>
              <a:rPr lang="ru-RU" sz="1400" dirty="0" smtClean="0"/>
              <a:t>. Обитал  на острове </a:t>
            </a:r>
            <a:r>
              <a:rPr lang="ru-RU" sz="1400" dirty="0" smtClean="0">
                <a:hlinkClick r:id="rId3"/>
              </a:rPr>
              <a:t>Маврикий</a:t>
            </a:r>
            <a:r>
              <a:rPr lang="ru-RU" sz="1400" dirty="0" smtClean="0"/>
              <a:t>. Гнездился он на земле, где был в полной безопасности. При этом он не только потерял способность летать, но и начисто разучился узнавать врага и опасаться его. Европейские колонисты истребляли её из-за вкусного мяса, а привезённые моряками козы подчистую съедали кустарник, служивший дронтам укрытием, псы и кошки гоняли и ловили старых птиц, свиньи пожирали яйца и птенцов, а следом за ними крались крысы подбирая остатки пиршества. Один из единичных скелетов находится в </a:t>
            </a:r>
            <a:r>
              <a:rPr lang="ru-RU" sz="1400" dirty="0" smtClean="0">
                <a:hlinkClick r:id="rId4" tooltip="Государственный Дарвиновский музей"/>
              </a:rPr>
              <a:t>Дарвиновском музее</a:t>
            </a:r>
            <a:r>
              <a:rPr lang="ru-RU" sz="1400" dirty="0" smtClean="0"/>
              <a:t> в Москве. Дронт фигурирует в книге </a:t>
            </a:r>
            <a:r>
              <a:rPr lang="ru-RU" sz="1400" dirty="0" smtClean="0">
                <a:hlinkClick r:id="rId5" tooltip="Льюис Кэрролл"/>
              </a:rPr>
              <a:t>Льюиса </a:t>
            </a:r>
            <a:r>
              <a:rPr lang="ru-RU" sz="1400" dirty="0" err="1" smtClean="0">
                <a:hlinkClick r:id="rId5" tooltip="Льюис Кэрролл"/>
              </a:rPr>
              <a:t>Кэррола</a:t>
            </a:r>
            <a:r>
              <a:rPr lang="ru-RU" sz="1400" dirty="0" smtClean="0"/>
              <a:t> «</a:t>
            </a:r>
            <a:r>
              <a:rPr lang="ru-RU" sz="1400" dirty="0" smtClean="0">
                <a:hlinkClick r:id="rId6" tooltip="Алиса в стране Чудес"/>
              </a:rPr>
              <a:t>Алиса в стране Чудес</a:t>
            </a:r>
            <a:r>
              <a:rPr lang="ru-RU" sz="1400" dirty="0" smtClean="0"/>
              <a:t>». Во второй половине XX века дронт стал символом борьбы за защиту и сохранение редких видов животных. Последние упоминания относятся к 1662 году.</a:t>
            </a:r>
          </a:p>
          <a:p>
            <a:endParaRPr lang="ru-RU" sz="1400" dirty="0"/>
          </a:p>
        </p:txBody>
      </p:sp>
      <p:pic>
        <p:nvPicPr>
          <p:cNvPr id="5" name="Содержимое 4" descr="http://www.nkj.ru/upload/iblock/f86/f8665e0eaf46cbbf325f888cd16af6df.jpg">
            <a:hlinkClick r:id="rId7"/>
          </p:cNvPr>
          <p:cNvPicPr>
            <a:picLocks noGrp="1"/>
          </p:cNvPicPr>
          <p:nvPr>
            <p:ph sz="half" idx="1"/>
          </p:nvPr>
        </p:nvPicPr>
        <p:blipFill>
          <a:blip r:embed="rId8" cstate="print"/>
          <a:srcRect/>
          <a:stretch>
            <a:fillRect/>
          </a:stretch>
        </p:blipFill>
        <p:spPr bwMode="auto">
          <a:xfrm>
            <a:off x="285719" y="1428736"/>
            <a:ext cx="4357719" cy="50006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amond(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fontScale="90000"/>
          </a:bodyPr>
          <a:lstStyle/>
          <a:p>
            <a:r>
              <a:rPr lang="ru-RU" dirty="0" smtClean="0">
                <a:hlinkClick r:id="rId2" tooltip="en:Broad-billed Parrot"/>
              </a:rPr>
              <a:t>Голубой Ширококлювый Попугай</a:t>
            </a:r>
            <a:endParaRPr lang="ru-RU" dirty="0"/>
          </a:p>
        </p:txBody>
      </p:sp>
      <p:sp>
        <p:nvSpPr>
          <p:cNvPr id="3" name="Содержимое 2"/>
          <p:cNvSpPr>
            <a:spLocks noGrp="1"/>
          </p:cNvSpPr>
          <p:nvPr>
            <p:ph sz="half" idx="1"/>
          </p:nvPr>
        </p:nvSpPr>
        <p:spPr>
          <a:xfrm>
            <a:off x="0" y="1285860"/>
            <a:ext cx="4572032" cy="5286412"/>
          </a:xfrm>
        </p:spPr>
        <p:txBody>
          <a:bodyPr>
            <a:noAutofit/>
          </a:bodyPr>
          <a:lstStyle/>
          <a:p>
            <a:r>
              <a:rPr lang="ru-RU" sz="1400" dirty="0" smtClean="0"/>
              <a:t>Птица семейства </a:t>
            </a:r>
            <a:r>
              <a:rPr lang="ru-RU" sz="1400" dirty="0" err="1" smtClean="0">
                <a:hlinkClick r:id="rId3" tooltip="Попугаевые"/>
              </a:rPr>
              <a:t>попугаевых</a:t>
            </a:r>
            <a:r>
              <a:rPr lang="ru-RU" sz="1400" dirty="0" smtClean="0"/>
              <a:t>, подсемейства </a:t>
            </a:r>
            <a:r>
              <a:rPr lang="ru-RU" sz="1400" dirty="0" smtClean="0">
                <a:hlinkClick r:id="rId4" tooltip="Настоящие попугаи"/>
              </a:rPr>
              <a:t>настоящие попугаи</a:t>
            </a:r>
            <a:r>
              <a:rPr lang="ru-RU" sz="1400" dirty="0" smtClean="0"/>
              <a:t>. Описан по фактически единственному описанию сделанному в 1601-02 годах, которое хранится в библиотеке </a:t>
            </a:r>
            <a:r>
              <a:rPr lang="ru-RU" sz="1400" dirty="0" err="1" smtClean="0"/>
              <a:t>Utrecht</a:t>
            </a:r>
            <a:r>
              <a:rPr lang="ru-RU" sz="1400" dirty="0" smtClean="0"/>
              <a:t> Утрехта (рисунок). Основной цвет — серо-голубой. Массивный клюв, на голове имелся выраженный хохолок. Крылья относительно тела непропорционально короткие, предположительно не мог летать, только вспархивал. Исчез в период </a:t>
            </a:r>
            <a:r>
              <a:rPr lang="ru-RU" sz="1400" dirty="0" err="1" smtClean="0"/>
              <a:t>кологизации</a:t>
            </a:r>
            <a:r>
              <a:rPr lang="ru-RU" sz="1400" dirty="0" smtClean="0"/>
              <a:t> острова европейцами, которые завезли собак, крыс, свиней, которые охотились на птицу и разоряли гнёзда. По свидетельствам последнюю птицу видели в 1638, по другим данным — 1673 год. Описаны также другие попугаи этого острова, </a:t>
            </a:r>
            <a:r>
              <a:rPr lang="ru-RU" sz="1400" dirty="0" err="1" smtClean="0"/>
              <a:t>Lophopsittacus</a:t>
            </a:r>
            <a:r>
              <a:rPr lang="ru-RU" sz="1400" dirty="0" smtClean="0"/>
              <a:t> </a:t>
            </a:r>
            <a:r>
              <a:rPr lang="ru-RU" sz="1400" dirty="0" err="1" smtClean="0"/>
              <a:t>bensoni</a:t>
            </a:r>
            <a:r>
              <a:rPr lang="ru-RU" sz="1400" dirty="0" smtClean="0"/>
              <a:t> — Серый Ширококлювый. Он был меньше чем Голубой ширококлювый. Из-за скудности описаний, существует большая вероятность, что серый попугай это самка </a:t>
            </a:r>
            <a:r>
              <a:rPr lang="ru-RU" sz="1400" dirty="0" err="1" smtClean="0"/>
              <a:t>Lophopsittacus</a:t>
            </a:r>
            <a:r>
              <a:rPr lang="ru-RU" sz="1400" dirty="0" smtClean="0"/>
              <a:t> </a:t>
            </a:r>
            <a:r>
              <a:rPr lang="ru-RU" sz="1400" dirty="0" err="1" smtClean="0"/>
              <a:t>mauritanus</a:t>
            </a:r>
            <a:r>
              <a:rPr lang="ru-RU" sz="1400" dirty="0" smtClean="0"/>
              <a:t>. Серые ширококлювы встречались на острове до конца 18-го века, что может косвенно указывать на исчезновение вида спустя около 100 лет после последнего упоминания.</a:t>
            </a:r>
          </a:p>
          <a:p>
            <a:endParaRPr lang="ru-RU" sz="1400" dirty="0"/>
          </a:p>
        </p:txBody>
      </p:sp>
      <p:pic>
        <p:nvPicPr>
          <p:cNvPr id="5" name="Содержимое 4" descr="http://upload.wikimedia.org/wikipedia/commons/thumb/7/77/Extinctbirds1907_P7_Lophopsittacus_mauritianus0295.png/220px-Extinctbirds1907_P7_Lophopsittacus_mauritianus0295.png">
            <a:hlinkClick r:id="rId5"/>
          </p:cNvPr>
          <p:cNvPicPr>
            <a:picLocks noGrp="1"/>
          </p:cNvPicPr>
          <p:nvPr>
            <p:ph sz="half" idx="2"/>
          </p:nvPr>
        </p:nvPicPr>
        <p:blipFill>
          <a:blip r:embed="rId6" cstate="print"/>
          <a:srcRect/>
          <a:stretch>
            <a:fillRect/>
          </a:stretch>
        </p:blipFill>
        <p:spPr bwMode="auto">
          <a:xfrm>
            <a:off x="4643438" y="1285860"/>
            <a:ext cx="4357718" cy="5429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amond(in)">
                                      <p:cBhvr>
                                        <p:cTn id="3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4929222" cy="1082660"/>
          </a:xfrm>
        </p:spPr>
        <p:txBody>
          <a:bodyPr>
            <a:normAutofit/>
          </a:bodyPr>
          <a:lstStyle/>
          <a:p>
            <a:r>
              <a:rPr lang="ru-RU" sz="4400" dirty="0" smtClean="0">
                <a:solidFill>
                  <a:schemeClr val="accent6"/>
                </a:solidFill>
              </a:rPr>
              <a:t>Тур</a:t>
            </a:r>
            <a:endParaRPr lang="ru-RU" sz="4400" dirty="0">
              <a:solidFill>
                <a:schemeClr val="accent6"/>
              </a:solidFill>
            </a:endParaRPr>
          </a:p>
        </p:txBody>
      </p:sp>
      <p:sp>
        <p:nvSpPr>
          <p:cNvPr id="4" name="Содержимое 3"/>
          <p:cNvSpPr>
            <a:spLocks noGrp="1"/>
          </p:cNvSpPr>
          <p:nvPr>
            <p:ph sz="half" idx="2"/>
          </p:nvPr>
        </p:nvSpPr>
        <p:spPr>
          <a:xfrm>
            <a:off x="4500562" y="642918"/>
            <a:ext cx="4500594" cy="5929354"/>
          </a:xfrm>
        </p:spPr>
        <p:txBody>
          <a:bodyPr>
            <a:normAutofit fontScale="70000" lnSpcReduction="20000"/>
          </a:bodyPr>
          <a:lstStyle/>
          <a:p>
            <a:r>
              <a:rPr lang="ru-RU" dirty="0" smtClean="0"/>
              <a:t>Это был мощный зверь с мускулистым, стройным телом высотой в холке около 170—180 см и массой до 800 кг. Высоко посаженная голова была увенчана длинными острыми рогами. Окраска взрослых самцов была черной, с узким белым «ремнём» вдоль спины, а самок и молодых животных — рыжевато-бурой. Хотя последние туры доживали свои дни в лесах, ранее эти быки держались в основном в лесостепи, а нередко заходили и в степи. В леса же они, вероятно, откочёвывали только зимой. Питались травой, побегами и листьями деревьев и кустарников. Гон приходился у них на осень, а телята появлялись весной. Жили небольшими группами или в одиночку, а на зиму объединялись в более крупные стада. Естественных врагов у туров было мало: эти сильные и агрессивные животные легко справлялись с любым хищником.</a:t>
            </a:r>
          </a:p>
          <a:p>
            <a:endParaRPr lang="ru-RU" dirty="0"/>
          </a:p>
        </p:txBody>
      </p:sp>
      <p:pic>
        <p:nvPicPr>
          <p:cNvPr id="5" name="Содержимое 4" descr="Тур (первобытный бык)">
            <a:hlinkClick r:id="rId2" tooltip="&quot;Тур (первобытный бык)&quot;"/>
          </p:cNvPr>
          <p:cNvPicPr>
            <a:picLocks noGrp="1"/>
          </p:cNvPicPr>
          <p:nvPr>
            <p:ph sz="half" idx="1"/>
          </p:nvPr>
        </p:nvPicPr>
        <p:blipFill>
          <a:blip r:embed="rId3" cstate="print"/>
          <a:srcRect/>
          <a:stretch>
            <a:fillRect/>
          </a:stretch>
        </p:blipFill>
        <p:spPr bwMode="auto">
          <a:xfrm>
            <a:off x="142844" y="1571612"/>
            <a:ext cx="4357718" cy="4929222"/>
          </a:xfrm>
          <a:prstGeom prst="rect">
            <a:avLst/>
          </a:prstGeom>
          <a:noFill/>
          <a:ln w="9525">
            <a:noFill/>
            <a:miter lim="800000"/>
            <a:headEnd/>
            <a:tailEnd/>
          </a:ln>
        </p:spPr>
      </p:pic>
    </p:spTree>
  </p:cSld>
  <p:clrMapOvr>
    <a:masterClrMapping/>
  </p:clrMapOvr>
  <p:transition spd="med" advClick="0">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1"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20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2000"/>
                                        <p:tgtEl>
                                          <p:spTgt spid="2"/>
                                        </p:tgtEl>
                                        <p:attrNameLst>
                                          <p:attrName>fillcolor</p:attrName>
                                        </p:attrNameLst>
                                      </p:cBhvr>
                                      <p:tavLst>
                                        <p:tav tm="0">
                                          <p:val>
                                            <p:clrVal>
                                              <a:schemeClr val="accent2"/>
                                            </p:clrVal>
                                          </p:val>
                                        </p:tav>
                                        <p:tav tm="50000">
                                          <p:val>
                                            <p:clrVal>
                                              <a:schemeClr val="hlink"/>
                                            </p:clrVal>
                                          </p:val>
                                        </p:tav>
                                      </p:tavLst>
                                    </p:anim>
                                    <p:set>
                                      <p:cBhvr>
                                        <p:cTn id="9" dur="200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anim calcmode="lin" valueType="num">
                                      <p:cBhvr>
                                        <p:cTn id="15"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2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ppt_x</p:attrName>
                                        </p:attrNameLst>
                                      </p:cBhvr>
                                      <p:tavLst>
                                        <p:tav tm="0">
                                          <p:val>
                                            <p:strVal val="#ppt_x"/>
                                          </p:val>
                                        </p:tav>
                                        <p:tav tm="100000">
                                          <p:val>
                                            <p:strVal val="#ppt_x"/>
                                          </p:val>
                                        </p:tav>
                                      </p:tavLst>
                                    </p:anim>
                                    <p:anim calcmode="lin" valueType="num">
                                      <p:cBhvr>
                                        <p:cTn id="23" dur="1800" decel="100000" fill="hold"/>
                                        <p:tgtEl>
                                          <p:spTgt spid="5"/>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715436" cy="5078313"/>
          </a:xfrm>
          <a:prstGeom prst="rect">
            <a:avLst/>
          </a:prstGeom>
        </p:spPr>
        <p:txBody>
          <a:bodyPr wrap="square">
            <a:spAutoFit/>
          </a:bodyPr>
          <a:lstStyle/>
          <a:p>
            <a:r>
              <a:rPr lang="ru-RU" dirty="0" smtClean="0"/>
              <a:t>В историческое время тур встречался почти по всей Европе, а также в </a:t>
            </a:r>
            <a:r>
              <a:rPr lang="ru-RU" u="sng" dirty="0" smtClean="0">
                <a:hlinkClick r:id="rId2" tooltip="Северная Африка"/>
              </a:rPr>
              <a:t>Северной Африке</a:t>
            </a:r>
            <a:r>
              <a:rPr lang="ru-RU" dirty="0" smtClean="0"/>
              <a:t>, </a:t>
            </a:r>
            <a:r>
              <a:rPr lang="ru-RU" u="sng" dirty="0" smtClean="0">
                <a:hlinkClick r:id="rId3" tooltip="Малая Азия"/>
              </a:rPr>
              <a:t>Малой Азии</a:t>
            </a:r>
            <a:r>
              <a:rPr lang="ru-RU" dirty="0" smtClean="0"/>
              <a:t> и на </a:t>
            </a:r>
            <a:r>
              <a:rPr lang="ru-RU" u="sng" dirty="0" smtClean="0">
                <a:hlinkClick r:id="rId4" tooltip="Кавказ"/>
              </a:rPr>
              <a:t>Кавказе</a:t>
            </a:r>
            <a:r>
              <a:rPr lang="ru-RU" dirty="0" smtClean="0"/>
              <a:t>. В Африке этот зверь был истреблён еще в третьем тысячелетии до н. э., в Месопотамии — примерно к 600 г. до н. э. В Центральной Европе туры сохранились гораздо дольше. Их исчезновение здесь совпало с интенсивными вырубками лесов в IX—XI веках. В XII веке туры ещё встречались в бассейне </a:t>
            </a:r>
            <a:r>
              <a:rPr lang="ru-RU" u="sng" dirty="0" smtClean="0">
                <a:hlinkClick r:id="rId5" tooltip="Днепр"/>
              </a:rPr>
              <a:t>Днепра</a:t>
            </a:r>
            <a:r>
              <a:rPr lang="ru-RU" dirty="0" smtClean="0"/>
              <a:t>. В то время их активно истребляли. Записи о непростой и опасной охоте на диких быков оставил </a:t>
            </a:r>
            <a:r>
              <a:rPr lang="ru-RU" u="sng" dirty="0" smtClean="0">
                <a:hlinkClick r:id="rId6" tooltip="Владимир Всеволодович Мономах"/>
              </a:rPr>
              <a:t>Владимир Мономах</a:t>
            </a:r>
            <a:r>
              <a:rPr lang="ru-RU" dirty="0" smtClean="0"/>
              <a:t>.</a:t>
            </a:r>
          </a:p>
          <a:p>
            <a:r>
              <a:rPr lang="ru-RU" dirty="0" smtClean="0"/>
              <a:t>К 1400 году туры обитали только в относительно малонаселенных и труднодоступных лесах Польши и Литвы. Здесь они были взяты под охрану закона и жили как парковые животные в королевских угодьях. В 1599 году в королевском лесу в 50 км от Варшавы еще обитало маленькое стадо туров — 24 особи. К 1602 году в этом стаде осталось всего 4 зверя, а в 1627 году погиб последний тур на Земле. Однако исчезнувший тур оставил о себе хорошую память: именно эти быки в древности стали родоначальниками различных пород крупного рогатого скота. В настоящее время еще находятся энтузиасты, которые надеются возродить туров, используя, в частности, </a:t>
            </a:r>
            <a:r>
              <a:rPr lang="ru-RU" u="sng" dirty="0" smtClean="0">
                <a:hlinkClick r:id="rId7" tooltip="Боевой бык"/>
              </a:rPr>
              <a:t>испанских быков</a:t>
            </a:r>
            <a:r>
              <a:rPr lang="ru-RU" dirty="0" smtClean="0"/>
              <a:t>, более других сохранивших черты своих диких предков. Тур изображён на национальном гербе Республики Молдова, а также на гербе города </a:t>
            </a:r>
            <a:r>
              <a:rPr lang="ru-RU" u="sng" dirty="0" smtClean="0">
                <a:hlinkClick r:id="rId8" tooltip="Турка (Львовская область)"/>
              </a:rPr>
              <a:t>Турка</a:t>
            </a:r>
            <a:r>
              <a:rPr lang="ru-RU" dirty="0" smtClean="0"/>
              <a:t> во </a:t>
            </a:r>
            <a:r>
              <a:rPr lang="ru-RU" u="sng" dirty="0" smtClean="0">
                <a:hlinkClick r:id="rId9" tooltip="Львовская область"/>
              </a:rPr>
              <a:t>Львовской области</a:t>
            </a:r>
            <a:r>
              <a:rPr lang="ru-RU" dirty="0" smtClean="0"/>
              <a:t> </a:t>
            </a:r>
            <a:r>
              <a:rPr lang="ru-RU" u="sng" dirty="0" smtClean="0">
                <a:hlinkClick r:id="rId10" tooltip="Украина"/>
              </a:rPr>
              <a:t>Украины</a:t>
            </a:r>
            <a:r>
              <a:rPr lang="ru-RU" dirty="0" smtClean="0"/>
              <a:t>.</a:t>
            </a:r>
            <a:endParaRPr lang="ru-RU" dirty="0"/>
          </a:p>
        </p:txBody>
      </p:sp>
      <p:pic>
        <p:nvPicPr>
          <p:cNvPr id="3" name="Рисунок 2" descr="http://upload.wikimedia.org/wikipedia/commons/thumb/1/1a/Jaktorow_pomnik_tura.jpg/120px-Jaktorow_pomnik_tura.jpg">
            <a:hlinkClick r:id="rId11"/>
          </p:cNvPr>
          <p:cNvPicPr/>
          <p:nvPr/>
        </p:nvPicPr>
        <p:blipFill>
          <a:blip r:embed="rId12" cstate="print"/>
          <a:srcRect/>
          <a:stretch>
            <a:fillRect/>
          </a:stretch>
        </p:blipFill>
        <p:spPr bwMode="auto">
          <a:xfrm>
            <a:off x="6000760" y="5000636"/>
            <a:ext cx="2928958" cy="1714487"/>
          </a:xfrm>
          <a:prstGeom prst="rect">
            <a:avLst/>
          </a:prstGeom>
          <a:noFill/>
          <a:ln w="9525">
            <a:noFill/>
            <a:miter lim="800000"/>
            <a:headEnd/>
            <a:tailEnd/>
          </a:ln>
        </p:spPr>
      </p:pic>
      <p:sp>
        <p:nvSpPr>
          <p:cNvPr id="4" name="Прямоугольник 3"/>
          <p:cNvSpPr/>
          <p:nvPr/>
        </p:nvSpPr>
        <p:spPr>
          <a:xfrm rot="10800000" flipV="1">
            <a:off x="4286247" y="5417915"/>
            <a:ext cx="1643073" cy="1200329"/>
          </a:xfrm>
          <a:prstGeom prst="rect">
            <a:avLst/>
          </a:prstGeom>
        </p:spPr>
        <p:txBody>
          <a:bodyPr wrap="square">
            <a:spAutoFit/>
          </a:bodyPr>
          <a:lstStyle/>
          <a:p>
            <a:r>
              <a:rPr lang="ru-RU" dirty="0" smtClean="0"/>
              <a:t>Памятник последнему туру в </a:t>
            </a:r>
            <a:r>
              <a:rPr lang="ru-RU" dirty="0" err="1" smtClean="0"/>
              <a:t>Якторове</a:t>
            </a:r>
            <a:endParaRPr lang="ru-RU" dirty="0"/>
          </a:p>
        </p:txBody>
      </p:sp>
      <p:pic>
        <p:nvPicPr>
          <p:cNvPr id="5" name="Рисунок 4" descr="http://upload.wikimedia.org/wikipedia/commons/thumb/9/9c/Bos_primigenius_map.jpg/120px-Bos_primigenius_map.jpg">
            <a:hlinkClick r:id="rId13"/>
          </p:cNvPr>
          <p:cNvPicPr/>
          <p:nvPr/>
        </p:nvPicPr>
        <p:blipFill>
          <a:blip r:embed="rId14" cstate="print"/>
          <a:srcRect/>
          <a:stretch>
            <a:fillRect/>
          </a:stretch>
        </p:blipFill>
        <p:spPr bwMode="auto">
          <a:xfrm>
            <a:off x="142844" y="5286388"/>
            <a:ext cx="1785950" cy="1428760"/>
          </a:xfrm>
          <a:prstGeom prst="rect">
            <a:avLst/>
          </a:prstGeom>
          <a:noFill/>
          <a:ln w="9525">
            <a:noFill/>
            <a:miter lim="800000"/>
            <a:headEnd/>
            <a:tailEnd/>
          </a:ln>
        </p:spPr>
      </p:pic>
      <p:sp>
        <p:nvSpPr>
          <p:cNvPr id="6" name="Прямоугольник 5"/>
          <p:cNvSpPr/>
          <p:nvPr/>
        </p:nvSpPr>
        <p:spPr>
          <a:xfrm rot="10800000" flipH="1" flipV="1">
            <a:off x="2000232" y="5427069"/>
            <a:ext cx="1571635" cy="923330"/>
          </a:xfrm>
          <a:prstGeom prst="rect">
            <a:avLst/>
          </a:prstGeom>
        </p:spPr>
        <p:txBody>
          <a:bodyPr wrap="square">
            <a:spAutoFit/>
          </a:bodyPr>
          <a:lstStyle/>
          <a:p>
            <a:r>
              <a:rPr lang="ru-RU" dirty="0" smtClean="0"/>
              <a:t>Карта расселения тура</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dirty="0" smtClean="0">
                <a:solidFill>
                  <a:schemeClr val="accent2">
                    <a:lumMod val="40000"/>
                    <a:lumOff val="60000"/>
                  </a:schemeClr>
                </a:solidFill>
              </a:rPr>
              <a:t>Стеллерова корова</a:t>
            </a:r>
            <a:endParaRPr lang="ru-RU" dirty="0">
              <a:solidFill>
                <a:schemeClr val="accent2">
                  <a:lumMod val="40000"/>
                  <a:lumOff val="60000"/>
                </a:schemeClr>
              </a:solidFill>
            </a:endParaRPr>
          </a:p>
        </p:txBody>
      </p:sp>
      <p:sp>
        <p:nvSpPr>
          <p:cNvPr id="3" name="Содержимое 2"/>
          <p:cNvSpPr>
            <a:spLocks noGrp="1"/>
          </p:cNvSpPr>
          <p:nvPr>
            <p:ph sz="half" idx="1"/>
          </p:nvPr>
        </p:nvSpPr>
        <p:spPr>
          <a:xfrm>
            <a:off x="142844" y="1142984"/>
            <a:ext cx="4357718" cy="5500726"/>
          </a:xfrm>
        </p:spPr>
        <p:txBody>
          <a:bodyPr>
            <a:normAutofit fontScale="70000" lnSpcReduction="20000"/>
          </a:bodyPr>
          <a:lstStyle/>
          <a:p>
            <a:r>
              <a:rPr lang="ru-RU" dirty="0" smtClean="0"/>
              <a:t>Морская корова — млекопитающее отряда </a:t>
            </a:r>
            <a:r>
              <a:rPr lang="ru-RU" dirty="0" smtClean="0">
                <a:hlinkClick r:id="rId2" tooltip="Сирены (млекопитающие)"/>
              </a:rPr>
              <a:t>сирен</a:t>
            </a:r>
            <a:r>
              <a:rPr lang="ru-RU" dirty="0" smtClean="0"/>
              <a:t>, во многом напоминала </a:t>
            </a:r>
            <a:r>
              <a:rPr lang="ru-RU" dirty="0" smtClean="0">
                <a:hlinkClick r:id="rId3" tooltip="Ламантин"/>
              </a:rPr>
              <a:t>ламантина</a:t>
            </a:r>
            <a:r>
              <a:rPr lang="ru-RU" dirty="0" smtClean="0"/>
              <a:t> и </a:t>
            </a:r>
            <a:r>
              <a:rPr lang="ru-RU" dirty="0" smtClean="0">
                <a:hlinkClick r:id="rId4" tooltip="Дюгонь"/>
              </a:rPr>
              <a:t>дюгоня</a:t>
            </a:r>
            <a:r>
              <a:rPr lang="ru-RU" dirty="0" smtClean="0"/>
              <a:t>, но была намного крупнее их. Большие стада этих животных плавали у самой поверхности воды, кормясь </a:t>
            </a:r>
            <a:r>
              <a:rPr lang="ru-RU" dirty="0" smtClean="0">
                <a:hlinkClick r:id="rId5" tooltip="Морская капуста"/>
              </a:rPr>
              <a:t>морской капустой</a:t>
            </a:r>
            <a:r>
              <a:rPr lang="ru-RU" dirty="0" smtClean="0"/>
              <a:t> (</a:t>
            </a:r>
            <a:r>
              <a:rPr lang="ru-RU" dirty="0" smtClean="0">
                <a:hlinkClick r:id="rId6" tooltip="Ламинария"/>
              </a:rPr>
              <a:t>ламинарией</a:t>
            </a:r>
            <a:r>
              <a:rPr lang="ru-RU" dirty="0" smtClean="0"/>
              <a:t>), из-за чего животное и было названо морской коровой. Мясо её, которое было очень вкусным и не пахло рыбой, активно употреблялось в пищу, так что стеллерова корова была истреблена полностью всего за 30 лет несмотря на впечатляющие размеры популяции. Правда, отдельные свидетельства моряков, якобы заметивших несколько морских коров приходили до 1970-х годов и, возможно, позже. Скелет морской коровы можно увидеть в </a:t>
            </a:r>
            <a:r>
              <a:rPr lang="ru-RU" dirty="0" smtClean="0">
                <a:hlinkClick r:id="rId7" tooltip="Зоологический музей Московского государственного университета"/>
              </a:rPr>
              <a:t>зоологическом музее МГУ</a:t>
            </a:r>
            <a:r>
              <a:rPr lang="ru-RU" dirty="0" smtClean="0"/>
              <a:t>.</a:t>
            </a:r>
          </a:p>
          <a:p>
            <a:endParaRPr lang="ru-RU" dirty="0"/>
          </a:p>
        </p:txBody>
      </p:sp>
      <p:pic>
        <p:nvPicPr>
          <p:cNvPr id="5" name="Picture 2" descr="F:\0019-017-Stellerova-korova.jpg"/>
          <p:cNvPicPr>
            <a:picLocks noGrp="1" noChangeAspect="1" noChangeArrowheads="1"/>
          </p:cNvPicPr>
          <p:nvPr>
            <p:ph sz="half" idx="2"/>
          </p:nvPr>
        </p:nvPicPr>
        <p:blipFill>
          <a:blip r:embed="rId8"/>
          <a:srcRect/>
          <a:stretch>
            <a:fillRect/>
          </a:stretch>
        </p:blipFill>
        <p:spPr bwMode="auto">
          <a:xfrm>
            <a:off x="4500562" y="1357298"/>
            <a:ext cx="4500594" cy="4786346"/>
          </a:xfrm>
          <a:prstGeom prst="rect">
            <a:avLst/>
          </a:prstGeom>
          <a:noFill/>
        </p:spPr>
      </p:pic>
      <p:sp>
        <p:nvSpPr>
          <p:cNvPr id="6" name="Прямоугольник 5"/>
          <p:cNvSpPr/>
          <p:nvPr/>
        </p:nvSpPr>
        <p:spPr>
          <a:xfrm>
            <a:off x="714348" y="5786454"/>
            <a:ext cx="3714776" cy="923330"/>
          </a:xfrm>
          <a:prstGeom prst="rect">
            <a:avLst/>
          </a:prstGeom>
        </p:spPr>
        <p:txBody>
          <a:bodyPr wrap="square">
            <a:spAutoFit/>
          </a:bodyPr>
          <a:lstStyle/>
          <a:p>
            <a:r>
              <a:rPr lang="ru-RU" dirty="0" smtClean="0"/>
              <a:t>Открыта и </a:t>
            </a:r>
            <a:r>
              <a:rPr lang="ru-RU" dirty="0" err="1" smtClean="0"/>
              <a:t>описанна</a:t>
            </a:r>
            <a:r>
              <a:rPr lang="ru-RU" dirty="0" smtClean="0"/>
              <a:t> русским зоологом </a:t>
            </a:r>
            <a:r>
              <a:rPr lang="ru-RU" dirty="0" err="1" smtClean="0"/>
              <a:t>Стеллером</a:t>
            </a:r>
            <a:r>
              <a:rPr lang="ru-RU" dirty="0" smtClean="0"/>
              <a:t>, в ходе экспедиции </a:t>
            </a:r>
            <a:r>
              <a:rPr lang="ru-RU" u="sng" dirty="0" err="1" smtClean="0">
                <a:hlinkClick r:id="rId9" tooltip="Витус Беринг"/>
              </a:rPr>
              <a:t>Витуса</a:t>
            </a:r>
            <a:r>
              <a:rPr lang="ru-RU" u="sng" dirty="0" smtClean="0">
                <a:hlinkClick r:id="rId9" tooltip="Витус Беринг"/>
              </a:rPr>
              <a:t> Беринга</a:t>
            </a:r>
            <a:r>
              <a:rPr lang="ru-RU" dirty="0" smtClean="0"/>
              <a:t>.</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80">
                                          <p:stCondLst>
                                            <p:cond delay="0"/>
                                          </p:stCondLst>
                                        </p:cTn>
                                        <p:tgtEl>
                                          <p:spTgt spid="2"/>
                                        </p:tgtEl>
                                      </p:cBhvr>
                                    </p:animEffect>
                                    <p:anim calcmode="lin" valueType="num">
                                      <p:cBhvr>
                                        <p:cTn id="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gtEl>
                                      </p:cBhvr>
                                      <p:to x="100000" y="60000"/>
                                    </p:animScale>
                                    <p:animScale>
                                      <p:cBhvr>
                                        <p:cTn id="26" dur="166" decel="50000">
                                          <p:stCondLst>
                                            <p:cond delay="676"/>
                                          </p:stCondLst>
                                        </p:cTn>
                                        <p:tgtEl>
                                          <p:spTgt spid="2"/>
                                        </p:tgtEl>
                                      </p:cBhvr>
                                      <p:to x="100000" y="100000"/>
                                    </p:animScale>
                                    <p:animScale>
                                      <p:cBhvr>
                                        <p:cTn id="27" dur="26">
                                          <p:stCondLst>
                                            <p:cond delay="1312"/>
                                          </p:stCondLst>
                                        </p:cTn>
                                        <p:tgtEl>
                                          <p:spTgt spid="2"/>
                                        </p:tgtEl>
                                      </p:cBhvr>
                                      <p:to x="100000" y="80000"/>
                                    </p:animScale>
                                    <p:animScale>
                                      <p:cBhvr>
                                        <p:cTn id="28" dur="166" decel="50000">
                                          <p:stCondLst>
                                            <p:cond delay="1338"/>
                                          </p:stCondLst>
                                        </p:cTn>
                                        <p:tgtEl>
                                          <p:spTgt spid="2"/>
                                        </p:tgtEl>
                                      </p:cBhvr>
                                      <p:to x="100000" y="100000"/>
                                    </p:animScale>
                                    <p:animScale>
                                      <p:cBhvr>
                                        <p:cTn id="29" dur="26">
                                          <p:stCondLst>
                                            <p:cond delay="1642"/>
                                          </p:stCondLst>
                                        </p:cTn>
                                        <p:tgtEl>
                                          <p:spTgt spid="2"/>
                                        </p:tgtEl>
                                      </p:cBhvr>
                                      <p:to x="100000" y="90000"/>
                                    </p:animScale>
                                    <p:animScale>
                                      <p:cBhvr>
                                        <p:cTn id="30" dur="166" decel="50000">
                                          <p:stCondLst>
                                            <p:cond delay="1668"/>
                                          </p:stCondLst>
                                        </p:cTn>
                                        <p:tgtEl>
                                          <p:spTgt spid="2"/>
                                        </p:tgtEl>
                                      </p:cBhvr>
                                      <p:to x="100000" y="100000"/>
                                    </p:animScale>
                                    <p:animScale>
                                      <p:cBhvr>
                                        <p:cTn id="31" dur="26">
                                          <p:stCondLst>
                                            <p:cond delay="1808"/>
                                          </p:stCondLst>
                                        </p:cTn>
                                        <p:tgtEl>
                                          <p:spTgt spid="2"/>
                                        </p:tgtEl>
                                      </p:cBhvr>
                                      <p:to x="100000" y="95000"/>
                                    </p:animScale>
                                    <p:animScale>
                                      <p:cBhvr>
                                        <p:cTn id="3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solidFill>
                  <a:schemeClr val="accent6">
                    <a:lumMod val="60000"/>
                    <a:lumOff val="40000"/>
                  </a:schemeClr>
                </a:solidFill>
              </a:rPr>
              <a:t>Квагга</a:t>
            </a:r>
            <a:endParaRPr lang="ru-RU" dirty="0">
              <a:solidFill>
                <a:schemeClr val="accent6">
                  <a:lumMod val="60000"/>
                  <a:lumOff val="40000"/>
                </a:schemeClr>
              </a:solidFill>
            </a:endParaRPr>
          </a:p>
        </p:txBody>
      </p:sp>
      <p:sp>
        <p:nvSpPr>
          <p:cNvPr id="4" name="Содержимое 3"/>
          <p:cNvSpPr>
            <a:spLocks noGrp="1"/>
          </p:cNvSpPr>
          <p:nvPr>
            <p:ph sz="half" idx="2"/>
          </p:nvPr>
        </p:nvSpPr>
        <p:spPr/>
        <p:txBody>
          <a:bodyPr>
            <a:normAutofit fontScale="70000" lnSpcReduction="20000"/>
          </a:bodyPr>
          <a:lstStyle/>
          <a:p>
            <a:r>
              <a:rPr lang="ru-RU" b="1" dirty="0" err="1" smtClean="0">
                <a:hlinkClick r:id="rId2"/>
              </a:rPr>
              <a:t>Квагга</a:t>
            </a:r>
            <a:r>
              <a:rPr lang="ru-RU" dirty="0" smtClean="0"/>
              <a:t>, обитавшая на юге Африки, относится к отряду непарнокопытных. Спереди она имела полосатую расцветку, как у </a:t>
            </a:r>
            <a:r>
              <a:rPr lang="ru-RU" dirty="0" smtClean="0">
                <a:hlinkClick r:id="rId3" tooltip="Зебра"/>
              </a:rPr>
              <a:t>зебры</a:t>
            </a:r>
            <a:r>
              <a:rPr lang="ru-RU" dirty="0" smtClean="0"/>
              <a:t>, сзади — гнедой окрас </a:t>
            </a:r>
            <a:r>
              <a:rPr lang="ru-RU" dirty="0" smtClean="0">
                <a:hlinkClick r:id="rId4" tooltip="Лошадь"/>
              </a:rPr>
              <a:t>лошади</a:t>
            </a:r>
            <a:r>
              <a:rPr lang="ru-RU" dirty="0" smtClean="0"/>
              <a:t>. </a:t>
            </a:r>
            <a:r>
              <a:rPr lang="ru-RU" dirty="0" smtClean="0">
                <a:hlinkClick r:id="rId5"/>
              </a:rPr>
              <a:t>Буры</a:t>
            </a:r>
            <a:r>
              <a:rPr lang="ru-RU" dirty="0" smtClean="0"/>
              <a:t> истребляли </a:t>
            </a:r>
            <a:r>
              <a:rPr lang="ru-RU" dirty="0" err="1" smtClean="0"/>
              <a:t>кваггу</a:t>
            </a:r>
            <a:r>
              <a:rPr lang="ru-RU" dirty="0" smtClean="0"/>
              <a:t> ради её прочной шкуры. </a:t>
            </a:r>
            <a:r>
              <a:rPr lang="ru-RU" dirty="0" err="1" smtClean="0"/>
              <a:t>Квагга</a:t>
            </a:r>
            <a:r>
              <a:rPr lang="ru-RU" dirty="0" smtClean="0"/>
              <a:t> — едва ли не единственное из вымерших животных, представители которого были приручены человеком и использовались для охраны стад. </a:t>
            </a:r>
            <a:r>
              <a:rPr lang="ru-RU" dirty="0" err="1" smtClean="0"/>
              <a:t>Квагги</a:t>
            </a:r>
            <a:r>
              <a:rPr lang="ru-RU" dirty="0" smtClean="0"/>
              <a:t> намного раньше домашних овец, коров, кур замечали приближение хищников, и предупреждали владельцев громким криком «</a:t>
            </a:r>
            <a:r>
              <a:rPr lang="ru-RU" dirty="0" err="1" smtClean="0"/>
              <a:t>куаха</a:t>
            </a:r>
            <a:r>
              <a:rPr lang="ru-RU" dirty="0" smtClean="0"/>
              <a:t>», от которого получили своё название. Последняя </a:t>
            </a:r>
            <a:r>
              <a:rPr lang="ru-RU" dirty="0" err="1" smtClean="0"/>
              <a:t>квагга</a:t>
            </a:r>
            <a:r>
              <a:rPr lang="ru-RU" dirty="0" smtClean="0"/>
              <a:t> была убита в 1878 году.</a:t>
            </a:r>
          </a:p>
          <a:p>
            <a:endParaRPr lang="ru-RU" dirty="0"/>
          </a:p>
        </p:txBody>
      </p:sp>
      <p:pic>
        <p:nvPicPr>
          <p:cNvPr id="5" name="Содержимое 4" descr="http://upload.wikimedia.org/wikipedia/commons/thumb/d/d9/Daniell_The_Quakka.jpg/220px-Daniell_The_Quakka.jpg">
            <a:hlinkClick r:id="rId6"/>
          </p:cNvPr>
          <p:cNvPicPr>
            <a:picLocks noGrp="1"/>
          </p:cNvPicPr>
          <p:nvPr>
            <p:ph sz="half" idx="1"/>
          </p:nvPr>
        </p:nvPicPr>
        <p:blipFill>
          <a:blip r:embed="rId7" cstate="print"/>
          <a:srcRect/>
          <a:stretch>
            <a:fillRect/>
          </a:stretch>
        </p:blipFill>
        <p:spPr bwMode="auto">
          <a:xfrm>
            <a:off x="357158" y="1428736"/>
            <a:ext cx="4286280" cy="478634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2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2000" fill="hold"/>
                                        <p:tgtEl>
                                          <p:spTgt spid="2"/>
                                        </p:tgtEl>
                                        <p:attrNameLst>
                                          <p:attrName>ppt_y</p:attrName>
                                        </p:attrNameLst>
                                      </p:cBhvr>
                                      <p:tavLst>
                                        <p:tav tm="0">
                                          <p:val>
                                            <p:strVal val="#ppt_y"/>
                                          </p:val>
                                        </p:tav>
                                        <p:tav tm="100000">
                                          <p:val>
                                            <p:strVal val="#ppt_y"/>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anim calcmode="lin" valueType="num">
                                      <p:cBhvr>
                                        <p:cTn id="16"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2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solidFill>
                  <a:schemeClr val="bg2">
                    <a:lumMod val="50000"/>
                  </a:schemeClr>
                </a:solidFill>
              </a:rPr>
              <a:t>Каролинский</a:t>
            </a:r>
            <a:r>
              <a:rPr lang="ru-RU" dirty="0" smtClean="0">
                <a:solidFill>
                  <a:schemeClr val="bg2">
                    <a:lumMod val="50000"/>
                  </a:schemeClr>
                </a:solidFill>
              </a:rPr>
              <a:t> попугай</a:t>
            </a:r>
            <a:br>
              <a:rPr lang="ru-RU" dirty="0" smtClean="0">
                <a:solidFill>
                  <a:schemeClr val="bg2">
                    <a:lumMod val="50000"/>
                  </a:schemeClr>
                </a:solidFill>
              </a:rPr>
            </a:br>
            <a:endParaRPr lang="ru-RU" dirty="0">
              <a:solidFill>
                <a:schemeClr val="bg2">
                  <a:lumMod val="50000"/>
                </a:schemeClr>
              </a:solidFill>
            </a:endParaRPr>
          </a:p>
        </p:txBody>
      </p:sp>
      <p:sp>
        <p:nvSpPr>
          <p:cNvPr id="3" name="Содержимое 2"/>
          <p:cNvSpPr>
            <a:spLocks noGrp="1"/>
          </p:cNvSpPr>
          <p:nvPr>
            <p:ph sz="half" idx="1"/>
          </p:nvPr>
        </p:nvSpPr>
        <p:spPr/>
        <p:txBody>
          <a:bodyPr>
            <a:normAutofit fontScale="70000" lnSpcReduction="20000"/>
          </a:bodyPr>
          <a:lstStyle/>
          <a:p>
            <a:r>
              <a:rPr lang="ru-RU" dirty="0" smtClean="0"/>
              <a:t>Единственный представитель </a:t>
            </a:r>
            <a:r>
              <a:rPr lang="ru-RU" dirty="0" err="1" smtClean="0"/>
              <a:t>попугаевых</a:t>
            </a:r>
            <a:r>
              <a:rPr lang="ru-RU" dirty="0" smtClean="0"/>
              <a:t> на североамериканском континенте, </a:t>
            </a:r>
            <a:r>
              <a:rPr lang="ru-RU" b="1" dirty="0" err="1" smtClean="0">
                <a:hlinkClick r:id="rId2" tooltip="Каролинский попугай"/>
              </a:rPr>
              <a:t>каролинский</a:t>
            </a:r>
            <a:r>
              <a:rPr lang="ru-RU" b="1" dirty="0" smtClean="0">
                <a:hlinkClick r:id="rId2" tooltip="Каролинский попугай"/>
              </a:rPr>
              <a:t> попугай</a:t>
            </a:r>
            <a:r>
              <a:rPr lang="ru-RU" dirty="0" smtClean="0"/>
              <a:t>, обитал в </a:t>
            </a:r>
            <a:r>
              <a:rPr lang="ru-RU" dirty="0" smtClean="0">
                <a:hlinkClick r:id="rId3" tooltip="Северная Америка"/>
              </a:rPr>
              <a:t>Северной Америке</a:t>
            </a:r>
            <a:r>
              <a:rPr lang="ru-RU" dirty="0" smtClean="0"/>
              <a:t> от </a:t>
            </a:r>
            <a:r>
              <a:rPr lang="ru-RU" dirty="0" smtClean="0">
                <a:hlinkClick r:id="rId4" tooltip="Северная Дакота"/>
              </a:rPr>
              <a:t>Северной Дакоты</a:t>
            </a:r>
            <a:r>
              <a:rPr lang="ru-RU" dirty="0" smtClean="0"/>
              <a:t> до </a:t>
            </a:r>
            <a:r>
              <a:rPr lang="ru-RU" dirty="0" smtClean="0">
                <a:hlinkClick r:id="rId5" tooltip="Миссисипи (штат)"/>
              </a:rPr>
              <a:t>Миссисипи</a:t>
            </a:r>
            <a:r>
              <a:rPr lang="ru-RU" dirty="0" smtClean="0"/>
              <a:t> и </a:t>
            </a:r>
            <a:r>
              <a:rPr lang="ru-RU" dirty="0" smtClean="0">
                <a:hlinkClick r:id="rId6" tooltip="Флорида"/>
              </a:rPr>
              <a:t>Флориды</a:t>
            </a:r>
            <a:r>
              <a:rPr lang="ru-RU" dirty="0" smtClean="0"/>
              <a:t>, доходя до 42-го градуса </a:t>
            </a:r>
            <a:r>
              <a:rPr lang="ru-RU" dirty="0" err="1" smtClean="0"/>
              <a:t>с.ш</a:t>
            </a:r>
            <a:r>
              <a:rPr lang="ru-RU" dirty="0" smtClean="0"/>
              <a:t>. Довольно хорошо переносил суровые зимние холода.</a:t>
            </a:r>
          </a:p>
          <a:p>
            <a:r>
              <a:rPr lang="ru-RU" dirty="0" smtClean="0"/>
              <a:t>Вымер вследствие беспощадного истребления охотниками. Такое сильное преследование объяснялось вредом, наносимым этими попугаями полям и плодовым деревьям. Последний попугай умер в зоопарке в 1918 году.</a:t>
            </a:r>
          </a:p>
          <a:p>
            <a:endParaRPr lang="ru-RU" dirty="0"/>
          </a:p>
        </p:txBody>
      </p:sp>
      <p:pic>
        <p:nvPicPr>
          <p:cNvPr id="5" name="Содержимое 4" descr="http://upload.wikimedia.org/wikipedia/commons/thumb/d/d8/Karolinasittich_01.jpg/220px-Karolinasittich_01.jpg">
            <a:hlinkClick r:id="rId7"/>
          </p:cNvPr>
          <p:cNvPicPr>
            <a:picLocks noGrp="1"/>
          </p:cNvPicPr>
          <p:nvPr>
            <p:ph sz="half" idx="2"/>
          </p:nvPr>
        </p:nvPicPr>
        <p:blipFill>
          <a:blip r:embed="rId8" cstate="print"/>
          <a:srcRect/>
          <a:stretch>
            <a:fillRect/>
          </a:stretch>
        </p:blipFill>
        <p:spPr bwMode="auto">
          <a:xfrm>
            <a:off x="4572000" y="1643050"/>
            <a:ext cx="4143404" cy="507209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accent2">
                    <a:lumMod val="60000"/>
                    <a:lumOff val="40000"/>
                  </a:schemeClr>
                </a:solidFill>
              </a:rPr>
              <a:t>МОА</a:t>
            </a:r>
            <a:endParaRPr lang="ru-RU" dirty="0">
              <a:solidFill>
                <a:schemeClr val="accent2">
                  <a:lumMod val="60000"/>
                  <a:lumOff val="40000"/>
                </a:schemeClr>
              </a:solidFill>
            </a:endParaRPr>
          </a:p>
        </p:txBody>
      </p:sp>
      <p:sp>
        <p:nvSpPr>
          <p:cNvPr id="4" name="Содержимое 3"/>
          <p:cNvSpPr>
            <a:spLocks noGrp="1"/>
          </p:cNvSpPr>
          <p:nvPr>
            <p:ph sz="half" idx="2"/>
          </p:nvPr>
        </p:nvSpPr>
        <p:spPr>
          <a:xfrm>
            <a:off x="4572000" y="1214422"/>
            <a:ext cx="4500594" cy="5500726"/>
          </a:xfrm>
        </p:spPr>
        <p:txBody>
          <a:bodyPr>
            <a:normAutofit fontScale="77500" lnSpcReduction="20000"/>
          </a:bodyPr>
          <a:lstStyle/>
          <a:p>
            <a:r>
              <a:rPr lang="ru-RU" sz="2200" u="sng" dirty="0" smtClean="0"/>
              <a:t>В XIX веке палеонтологи открыли, что на Новой Зеландии жили огромные нелетающие птицы. Кости, найденные при раскопках, поражали воображение. Так, бедренная кость гигантского пернатого по толщине в три раза превосходила бедро крупнейшей современной птицы - африканского страуса, и была в полтора раза длиннее. По предположениям ученых, рост ископаемой птицы был свыше двух метров! Внешне она напоминала исполинского страуса на толстых “слоновых” ногах. Эти гиганты некогда играли роль крупных травоядных млекопитающих на безлесных территориях (которые, правда, в те времена занимали более скромную площадь, чем ныне). По аналогии с динозаврами - “страшными ящерами”, новозеландский страус получил название динорнис - “страшная птица”.</a:t>
            </a:r>
            <a:endParaRPr lang="ru-RU" sz="2200" dirty="0" smtClean="0"/>
          </a:p>
          <a:p>
            <a:endParaRPr lang="ru-RU" dirty="0"/>
          </a:p>
        </p:txBody>
      </p:sp>
      <p:pic>
        <p:nvPicPr>
          <p:cNvPr id="5" name="Содержимое 4" descr="Гигантский орел атакует моа (John Megahan)"/>
          <p:cNvPicPr>
            <a:picLocks noGrp="1"/>
          </p:cNvPicPr>
          <p:nvPr>
            <p:ph sz="half" idx="1"/>
          </p:nvPr>
        </p:nvPicPr>
        <p:blipFill>
          <a:blip r:embed="rId2" cstate="print"/>
          <a:srcRect/>
          <a:stretch>
            <a:fillRect/>
          </a:stretch>
        </p:blipFill>
        <p:spPr bwMode="auto">
          <a:xfrm>
            <a:off x="142844" y="1214422"/>
            <a:ext cx="4572032" cy="55007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amond(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928926" y="214290"/>
            <a:ext cx="607223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lumMod val="95000"/>
                    <a:lumOff val="5000"/>
                  </a:schemeClr>
                </a:solidFill>
                <a:effectLst/>
                <a:latin typeface="Calibri" pitchFamily="34" charset="0"/>
                <a:ea typeface="Times New Roman" pitchFamily="18" charset="0"/>
                <a:cs typeface="Times New Roman" pitchFamily="18" charset="0"/>
              </a:rPr>
              <a:t>Интересно, что на ногах динорнисы имели не два, как страус, и не три, как нанду, эму, казуары, а целых четыре пальца.</a:t>
            </a:r>
            <a:endParaRPr kumimoji="0" lang="ru-RU" sz="1600" b="1"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lumMod val="95000"/>
                    <a:lumOff val="5000"/>
                  </a:schemeClr>
                </a:solidFill>
                <a:effectLst/>
                <a:latin typeface="Calibri" pitchFamily="34" charset="0"/>
                <a:ea typeface="Times New Roman" pitchFamily="18" charset="0"/>
                <a:cs typeface="Times New Roman" pitchFamily="18" charset="0"/>
              </a:rPr>
              <a:t>Но самое удивительное было то, что кости некоторых динорнисов, а также скорлупа их яиц не успели окаменеть, подобно большинству </a:t>
            </a:r>
            <a:r>
              <a:rPr kumimoji="0" lang="ru-RU" sz="1600" b="1" i="0" u="sng" strike="noStrike" cap="none" normalizeH="0" baseline="0" dirty="0" smtClean="0">
                <a:ln>
                  <a:noFill/>
                </a:ln>
                <a:solidFill>
                  <a:schemeClr val="tx1">
                    <a:lumMod val="95000"/>
                    <a:lumOff val="5000"/>
                  </a:schemeClr>
                </a:solidFill>
                <a:effectLst/>
                <a:latin typeface="Arial Black" pitchFamily="34" charset="0"/>
                <a:ea typeface="Times New Roman" pitchFamily="18" charset="0"/>
                <a:cs typeface="Times New Roman" pitchFamily="18" charset="0"/>
              </a:rPr>
              <a:t>ископаемых</a:t>
            </a:r>
            <a:r>
              <a:rPr kumimoji="0" lang="ru-RU" sz="1600" b="1" i="0" u="sng" strike="noStrike" cap="none" normalizeH="0" baseline="0" dirty="0" smtClean="0">
                <a:ln>
                  <a:noFill/>
                </a:ln>
                <a:solidFill>
                  <a:schemeClr val="tx1">
                    <a:lumMod val="95000"/>
                    <a:lumOff val="5000"/>
                  </a:schemeClr>
                </a:solidFill>
                <a:effectLst/>
                <a:latin typeface="Calibri" pitchFamily="34" charset="0"/>
                <a:ea typeface="Times New Roman" pitchFamily="18" charset="0"/>
                <a:cs typeface="Times New Roman" pitchFamily="18" charset="0"/>
              </a:rPr>
              <a:t> объектов. Более того, были найдены куски кожи с перьями, мумифицированные головы и ноги. Создавалось впечатление, что птицы вымерли совсем недавно. Выяснилось, что гигантских пернатых еще застали живыми полинезийцы-маори, переселившиеся на Новую Зеландию только в XVI-XVII веках! Маори называли их “</a:t>
            </a:r>
            <a:r>
              <a:rPr kumimoji="0" lang="ru-RU" sz="1600" b="1" i="0" u="sng" strike="noStrike" cap="none" normalizeH="0" baseline="0" dirty="0" err="1" smtClean="0">
                <a:ln>
                  <a:noFill/>
                </a:ln>
                <a:solidFill>
                  <a:schemeClr val="tx1">
                    <a:lumMod val="95000"/>
                    <a:lumOff val="5000"/>
                  </a:schemeClr>
                </a:solidFill>
                <a:effectLst/>
                <a:latin typeface="Calibri" pitchFamily="34" charset="0"/>
                <a:ea typeface="Times New Roman" pitchFamily="18" charset="0"/>
                <a:cs typeface="Times New Roman" pitchFamily="18" charset="0"/>
              </a:rPr>
              <a:t>моа</a:t>
            </a:r>
            <a:r>
              <a:rPr kumimoji="0" lang="ru-RU" sz="1600" b="1" i="0" u="sng" strike="noStrike" cap="none" normalizeH="0" baseline="0" dirty="0" smtClean="0">
                <a:ln>
                  <a:noFill/>
                </a:ln>
                <a:solidFill>
                  <a:schemeClr val="tx1">
                    <a:lumMod val="95000"/>
                    <a:lumOff val="5000"/>
                  </a:schemeClr>
                </a:solidFill>
                <a:effectLst/>
                <a:latin typeface="Calibri" pitchFamily="34" charset="0"/>
                <a:ea typeface="Times New Roman" pitchFamily="18" charset="0"/>
                <a:cs typeface="Times New Roman" pitchFamily="18" charset="0"/>
              </a:rPr>
              <a:t>”, и именно под этим названием новозеландские страусы стали известны всему миру.</a:t>
            </a:r>
            <a:endParaRPr kumimoji="0" lang="ru-RU" sz="1600" b="1" i="0" u="sng" strike="noStrike" cap="none" normalizeH="0" baseline="0" dirty="0" smtClean="0">
              <a:ln>
                <a:noFill/>
              </a:ln>
              <a:solidFill>
                <a:schemeClr val="tx1">
                  <a:lumMod val="95000"/>
                  <a:lumOff val="5000"/>
                </a:schemeClr>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lumMod val="95000"/>
                    <a:lumOff val="5000"/>
                  </a:schemeClr>
                </a:solidFill>
                <a:effectLst/>
                <a:latin typeface="Arial Narrow" pitchFamily="34" charset="0"/>
                <a:ea typeface="Times New Roman" pitchFamily="18" charset="0"/>
                <a:cs typeface="Arial" pitchFamily="34" charset="0"/>
              </a:rPr>
              <a:t>Большинство пернатых гигантов было истреблено еще предшественниками маори на островах - низкорослыми темнокожими племенами австралийского или меланезийского происхождения. Охота на страусов была их основным занятием. Часть видов </a:t>
            </a:r>
            <a:r>
              <a:rPr kumimoji="0" lang="ru-RU" sz="1600" b="1" i="0" u="sng" strike="noStrike" cap="none" normalizeH="0" baseline="0" dirty="0" err="1" smtClean="0">
                <a:ln>
                  <a:noFill/>
                </a:ln>
                <a:solidFill>
                  <a:schemeClr val="tx1">
                    <a:lumMod val="95000"/>
                    <a:lumOff val="5000"/>
                  </a:schemeClr>
                </a:solidFill>
                <a:effectLst/>
                <a:latin typeface="Arial Narrow" pitchFamily="34" charset="0"/>
                <a:ea typeface="Times New Roman" pitchFamily="18" charset="0"/>
                <a:cs typeface="Arial" pitchFamily="34" charset="0"/>
              </a:rPr>
              <a:t>моа</a:t>
            </a:r>
            <a:r>
              <a:rPr kumimoji="0" lang="ru-RU" sz="1600" b="1" i="0" u="sng" strike="noStrike" cap="none" normalizeH="0" baseline="0" dirty="0" smtClean="0">
                <a:ln>
                  <a:noFill/>
                </a:ln>
                <a:solidFill>
                  <a:schemeClr val="tx1">
                    <a:lumMod val="95000"/>
                    <a:lumOff val="5000"/>
                  </a:schemeClr>
                </a:solidFill>
                <a:effectLst/>
                <a:latin typeface="Arial Narrow" pitchFamily="34" charset="0"/>
                <a:ea typeface="Times New Roman" pitchFamily="18" charset="0"/>
                <a:cs typeface="Arial" pitchFamily="34" charset="0"/>
              </a:rPr>
              <a:t> вымерли по естественным причинам, других уничтожили туземцы; предполагают, что только три вида </a:t>
            </a:r>
            <a:r>
              <a:rPr kumimoji="0" lang="ru-RU" sz="1600" b="1" i="0" u="sng" strike="noStrike" cap="none" normalizeH="0" baseline="0" dirty="0" err="1" smtClean="0">
                <a:ln>
                  <a:noFill/>
                </a:ln>
                <a:solidFill>
                  <a:schemeClr val="tx1">
                    <a:lumMod val="95000"/>
                    <a:lumOff val="5000"/>
                  </a:schemeClr>
                </a:solidFill>
                <a:effectLst/>
                <a:latin typeface="Arial Narrow" pitchFamily="34" charset="0"/>
                <a:ea typeface="Times New Roman" pitchFamily="18" charset="0"/>
                <a:cs typeface="Arial" pitchFamily="34" charset="0"/>
              </a:rPr>
              <a:t>моа</a:t>
            </a:r>
            <a:r>
              <a:rPr kumimoji="0" lang="ru-RU" sz="1600" b="1" i="0" u="sng" strike="noStrike" cap="none" normalizeH="0" baseline="0" dirty="0" smtClean="0">
                <a:ln>
                  <a:noFill/>
                </a:ln>
                <a:solidFill>
                  <a:schemeClr val="tx1">
                    <a:lumMod val="95000"/>
                    <a:lumOff val="5000"/>
                  </a:schemeClr>
                </a:solidFill>
                <a:effectLst/>
                <a:latin typeface="Arial Narrow" pitchFamily="34" charset="0"/>
                <a:ea typeface="Times New Roman" pitchFamily="18" charset="0"/>
                <a:cs typeface="Arial" pitchFamily="34" charset="0"/>
              </a:rPr>
              <a:t> из двадцати дожили до появления на островах европейцев, сохраняясь еще некоторое время в самых недоступных уголках. Один из них - исполинский динорнис - достигал почти трех метров роста, большой ширококлювый </a:t>
            </a:r>
            <a:r>
              <a:rPr kumimoji="0" lang="ru-RU" sz="1600" b="1" i="0" u="sng" strike="noStrike" cap="none" normalizeH="0" baseline="0" dirty="0" err="1" smtClean="0">
                <a:ln>
                  <a:noFill/>
                </a:ln>
                <a:solidFill>
                  <a:schemeClr val="tx1">
                    <a:lumMod val="95000"/>
                    <a:lumOff val="5000"/>
                  </a:schemeClr>
                </a:solidFill>
                <a:effectLst/>
                <a:latin typeface="Arial Narrow" pitchFamily="34" charset="0"/>
                <a:ea typeface="Times New Roman" pitchFamily="18" charset="0"/>
                <a:cs typeface="Arial" pitchFamily="34" charset="0"/>
              </a:rPr>
              <a:t>моа</a:t>
            </a:r>
            <a:r>
              <a:rPr kumimoji="0" lang="ru-RU" sz="1600" b="1" i="0" u="sng" strike="noStrike" cap="none" normalizeH="0" baseline="0" dirty="0" smtClean="0">
                <a:ln>
                  <a:noFill/>
                </a:ln>
                <a:solidFill>
                  <a:schemeClr val="tx1">
                    <a:lumMod val="95000"/>
                    <a:lumOff val="5000"/>
                  </a:schemeClr>
                </a:solidFill>
                <a:effectLst/>
                <a:latin typeface="Arial Narrow" pitchFamily="34" charset="0"/>
                <a:ea typeface="Times New Roman" pitchFamily="18" charset="0"/>
                <a:cs typeface="Arial" pitchFamily="34" charset="0"/>
              </a:rPr>
              <a:t> был размером с африканского страуса, а малый </a:t>
            </a:r>
            <a:r>
              <a:rPr kumimoji="0" lang="ru-RU" sz="1600" b="1" i="0" u="sng" strike="noStrike" cap="none" normalizeH="0" baseline="0" dirty="0" err="1" smtClean="0">
                <a:ln>
                  <a:noFill/>
                </a:ln>
                <a:solidFill>
                  <a:schemeClr val="tx1">
                    <a:lumMod val="95000"/>
                    <a:lumOff val="5000"/>
                  </a:schemeClr>
                </a:solidFill>
                <a:effectLst/>
                <a:latin typeface="Arial Narrow" pitchFamily="34" charset="0"/>
                <a:ea typeface="Times New Roman" pitchFamily="18" charset="0"/>
                <a:cs typeface="Arial" pitchFamily="34" charset="0"/>
              </a:rPr>
              <a:t>моа</a:t>
            </a:r>
            <a:r>
              <a:rPr kumimoji="0" lang="ru-RU" sz="1600" b="1" i="0" u="sng" strike="noStrike" cap="none" normalizeH="0" baseline="0" dirty="0" smtClean="0">
                <a:ln>
                  <a:noFill/>
                </a:ln>
                <a:solidFill>
                  <a:schemeClr val="tx1">
                    <a:lumMod val="95000"/>
                    <a:lumOff val="5000"/>
                  </a:schemeClr>
                </a:solidFill>
                <a:effectLst/>
                <a:latin typeface="Arial Narrow" pitchFamily="34" charset="0"/>
                <a:ea typeface="Times New Roman" pitchFamily="18" charset="0"/>
                <a:cs typeface="Arial" pitchFamily="34" charset="0"/>
              </a:rPr>
              <a:t> - с крупную дрофу. </a:t>
            </a:r>
            <a:endParaRPr kumimoji="0" lang="ru-RU" sz="1600" b="1" i="0" u="none" strike="noStrike" cap="none" normalizeH="0" baseline="0" dirty="0" smtClean="0">
              <a:ln>
                <a:noFill/>
              </a:ln>
              <a:solidFill>
                <a:schemeClr val="tx1">
                  <a:lumMod val="95000"/>
                  <a:lumOff val="5000"/>
                </a:schemeClr>
              </a:solidFill>
              <a:effectLst/>
              <a:latin typeface="Arial Narrow" pitchFamily="34" charset="0"/>
              <a:cs typeface="Arial" pitchFamily="34" charset="0"/>
            </a:endParaRPr>
          </a:p>
        </p:txBody>
      </p:sp>
      <p:pic>
        <p:nvPicPr>
          <p:cNvPr id="3" name="Рисунок 2" descr="Моа (Моа Dinornis maximus)"/>
          <p:cNvPicPr/>
          <p:nvPr/>
        </p:nvPicPr>
        <p:blipFill>
          <a:blip r:embed="rId2" cstate="print"/>
          <a:srcRect/>
          <a:stretch>
            <a:fillRect/>
          </a:stretch>
        </p:blipFill>
        <p:spPr bwMode="auto">
          <a:xfrm>
            <a:off x="142844" y="357166"/>
            <a:ext cx="2714644" cy="55007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82660"/>
          </a:xfrm>
        </p:spPr>
        <p:txBody>
          <a:bodyPr>
            <a:normAutofit fontScale="90000"/>
          </a:bodyPr>
          <a:lstStyle/>
          <a:p>
            <a:r>
              <a:rPr lang="ru-RU" dirty="0" smtClean="0">
                <a:solidFill>
                  <a:schemeClr val="accent2">
                    <a:lumMod val="75000"/>
                  </a:schemeClr>
                </a:solidFill>
              </a:rPr>
              <a:t>Мероприятия по защите вымирающих видов</a:t>
            </a:r>
            <a:endParaRPr lang="ru-RU" dirty="0">
              <a:solidFill>
                <a:schemeClr val="accent2">
                  <a:lumMod val="75000"/>
                </a:schemeClr>
              </a:solidFill>
            </a:endParaRPr>
          </a:p>
        </p:txBody>
      </p:sp>
      <p:sp>
        <p:nvSpPr>
          <p:cNvPr id="26625" name="Rectangle 1"/>
          <p:cNvSpPr>
            <a:spLocks noChangeArrowheads="1"/>
          </p:cNvSpPr>
          <p:nvPr/>
        </p:nvSpPr>
        <p:spPr bwMode="auto">
          <a:xfrm>
            <a:off x="0" y="1571612"/>
            <a:ext cx="8929718"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Только в ХХ веке человечество пришло к выводу, что истребление редких видов животных может наносить непоправимый ущерб природе. Однако, первые попытки сохранения видов часто оказывались неудачными. В частности, это было связано с тем, что зоологи пытались реанимировать вид, имея в своём распоряжении всего одну-две пары особей.</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По данным исследования, проведенного в рамках </a:t>
            </a:r>
            <a:r>
              <a:rPr kumimoji="0" lang="ru-RU" b="0" i="0"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2" tooltip="en:Millennium Ecosystem Assessment"/>
              </a:rPr>
              <a:t>Millennium</a:t>
            </a:r>
            <a:r>
              <a:rPr kumimoji="0" lang="ru-RU" b="0"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2" tooltip="en:Millennium Ecosystem Assessment"/>
              </a:rPr>
              <a:t> </a:t>
            </a:r>
            <a:r>
              <a:rPr kumimoji="0" lang="ru-RU" b="0" i="0"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2" tooltip="en:Millennium Ecosystem Assessment"/>
              </a:rPr>
              <a:t>Ecosystem</a:t>
            </a:r>
            <a:r>
              <a:rPr kumimoji="0" lang="ru-RU" b="0"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2" tooltip="en:Millennium Ecosystem Assessment"/>
              </a:rPr>
              <a:t> </a:t>
            </a:r>
            <a:r>
              <a:rPr kumimoji="0" lang="ru-RU" b="0" i="0"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2" tooltip="en:Millennium Ecosystem Assessment"/>
              </a:rPr>
              <a:t>Assessment</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в настоящее время вымирание видов животных происходит от 100 до 1000 раз быстрее темпа, соответствующего нормальному процессу эволюции.</a:t>
            </a:r>
            <a:r>
              <a:rPr lang="ru-RU" baseline="30000" dirty="0" smtClean="0">
                <a:solidFill>
                  <a:srgbClr val="0000FF"/>
                </a:solidFill>
                <a:latin typeface="Calibri" pitchFamily="34" charset="0"/>
                <a:ea typeface="Times New Roman" pitchFamily="18" charset="0"/>
                <a:cs typeface="Times New Roman" pitchFamily="18" charset="0"/>
              </a:rPr>
              <a:t>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Вклад в изменение этой ситуации внёс </a:t>
            </a:r>
            <a:r>
              <a:rPr kumimoji="0" lang="ru-RU" b="0" i="0"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3" tooltip="Джеральд Даррелл"/>
              </a:rPr>
              <a:t>Джеральд</a:t>
            </a:r>
            <a:r>
              <a:rPr kumimoji="0" lang="ru-RU" b="0"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3" tooltip="Джеральд Даррелл"/>
              </a:rPr>
              <a:t> Даррелл</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Он стал первым человеком, превратившим зоопарк в институт разведения редких видов животных. Для восстановления численности исчезающего вида требуется как минимум несколько пар неродственных особей, условия содержания и пища, подобранные для каждого вида индивидуально. Положительный итог работы по сохранению видов достигается в том случае, если особей становится достаточно много для успешного переселения их в естественную среду обитания, либо в аналогичную среду, если естественная среда уничтожена человеком. Таким образом уже спасено множество видов животных.</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Если животное уже является редким, но ещё не стоит на пороге вымирания, практикуется создание </a:t>
            </a:r>
            <a:r>
              <a:rPr kumimoji="0" lang="ru-RU" b="0"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4" tooltip="Заповедник"/>
              </a:rPr>
              <a:t>заповедников</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2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2000" fill="hold"/>
                                        <p:tgtEl>
                                          <p:spTgt spid="2"/>
                                        </p:tgtEl>
                                        <p:attrNameLst>
                                          <p:attrName>ppt_y</p:attrName>
                                        </p:attrNameLst>
                                      </p:cBhvr>
                                      <p:tavLst>
                                        <p:tav tm="0">
                                          <p:val>
                                            <p:strVal val="#ppt_y"/>
                                          </p:val>
                                        </p:tav>
                                        <p:tav tm="100000">
                                          <p:val>
                                            <p:strVal val="#ppt_y"/>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6625"/>
                                        </p:tgtEl>
                                        <p:attrNameLst>
                                          <p:attrName>style.visibility</p:attrName>
                                        </p:attrNameLst>
                                      </p:cBhvr>
                                      <p:to>
                                        <p:strVal val="visible"/>
                                      </p:to>
                                    </p:set>
                                    <p:animEffect transition="in" filter="fade">
                                      <p:cBhvr>
                                        <p:cTn id="15" dur="1000"/>
                                        <p:tgtEl>
                                          <p:spTgt spid="26625"/>
                                        </p:tgtEl>
                                      </p:cBhvr>
                                    </p:animEffect>
                                    <p:anim calcmode="lin" valueType="num">
                                      <p:cBhvr>
                                        <p:cTn id="16" dur="1000" fill="hold"/>
                                        <p:tgtEl>
                                          <p:spTgt spid="26625"/>
                                        </p:tgtEl>
                                        <p:attrNameLst>
                                          <p:attrName>ppt_x</p:attrName>
                                        </p:attrNameLst>
                                      </p:cBhvr>
                                      <p:tavLst>
                                        <p:tav tm="0">
                                          <p:val>
                                            <p:strVal val="#ppt_x"/>
                                          </p:val>
                                        </p:tav>
                                        <p:tav tm="100000">
                                          <p:val>
                                            <p:strVal val="#ppt_x"/>
                                          </p:val>
                                        </p:tav>
                                      </p:tavLst>
                                    </p:anim>
                                    <p:anim calcmode="lin" valueType="num">
                                      <p:cBhvr>
                                        <p:cTn id="17" dur="900" decel="100000" fill="hold"/>
                                        <p:tgtEl>
                                          <p:spTgt spid="2662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66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62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Другая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file_20110617151352</Template>
  <TotalTime>0</TotalTime>
  <Words>1475</Words>
  <Application>Microsoft Office PowerPoint</Application>
  <PresentationFormat>Экран (4:3)</PresentationFormat>
  <Paragraphs>40</Paragraphs>
  <Slides>15</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15</vt:i4>
      </vt:variant>
    </vt:vector>
  </HeadingPairs>
  <TitlesOfParts>
    <vt:vector size="26" baseType="lpstr">
      <vt:lpstr>Arial</vt:lpstr>
      <vt:lpstr>Arial Black</vt:lpstr>
      <vt:lpstr>Arial Narrow</vt:lpstr>
      <vt:lpstr>Book Antiqua</vt:lpstr>
      <vt:lpstr>Calibri</vt:lpstr>
      <vt:lpstr>Lucida Sans</vt:lpstr>
      <vt:lpstr>Times New Roman</vt:lpstr>
      <vt:lpstr>Wingdings</vt:lpstr>
      <vt:lpstr>Wingdings 2</vt:lpstr>
      <vt:lpstr>Wingdings 3</vt:lpstr>
      <vt:lpstr>Апекс</vt:lpstr>
      <vt:lpstr>Исчезнувшие животные</vt:lpstr>
      <vt:lpstr>Презентация PowerPoint</vt:lpstr>
      <vt:lpstr>Презентация PowerPoint</vt:lpstr>
      <vt:lpstr>Странствующий     голубь</vt:lpstr>
      <vt:lpstr>Мамонт</vt:lpstr>
      <vt:lpstr>Дронт</vt:lpstr>
      <vt:lpstr>Голубой Ширококлювый Попугай</vt:lpstr>
      <vt:lpstr>Тур</vt:lpstr>
      <vt:lpstr>Презентация PowerPoint</vt:lpstr>
      <vt:lpstr>Стеллерова корова</vt:lpstr>
      <vt:lpstr>Квагга</vt:lpstr>
      <vt:lpstr>Каролинский попугай </vt:lpstr>
      <vt:lpstr>МОА</vt:lpstr>
      <vt:lpstr>Презентация PowerPoint</vt:lpstr>
      <vt:lpstr>Мероприятия по защите вымирающих видов</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Исчезнувшие животные</dc:title>
  <dc:creator>Антон</dc:creator>
  <cp:lastModifiedBy>Антон</cp:lastModifiedBy>
  <cp:revision>1</cp:revision>
  <dcterms:created xsi:type="dcterms:W3CDTF">2013-11-03T19:31:45Z</dcterms:created>
  <dcterms:modified xsi:type="dcterms:W3CDTF">2013-11-03T19:32:18Z</dcterms:modified>
</cp:coreProperties>
</file>