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32"/>
  </p:notesMasterIdLst>
  <p:sldIdLst>
    <p:sldId id="292" r:id="rId2"/>
    <p:sldId id="275" r:id="rId3"/>
    <p:sldId id="281" r:id="rId4"/>
    <p:sldId id="276" r:id="rId5"/>
    <p:sldId id="283" r:id="rId6"/>
    <p:sldId id="277" r:id="rId7"/>
    <p:sldId id="284" r:id="rId8"/>
    <p:sldId id="258" r:id="rId9"/>
    <p:sldId id="291" r:id="rId10"/>
    <p:sldId id="285" r:id="rId11"/>
    <p:sldId id="278" r:id="rId12"/>
    <p:sldId id="290" r:id="rId13"/>
    <p:sldId id="289" r:id="rId14"/>
    <p:sldId id="286" r:id="rId15"/>
    <p:sldId id="261" r:id="rId16"/>
    <p:sldId id="279" r:id="rId17"/>
    <p:sldId id="280" r:id="rId18"/>
    <p:sldId id="259" r:id="rId19"/>
    <p:sldId id="260" r:id="rId20"/>
    <p:sldId id="262" r:id="rId21"/>
    <p:sldId id="263" r:id="rId22"/>
    <p:sldId id="264" r:id="rId23"/>
    <p:sldId id="265" r:id="rId24"/>
    <p:sldId id="266" r:id="rId25"/>
    <p:sldId id="267" r:id="rId26"/>
    <p:sldId id="269" r:id="rId27"/>
    <p:sldId id="270" r:id="rId28"/>
    <p:sldId id="288" r:id="rId29"/>
    <p:sldId id="287" r:id="rId30"/>
    <p:sldId id="282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5B7"/>
    <a:srgbClr val="000099"/>
    <a:srgbClr val="FF0000"/>
    <a:srgbClr val="FFFF00"/>
    <a:srgbClr val="99FF66"/>
    <a:srgbClr val="FF9900"/>
    <a:srgbClr val="FF0066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0F7E939-B842-48E8-A541-BFAA84877475}" type="datetimeFigureOut">
              <a:rPr lang="ru-RU"/>
              <a:pPr>
                <a:defRPr/>
              </a:pPr>
              <a:t>11.08.2015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5E64329-2E3A-4E3A-8EF7-7AA2CFFC6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4004E-3B63-418E-B23F-FC83F7E45A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67C70-C931-4C8D-96BC-3DCDC30F7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4C49F-53C3-4C9E-8530-5131590280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7A181-5043-4E0B-89E5-BD5F4653AC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6C23D-ED28-45CD-B344-753113694B9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B901C-4C23-477D-AB12-9F8AF31556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8AF5E-B22D-4C02-A001-EAAAD914EA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AF2F6-D8EC-41C0-9DE7-E5CB2F9792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AF362-F02A-4F56-BF30-EB52FCB30B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F05F-8F37-4537-B8D3-253364D2A90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639F0-2792-4984-B3D8-047E8FF25E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87D396B-45E0-47D8-BB2B-165951FEF4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6" r:id="rId1"/>
    <p:sldLayoutId id="2147483835" r:id="rId2"/>
    <p:sldLayoutId id="2147483837" r:id="rId3"/>
    <p:sldLayoutId id="2147483834" r:id="rId4"/>
    <p:sldLayoutId id="2147483838" r:id="rId5"/>
    <p:sldLayoutId id="2147483833" r:id="rId6"/>
    <p:sldLayoutId id="2147483832" r:id="rId7"/>
    <p:sldLayoutId id="2147483831" r:id="rId8"/>
    <p:sldLayoutId id="2147483830" r:id="rId9"/>
    <p:sldLayoutId id="2147483829" r:id="rId10"/>
    <p:sldLayoutId id="214748382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188" y="0"/>
            <a:ext cx="102901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Заголовок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5638" y="1133475"/>
            <a:ext cx="6218237" cy="2232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293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Прямоугольник 3"/>
          <p:cNvSpPr>
            <a:spLocks noChangeArrowheads="1"/>
          </p:cNvSpPr>
          <p:nvPr/>
        </p:nvSpPr>
        <p:spPr bwMode="auto">
          <a:xfrm>
            <a:off x="785813" y="1357313"/>
            <a:ext cx="864393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C00000"/>
                </a:solidFill>
                <a:latin typeface="Comic Sans MS" pitchFamily="66" charset="0"/>
              </a:rPr>
              <a:t>«Сказка быль, да в ней намек !</a:t>
            </a:r>
          </a:p>
          <a:p>
            <a:pPr algn="ctr"/>
            <a:r>
              <a:rPr lang="ru-RU" sz="6000" b="1">
                <a:solidFill>
                  <a:srgbClr val="C00000"/>
                </a:solidFill>
                <a:latin typeface="Comic Sans MS" pitchFamily="66" charset="0"/>
              </a:rPr>
              <a:t>Добрым молодцам урок…»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D:\Картинки\49945797_1154435396951007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0" y="2857500"/>
            <a:ext cx="5713413" cy="3630613"/>
          </a:xfrm>
          <a:noFill/>
        </p:spPr>
      </p:pic>
      <p:sp>
        <p:nvSpPr>
          <p:cNvPr id="7171" name="Прямоугольник 5"/>
          <p:cNvSpPr>
            <a:spLocks noChangeArrowheads="1"/>
          </p:cNvSpPr>
          <p:nvPr/>
        </p:nvSpPr>
        <p:spPr bwMode="auto">
          <a:xfrm>
            <a:off x="785813" y="357188"/>
            <a:ext cx="7786687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C00000"/>
                </a:solidFill>
                <a:latin typeface="Comic Sans MS" pitchFamily="66" charset="0"/>
              </a:rPr>
              <a:t>ЧТО ТАКОЕ СКАЗКА?</a:t>
            </a:r>
          </a:p>
          <a:p>
            <a:pPr algn="ctr"/>
            <a:r>
              <a:rPr lang="ru-RU" sz="2400" b="1">
                <a:solidFill>
                  <a:srgbClr val="FFC000"/>
                </a:solidFill>
                <a:latin typeface="Comic Sans MS" pitchFamily="66" charset="0"/>
              </a:rPr>
              <a:t>СКАЗКА – чудотворный источник добра, любви, мужества, мудрости. В каждой сказке за ними победа.</a:t>
            </a:r>
            <a:endParaRPr lang="ru-RU" sz="2400">
              <a:solidFill>
                <a:srgbClr val="FFC000"/>
              </a:solidFill>
              <a:latin typeface="Comic Sans MS" pitchFamily="66" charset="0"/>
            </a:endParaRPr>
          </a:p>
        </p:txBody>
      </p:sp>
      <p:pic>
        <p:nvPicPr>
          <p:cNvPr id="7172" name="Picture 7" descr="D:\Картинки\335070_en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857500"/>
            <a:ext cx="264318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143125"/>
            <a:ext cx="5857875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Содержимое 12"/>
          <p:cNvSpPr>
            <a:spLocks noGrp="1"/>
          </p:cNvSpPr>
          <p:nvPr>
            <p:ph idx="1"/>
          </p:nvPr>
        </p:nvSpPr>
        <p:spPr>
          <a:xfrm>
            <a:off x="357188" y="-285750"/>
            <a:ext cx="8401050" cy="257175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  <a:defRPr/>
            </a:pPr>
            <a:endParaRPr lang="ru-RU" sz="28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Wingdings 2" pitchFamily="18" charset="2"/>
              <a:buNone/>
              <a:defRPr/>
            </a:pPr>
            <a:endParaRPr lang="ru-RU" sz="8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Wingdings 2" pitchFamily="18" charset="2"/>
              <a:buNone/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Сказка родилась в народе. Сказки есть русские, украинские, белорусские, арийские, шведские, английские, африканские.</a:t>
            </a:r>
          </a:p>
          <a:p>
            <a:pPr algn="ctr" eaLnBrk="1" hangingPunct="1">
              <a:buFont typeface="Wingdings 2" pitchFamily="18" charset="2"/>
              <a:buNone/>
              <a:defRPr/>
            </a:pPr>
            <a:endParaRPr lang="ru-RU" sz="2800" dirty="0" smtClean="0">
              <a:solidFill>
                <a:srgbClr val="FF0000"/>
              </a:solidFill>
            </a:endParaRPr>
          </a:p>
          <a:p>
            <a:pPr algn="ctr" eaLnBrk="1" hangingPunct="1">
              <a:buFont typeface="Wingdings 2" pitchFamily="18" charset="2"/>
              <a:buNone/>
              <a:defRPr/>
            </a:pPr>
            <a:endParaRPr lang="ru-RU" sz="2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3" y="4929188"/>
            <a:ext cx="8229600" cy="5095875"/>
          </a:xfrm>
        </p:spPr>
        <p:txBody>
          <a:bodyPr/>
          <a:lstStyle/>
          <a:p>
            <a:pPr algn="r" eaLnBrk="1" hangingPunct="1">
              <a:buFont typeface="Wingdings 2" pitchFamily="18" charset="2"/>
              <a:buNone/>
              <a:defRPr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Родной народ ее творец,</a:t>
            </a:r>
          </a:p>
          <a:p>
            <a:pPr algn="r" eaLnBrk="1" hangingPunct="1">
              <a:buFont typeface="Wingdings 2" pitchFamily="18" charset="2"/>
              <a:buNone/>
              <a:defRPr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Народ – хитрец, народ – мудрец</a:t>
            </a:r>
          </a:p>
          <a:p>
            <a:pPr algn="r" eaLnBrk="1" hangingPunct="1">
              <a:buFont typeface="Wingdings 2" pitchFamily="18" charset="2"/>
              <a:buNone/>
              <a:defRPr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В нее мечту свою вложил, </a:t>
            </a:r>
          </a:p>
          <a:p>
            <a:pPr algn="r" eaLnBrk="1" hangingPunct="1">
              <a:buFont typeface="Wingdings 2" pitchFamily="18" charset="2"/>
              <a:buNone/>
              <a:defRPr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Как золото в ларец.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63" y="214313"/>
            <a:ext cx="4143375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У сказки есть чистая душа,</a:t>
            </a:r>
          </a:p>
          <a:p>
            <a:pPr>
              <a:lnSpc>
                <a:spcPct val="150000"/>
              </a:lnSpc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    Как ручеек лесной.</a:t>
            </a:r>
          </a:p>
          <a:p>
            <a:pPr>
              <a:lnSpc>
                <a:spcPct val="150000"/>
              </a:lnSpc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 Она приходит, не спеша,</a:t>
            </a:r>
          </a:p>
          <a:p>
            <a:pPr>
              <a:lnSpc>
                <a:spcPct val="150000"/>
              </a:lnSpc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В прохладный час ночной.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428875"/>
            <a:ext cx="55245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3" y="-214313"/>
            <a:ext cx="7643812" cy="2357438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Сказки – это первые детские книги.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Сказки очень добры, поэтичны, поучительны.  Жизнь  без сказок трудно представить. Они рассказывают о добрых и злых поступках, развивают фантазию и воображение.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73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786188" y="285750"/>
            <a:ext cx="51435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Сказки гуляют по свету</a:t>
            </a:r>
          </a:p>
          <a:p>
            <a:pPr algn="ctr"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Ночь, запрягая в карету.</a:t>
            </a:r>
          </a:p>
          <a:p>
            <a:pPr algn="ctr"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Сказки живут на полянах,</a:t>
            </a:r>
          </a:p>
          <a:p>
            <a:pPr algn="ctr"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Бродят на зорьке в туманах.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0" y="0"/>
            <a:ext cx="9885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0" y="5214938"/>
            <a:ext cx="45767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solidFill>
                  <a:srgbClr val="FFFF00"/>
                </a:solidFill>
                <a:latin typeface="Comic Sans MS" pitchFamily="66" charset="0"/>
              </a:rPr>
              <a:t>Мир, озарив чудесами,</a:t>
            </a:r>
          </a:p>
          <a:p>
            <a:pPr algn="ctr"/>
            <a:r>
              <a:rPr lang="ru-RU" sz="2800">
                <a:solidFill>
                  <a:srgbClr val="FFFF00"/>
                </a:solidFill>
                <a:latin typeface="Comic Sans MS" pitchFamily="66" charset="0"/>
              </a:rPr>
              <a:t>Сказки летят над лесами.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7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Прямоугольник 4"/>
          <p:cNvSpPr>
            <a:spLocks noChangeArrowheads="1"/>
          </p:cNvSpPr>
          <p:nvPr/>
        </p:nvSpPr>
        <p:spPr bwMode="auto">
          <a:xfrm>
            <a:off x="214313" y="285750"/>
            <a:ext cx="50720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FFFF00"/>
                </a:solidFill>
                <a:latin typeface="Comic Sans MS" pitchFamily="66" charset="0"/>
              </a:rPr>
              <a:t>На подоконник садятся</a:t>
            </a:r>
          </a:p>
          <a:p>
            <a:pPr algn="ctr"/>
            <a:r>
              <a:rPr lang="ru-RU" sz="2800">
                <a:solidFill>
                  <a:srgbClr val="FFFF00"/>
                </a:solidFill>
                <a:latin typeface="Comic Sans MS" pitchFamily="66" charset="0"/>
              </a:rPr>
              <a:t>В окна, как в речку глядятся.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00" y="0"/>
            <a:ext cx="1037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929188" y="357188"/>
            <a:ext cx="457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Сказки со мною повсюду</a:t>
            </a:r>
          </a:p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Их никогда не забуду.</a:t>
            </a:r>
          </a:p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Стоить сомкнуть нам реснички,</a:t>
            </a:r>
          </a:p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Вмиг Сивка – Бурка приснится.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4"/>
          <p:cNvSpPr txBox="1">
            <a:spLocks noChangeArrowheads="1"/>
          </p:cNvSpPr>
          <p:nvPr/>
        </p:nvSpPr>
        <p:spPr bwMode="auto">
          <a:xfrm>
            <a:off x="500063" y="285750"/>
            <a:ext cx="83581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АВТОРСКИЕ   СКАЗКИ </a:t>
            </a:r>
          </a:p>
        </p:txBody>
      </p:sp>
      <p:pic>
        <p:nvPicPr>
          <p:cNvPr id="15363" name="Picture 2" descr="D:\Картинки\978569901227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 rot="20912482">
            <a:off x="358775" y="2173288"/>
            <a:ext cx="2857500" cy="3895725"/>
          </a:xfrm>
          <a:noFill/>
        </p:spPr>
      </p:pic>
      <p:pic>
        <p:nvPicPr>
          <p:cNvPr id="15364" name="Picture 4" descr="D:\Картинки\3634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21630">
            <a:off x="6081713" y="2112963"/>
            <a:ext cx="2586037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D:\Картинки\4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25" y="2786063"/>
            <a:ext cx="2819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Box 10"/>
          <p:cNvSpPr txBox="1">
            <a:spLocks noChangeArrowheads="1"/>
          </p:cNvSpPr>
          <p:nvPr/>
        </p:nvSpPr>
        <p:spPr bwMode="auto">
          <a:xfrm>
            <a:off x="1357313" y="1143000"/>
            <a:ext cx="65357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Эти сказки были созданы  писателями.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9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WordArt 5"/>
          <p:cNvSpPr>
            <a:spLocks noChangeArrowheads="1" noChangeShapeType="1" noTextEdit="1"/>
          </p:cNvSpPr>
          <p:nvPr/>
        </p:nvSpPr>
        <p:spPr bwMode="auto">
          <a:xfrm>
            <a:off x="4143375" y="1214438"/>
            <a:ext cx="4857750" cy="1357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mic Sans MS"/>
              </a:rPr>
              <a:t>СКАЗКА ПРИГЛАШАЕТ НАС </a:t>
            </a:r>
          </a:p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mic Sans MS"/>
              </a:rPr>
              <a:t>В СВЕТЛЫЙ МИР</a:t>
            </a:r>
          </a:p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mic Sans MS"/>
              </a:rPr>
              <a:t> РАДОСТИ И ДОБРА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1239838" y="5635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0063" y="1285875"/>
            <a:ext cx="8072437" cy="5119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Было платье рваное и старое.  Фея палочкой взмахнула – стало платье нарядным и парадным. 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Назовите животное, голосом которого заговорил  бесенок, посланный к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Балде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Какую птицу за ее красоту птицы избрали царем?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Кто, войдя в королевские покои, поклонился королю и сказал: « Мне приказано поднести вам подарок этого кролика?»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Скорлупа грецкого ореха была ее колыбелькой. Назовите 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хозяйку колыбельки.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defRPr/>
            </a:pPr>
            <a:endParaRPr lang="ru-RU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Прямоугольник 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38" y="231775"/>
            <a:ext cx="8083550" cy="811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619750"/>
          </a:xfrm>
        </p:spPr>
        <p:txBody>
          <a:bodyPr>
            <a:normAutofit fontScale="92500"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СКАЗОЧНЫЕ ГЕРОИ ПОТЕРЕЯВШИЕ СВОИ ВЕЩИ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.</a:t>
            </a:r>
          </a:p>
          <a:p>
            <a:pPr marL="342900" indent="-34290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9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pPr marL="342900" indent="-342900" algn="ctr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1. Горошину.</a:t>
            </a:r>
          </a:p>
          <a:p>
            <a:pPr marL="342900" indent="-342900" algn="ctr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2. Красную шапочку.</a:t>
            </a:r>
          </a:p>
          <a:p>
            <a:pPr marL="342900" indent="-342900" algn="ctr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3. Санки.</a:t>
            </a:r>
          </a:p>
          <a:p>
            <a:pPr marL="342900" indent="-342900" algn="ctr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4. Бумажный кораблик.</a:t>
            </a:r>
          </a:p>
          <a:p>
            <a:pPr marL="342900" indent="-342900" algn="ctr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5. Красивую туфельку.</a:t>
            </a:r>
          </a:p>
          <a:p>
            <a:pPr marL="342900" indent="-342900" algn="ctr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6. Зонтик.</a:t>
            </a:r>
          </a:p>
          <a:p>
            <a:pPr marL="342900" indent="-342900" algn="ctr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7. Скорлупу грецкого ореха.</a:t>
            </a:r>
          </a:p>
          <a:p>
            <a:pPr marL="342900" indent="-342900" algn="ctr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8. Дудочку.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342900" indent="-34290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ru-RU" sz="1800" dirty="0">
              <a:solidFill>
                <a:srgbClr val="C00000"/>
              </a:solidFill>
            </a:endParaRPr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0688" y="-6350"/>
            <a:ext cx="8242300" cy="123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1"/>
          <p:cNvSpPr>
            <a:spLocks noGrp="1"/>
          </p:cNvSpPr>
          <p:nvPr>
            <p:ph idx="1"/>
          </p:nvPr>
        </p:nvSpPr>
        <p:spPr>
          <a:xfrm>
            <a:off x="500063" y="1357313"/>
            <a:ext cx="8229600" cy="4572000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smtClean="0">
                <a:solidFill>
                  <a:srgbClr val="FFFF00"/>
                </a:solidFill>
                <a:latin typeface="Comic Sans MS" pitchFamily="66" charset="0"/>
              </a:rPr>
              <a:t>        Маркиз де Карабас послушно исполнил все, что посоветовал ему кот, хоть он вовсе и не догадывался, для чего это нужно. В то время, как он купался, королевская карета выехала на берег реки. Кот бросился ней и закричал, что было мочи: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mtClean="0">
                <a:solidFill>
                  <a:srgbClr val="FFFF00"/>
                </a:solidFill>
                <a:latin typeface="Comic Sans MS" pitchFamily="66" charset="0"/>
              </a:rPr>
              <a:t>- Сюда, сюда! Помогите! Маркиз де Карабас  тонет!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mtClean="0">
                <a:solidFill>
                  <a:srgbClr val="FFFF00"/>
                </a:solidFill>
                <a:latin typeface="Comic Sans MS" pitchFamily="66" charset="0"/>
              </a:rPr>
              <a:t>- Король услыхал этот крик! Приоткрыл дверцу кареты и, узнав кота, который столько раз приносил в подарок ему дичь, сейчас же послал своих слуг выручать маркиза де Карабаса.</a:t>
            </a:r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850" y="146050"/>
            <a:ext cx="8242300" cy="123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285875"/>
            <a:ext cx="770731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Прямоугольник 2"/>
          <p:cNvSpPr>
            <a:spLocks noChangeArrowheads="1"/>
          </p:cNvSpPr>
          <p:nvPr/>
        </p:nvSpPr>
        <p:spPr bwMode="auto">
          <a:xfrm>
            <a:off x="1571625" y="428625"/>
            <a:ext cx="6286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>
                <a:solidFill>
                  <a:srgbClr val="FFFF00"/>
                </a:solidFill>
                <a:latin typeface="Comic Sans MS" pitchFamily="66" charset="0"/>
              </a:rPr>
              <a:t>«Кот в сапогах»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500063" y="428625"/>
            <a:ext cx="8215312" cy="621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   Вдруг холм, безоблачной 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                                  луною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    В тумане бледно озаряясь,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    Яснеет;  смотрит храбрый 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                                  князь –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     И чудо видит пред собою.</a:t>
            </a:r>
          </a:p>
          <a:p>
            <a:pPr algn="ctr">
              <a:defRPr/>
            </a:pPr>
            <a:endParaRPr lang="ru-RU" b="1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Найду ли краски и слова?</a:t>
            </a: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Пред ним живая голова.</a:t>
            </a: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Огромны очи сном объяты;</a:t>
            </a: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Храпит, качая шлем пернатый,</a:t>
            </a: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И перья в темной высоте,</a:t>
            </a: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Как тени, ходят, развиваясь.</a:t>
            </a:r>
          </a:p>
          <a:p>
            <a:pPr>
              <a:defRPr/>
            </a:pPr>
            <a:endParaRPr lang="ru-RU" sz="2000" b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                          </a:t>
            </a:r>
            <a:r>
              <a:rPr lang="ru-RU" sz="2000" b="1" dirty="0">
                <a:solidFill>
                  <a:srgbClr val="FFFF00"/>
                </a:solidFill>
                <a:latin typeface="Comic Sans MS" pitchFamily="66" charset="0"/>
              </a:rPr>
              <a:t>В своей ужасной красоте</a:t>
            </a:r>
          </a:p>
          <a:p>
            <a:pPr>
              <a:defRPr/>
            </a:pPr>
            <a:r>
              <a:rPr lang="ru-RU" sz="2000" b="1" dirty="0">
                <a:solidFill>
                  <a:srgbClr val="FFFF00"/>
                </a:solidFill>
                <a:latin typeface="Comic Sans MS" pitchFamily="66" charset="0"/>
              </a:rPr>
              <a:t>                          Над мрачной степью возвышаясь,</a:t>
            </a:r>
          </a:p>
          <a:p>
            <a:pPr>
              <a:defRPr/>
            </a:pPr>
            <a:r>
              <a:rPr lang="ru-RU" sz="2000" b="1" dirty="0">
                <a:solidFill>
                  <a:srgbClr val="FFFF00"/>
                </a:solidFill>
                <a:latin typeface="Comic Sans MS" pitchFamily="66" charset="0"/>
              </a:rPr>
              <a:t>                          Безмолвием окружена,</a:t>
            </a:r>
          </a:p>
          <a:p>
            <a:pPr>
              <a:defRPr/>
            </a:pPr>
            <a:r>
              <a:rPr lang="ru-RU" sz="2000" b="1" dirty="0">
                <a:solidFill>
                  <a:srgbClr val="FFFF00"/>
                </a:solidFill>
                <a:latin typeface="Comic Sans MS" pitchFamily="66" charset="0"/>
              </a:rPr>
              <a:t>                          Пустыни сторож безымянной,</a:t>
            </a:r>
          </a:p>
          <a:p>
            <a:pPr>
              <a:defRPr/>
            </a:pPr>
            <a:r>
              <a:rPr lang="ru-RU" sz="2000" b="1" dirty="0">
                <a:solidFill>
                  <a:srgbClr val="FFFF00"/>
                </a:solidFill>
                <a:latin typeface="Comic Sans MS" pitchFamily="66" charset="0"/>
              </a:rPr>
              <a:t>                          Руслану предстоит она</a:t>
            </a:r>
          </a:p>
          <a:p>
            <a:pPr>
              <a:defRPr/>
            </a:pPr>
            <a:r>
              <a:rPr lang="ru-RU" sz="2000" b="1" dirty="0">
                <a:solidFill>
                  <a:srgbClr val="FFFF00"/>
                </a:solidFill>
                <a:latin typeface="Comic Sans MS" pitchFamily="66" charset="0"/>
              </a:rPr>
              <a:t>                          Громадной грозной и туманной</a:t>
            </a:r>
            <a:r>
              <a:rPr lang="ru-RU" b="1" dirty="0">
                <a:solidFill>
                  <a:srgbClr val="FFFF00"/>
                </a:solidFill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500188"/>
            <a:ext cx="7091363" cy="485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Прямоугольник 2"/>
          <p:cNvSpPr>
            <a:spLocks noChangeArrowheads="1"/>
          </p:cNvSpPr>
          <p:nvPr/>
        </p:nvSpPr>
        <p:spPr bwMode="auto">
          <a:xfrm>
            <a:off x="1428750" y="500063"/>
            <a:ext cx="69262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FFFF00"/>
                </a:solidFill>
                <a:latin typeface="Comic Sans MS" pitchFamily="66" charset="0"/>
              </a:rPr>
              <a:t>«Руслан и Людмила»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4"/>
          <p:cNvSpPr txBox="1">
            <a:spLocks noChangeArrowheads="1"/>
          </p:cNvSpPr>
          <p:nvPr/>
        </p:nvSpPr>
        <p:spPr bwMode="auto">
          <a:xfrm>
            <a:off x="642938" y="500063"/>
            <a:ext cx="6357937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Тут Иван с конька слезает,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А конек ему вещает: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« Ну раскидывай шатер,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На ширину ставь прибор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Из заморского варенья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И сластей для прохлажденья.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Сам ложися за шатром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Да смекай себе умом.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Видишь, шлюпка вон мелькает…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То царевна подплывает.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Пусть в шатер она войдет,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Пусть покушает, попьет;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Вот, как в гусли заиграет, -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Знай, уж время наступает.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Ты тотчас в шатер вбегай,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Ты царевну сохватай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И держи ее сильнее</a:t>
            </a:r>
          </a:p>
          <a:p>
            <a:r>
              <a:rPr lang="ru-RU" sz="2000">
                <a:solidFill>
                  <a:srgbClr val="FFFF00"/>
                </a:solidFill>
                <a:latin typeface="Comic Sans MS" pitchFamily="66" charset="0"/>
              </a:rPr>
              <a:t>Да зови меня скорее.»</a:t>
            </a:r>
          </a:p>
          <a:p>
            <a:endParaRPr lang="ru-RU" i="1"/>
          </a:p>
          <a:p>
            <a:endParaRPr lang="ru-RU" i="1"/>
          </a:p>
        </p:txBody>
      </p:sp>
      <p:pic>
        <p:nvPicPr>
          <p:cNvPr id="25603" name="Picture 5" descr="D:\Картинки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714375"/>
            <a:ext cx="3919538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D:\Картинки\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031875"/>
            <a:ext cx="7412037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Прямоугольник 2"/>
          <p:cNvSpPr>
            <a:spLocks noChangeArrowheads="1"/>
          </p:cNvSpPr>
          <p:nvPr/>
        </p:nvSpPr>
        <p:spPr bwMode="auto">
          <a:xfrm>
            <a:off x="1428750" y="285750"/>
            <a:ext cx="57991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FFFF00"/>
                </a:solidFill>
                <a:latin typeface="Comic Sans MS" pitchFamily="66" charset="0"/>
              </a:rPr>
              <a:t>«Конек-Горбунок»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571500"/>
            <a:ext cx="8329612" cy="5810250"/>
          </a:xfrm>
        </p:spPr>
        <p:txBody>
          <a:bodyPr>
            <a:normAutofit lnSpcReduction="1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Старая королева … пошла в опочивальню. Сняла с кровати все тюфяки и подушки и положила на доски горошину, а потом взяла двадцать тюфяков и положила их на горошину, а  на тюфяки еще двадцать перин из гагачьего пуха. На этой постели и уложили на ночь принцессу.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Утром ее спросили, как ей спалось.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- Ах, ужасно плохо! – отвечала принцесса. – я всю ночь не сомкнула глаз. Бог знает, что там у меня было в постели! Я лежала на чем – то твердом, и теперь у меня все тело в синяках!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Это просто ужас что такое!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Тут все поняли, что перед ними настоящая принцесса. 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357313"/>
            <a:ext cx="7712075" cy="516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Прямоугольник 2"/>
          <p:cNvSpPr>
            <a:spLocks noChangeArrowheads="1"/>
          </p:cNvSpPr>
          <p:nvPr/>
        </p:nvSpPr>
        <p:spPr bwMode="auto">
          <a:xfrm>
            <a:off x="571500" y="428625"/>
            <a:ext cx="84185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FFFF00"/>
                </a:solidFill>
                <a:latin typeface="Comic Sans MS" pitchFamily="66" charset="0"/>
              </a:rPr>
              <a:t>«Принцесса на горошине»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428625" y="-785813"/>
            <a:ext cx="7929563" cy="354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ru-RU" sz="32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Пошли они вместе.</a:t>
            </a:r>
          </a:p>
          <a:p>
            <a:pPr algn="ctr">
              <a:defRPr/>
            </a:pP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Осёл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идет, кричит по – ослиному,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Собака идет, лает по – собачьи,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Кот идет, мяукает по – кошачьи,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Петух идет, кукарекает.</a:t>
            </a:r>
          </a:p>
        </p:txBody>
      </p:sp>
      <p:pic>
        <p:nvPicPr>
          <p:cNvPr id="29699" name="Picture 4" descr="D:\Картинки\brem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2714625"/>
            <a:ext cx="4543425" cy="395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5"/>
          <p:cNvSpPr txBox="1">
            <a:spLocks noChangeArrowheads="1"/>
          </p:cNvSpPr>
          <p:nvPr/>
        </p:nvSpPr>
        <p:spPr bwMode="auto">
          <a:xfrm>
            <a:off x="357188" y="714375"/>
            <a:ext cx="842962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solidFill>
                  <a:srgbClr val="FFFF00"/>
                </a:solidFill>
              </a:rPr>
              <a:t>Собралась девочка и пошла к бабушке в другую  деревню. Идет она лесом, а навстречу ей – серый Волк. Очень захотелось ему съесть девочку, да только он не посмел – где – то близко стучали топорами дровосеки.</a:t>
            </a:r>
          </a:p>
          <a:p>
            <a:pPr algn="just"/>
            <a:r>
              <a:rPr lang="ru-RU" sz="2800">
                <a:solidFill>
                  <a:srgbClr val="FFFF00"/>
                </a:solidFill>
              </a:rPr>
              <a:t>Облизнулся волк и спрашивает девочку:</a:t>
            </a:r>
          </a:p>
          <a:p>
            <a:pPr algn="just">
              <a:buFontTx/>
              <a:buChar char="-"/>
            </a:pPr>
            <a:r>
              <a:rPr lang="ru-RU" sz="2800">
                <a:solidFill>
                  <a:srgbClr val="FFFF00"/>
                </a:solidFill>
              </a:rPr>
              <a:t> Куда ты идешь?</a:t>
            </a:r>
          </a:p>
          <a:p>
            <a:pPr algn="just">
              <a:buFontTx/>
              <a:buChar char="-"/>
            </a:pPr>
            <a:r>
              <a:rPr lang="ru-RU" sz="2800">
                <a:solidFill>
                  <a:srgbClr val="FFFF00"/>
                </a:solidFill>
              </a:rPr>
              <a:t> А девочка еще не знала, как это опасно останавливаться в лесу и разговаривать с волками. Поздоровалась она с Волком и говорит:</a:t>
            </a:r>
          </a:p>
          <a:p>
            <a:pPr algn="just"/>
            <a:r>
              <a:rPr lang="ru-RU" sz="2800">
                <a:solidFill>
                  <a:srgbClr val="FFFF00"/>
                </a:solidFill>
              </a:rPr>
              <a:t>- Иду к бабушке и несу ей вот этот пирожок и горшочек масла.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D:\Картинки\krasnoja_sha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1357313"/>
            <a:ext cx="5786437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Прямоугольник 2"/>
          <p:cNvSpPr>
            <a:spLocks noChangeArrowheads="1"/>
          </p:cNvSpPr>
          <p:nvPr/>
        </p:nvSpPr>
        <p:spPr bwMode="auto">
          <a:xfrm>
            <a:off x="1571625" y="357188"/>
            <a:ext cx="61610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FFFF00"/>
                </a:solidFill>
                <a:latin typeface="Comic Sans MS" pitchFamily="66" charset="0"/>
              </a:rPr>
              <a:t>«Красная шапочка»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963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Прямоугольник 4"/>
          <p:cNvSpPr>
            <a:spLocks noChangeArrowheads="1"/>
          </p:cNvSpPr>
          <p:nvPr/>
        </p:nvSpPr>
        <p:spPr bwMode="auto">
          <a:xfrm>
            <a:off x="3571875" y="1714500"/>
            <a:ext cx="557212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Без чудес и тайн нет сказок.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В них найдется  все : и мудрость, и веселая шутка, и выдумка.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Нет только непоправимых бед и несчастий, все сказки кончаются хорошо.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80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        Поэтому в каждой сказке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>
                <a:solidFill>
                  <a:srgbClr val="FF0000"/>
                </a:solidFill>
                <a:latin typeface="Comic Sans MS" pitchFamily="66" charset="0"/>
              </a:rPr>
              <a:t>                       есть своя тайна.</a:t>
            </a:r>
            <a:endParaRPr lang="en-US" sz="280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Прямоугольник 3"/>
          <p:cNvSpPr>
            <a:spLocks noChangeArrowheads="1"/>
          </p:cNvSpPr>
          <p:nvPr/>
        </p:nvSpPr>
        <p:spPr bwMode="auto">
          <a:xfrm>
            <a:off x="357188" y="214313"/>
            <a:ext cx="8358187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>
                <a:solidFill>
                  <a:srgbClr val="FF0000"/>
                </a:solidFill>
                <a:latin typeface="Comic Sans MS" pitchFamily="66" charset="0"/>
              </a:rPr>
              <a:t>         У сказок счастливый конец.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>
                <a:solidFill>
                  <a:srgbClr val="FF0000"/>
                </a:solidFill>
                <a:latin typeface="Comic Sans MS" pitchFamily="66" charset="0"/>
              </a:rPr>
              <a:t>Счастливый конец сказки – это награда нам за долгое странствие вместе с героями сказок.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800" b="1">
              <a:solidFill>
                <a:srgbClr val="FF0000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800" b="1">
              <a:solidFill>
                <a:srgbClr val="FF0000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>
                <a:solidFill>
                  <a:srgbClr val="FF0000"/>
                </a:solidFill>
                <a:latin typeface="Comic Sans MS" pitchFamily="66" charset="0"/>
              </a:rPr>
              <a:t>Счастье –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>
                <a:solidFill>
                  <a:srgbClr val="FF0000"/>
                </a:solidFill>
                <a:latin typeface="Comic Sans MS" pitchFamily="66" charset="0"/>
              </a:rPr>
              <a:t>наша часть в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800" b="1">
                <a:solidFill>
                  <a:srgbClr val="FF0000"/>
                </a:solidFill>
                <a:latin typeface="Comic Sans MS" pitchFamily="66" charset="0"/>
              </a:rPr>
              <a:t>необъятном мире.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25" y="0"/>
            <a:ext cx="10501313" cy="787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20236040">
            <a:off x="1673225" y="2728913"/>
            <a:ext cx="2889250" cy="11144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820" name="WordArt 6"/>
          <p:cNvSpPr>
            <a:spLocks noChangeArrowheads="1" noChangeShapeType="1" noTextEdit="1"/>
          </p:cNvSpPr>
          <p:nvPr/>
        </p:nvSpPr>
        <p:spPr bwMode="auto">
          <a:xfrm rot="-910442">
            <a:off x="1887538" y="1898650"/>
            <a:ext cx="5575300" cy="2611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Comic Sans MS"/>
              </a:rPr>
              <a:t>Читайте </a:t>
            </a:r>
          </a:p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Comic Sans MS"/>
              </a:rPr>
              <a:t>сказки и узнаете</a:t>
            </a:r>
          </a:p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Comic Sans MS"/>
              </a:rPr>
              <a:t> таинственный мир!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560</TotalTime>
  <Words>956</Words>
  <Application>Microsoft Office PowerPoint</Application>
  <PresentationFormat>Экран (4:3)</PresentationFormat>
  <Paragraphs>130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Tahoma</vt:lpstr>
      <vt:lpstr>Arial</vt:lpstr>
      <vt:lpstr>Constantia</vt:lpstr>
      <vt:lpstr>Wingdings 2</vt:lpstr>
      <vt:lpstr>Calibri</vt:lpstr>
      <vt:lpstr>Comic Sans MS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Антон</cp:lastModifiedBy>
  <cp:revision>61</cp:revision>
  <dcterms:created xsi:type="dcterms:W3CDTF">2010-09-06T15:24:43Z</dcterms:created>
  <dcterms:modified xsi:type="dcterms:W3CDTF">2015-08-11T11:57:14Z</dcterms:modified>
</cp:coreProperties>
</file>