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9" r:id="rId3"/>
    <p:sldId id="280" r:id="rId4"/>
    <p:sldId id="281" r:id="rId5"/>
    <p:sldId id="282" r:id="rId6"/>
    <p:sldId id="283" r:id="rId7"/>
    <p:sldId id="284" r:id="rId8"/>
    <p:sldId id="286" r:id="rId9"/>
    <p:sldId id="285" r:id="rId10"/>
    <p:sldId id="287" r:id="rId11"/>
    <p:sldId id="288" r:id="rId12"/>
    <p:sldId id="289" r:id="rId13"/>
    <p:sldId id="290" r:id="rId14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6713"/>
    <a:srgbClr val="000000"/>
    <a:srgbClr val="FFFF00"/>
    <a:srgbClr val="B3D3EA"/>
    <a:srgbClr val="78ADC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2610" autoAdjust="0"/>
    <p:restoredTop sz="95596" autoAdjust="0"/>
  </p:normalViewPr>
  <p:slideViewPr>
    <p:cSldViewPr>
      <p:cViewPr varScale="1">
        <p:scale>
          <a:sx n="71" d="100"/>
          <a:sy n="71" d="100"/>
        </p:scale>
        <p:origin x="-9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3C0E6A6-7F7D-4022-AE4F-40070F7D1D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39312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A2D015-5A11-4487-99FB-49809C15B99A}" type="slidenum">
              <a:rPr lang="en-US"/>
              <a:pPr/>
              <a:t>1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BF5031-B0FC-48F0-8CB4-A0EED81B4859}" type="slidenum">
              <a:rPr lang="en-US"/>
              <a:pPr/>
              <a:t>2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565150"/>
            <a:ext cx="7620000" cy="70485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1311275"/>
            <a:ext cx="7620000" cy="441325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5805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933884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19200" y="14478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0" y="14478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5162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5478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8092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53313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478209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44899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1192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19075"/>
            <a:ext cx="2181225" cy="54959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38125" y="219075"/>
            <a:ext cx="6391275" cy="54959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2325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8125" y="219075"/>
            <a:ext cx="87249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4478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9552" y="500042"/>
            <a:ext cx="7620000" cy="1257544"/>
          </a:xfrm>
        </p:spPr>
        <p:txBody>
          <a:bodyPr/>
          <a:lstStyle/>
          <a:p>
            <a:pPr algn="ctr"/>
            <a:r>
              <a:rPr lang="ru-RU" sz="4800" i="1" dirty="0" smtClean="0">
                <a:latin typeface="Bookman Old Style" pitchFamily="18" charset="0"/>
              </a:rPr>
              <a:t>Что изучает физика. Физические явления</a:t>
            </a:r>
            <a:endParaRPr lang="ru-RU" sz="4800" i="1" dirty="0">
              <a:latin typeface="Bookman Old Style" pitchFamily="18" charset="0"/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564776" y="4786322"/>
            <a:ext cx="5578860" cy="171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9pPr>
          </a:lstStyle>
          <a:p>
            <a:pPr algn="ctr"/>
            <a:r>
              <a:rPr lang="ru-RU" sz="2800" i="1" dirty="0" smtClean="0">
                <a:latin typeface="Bookman Old Style" pitchFamily="18" charset="0"/>
              </a:rPr>
              <a:t>Автор: учитель физики </a:t>
            </a:r>
            <a:r>
              <a:rPr lang="ru-RU" sz="2800" i="1" dirty="0" err="1" smtClean="0">
                <a:latin typeface="Bookman Old Style" pitchFamily="18" charset="0"/>
              </a:rPr>
              <a:t>Салатова</a:t>
            </a:r>
            <a:r>
              <a:rPr lang="ru-RU" sz="2800" i="1" dirty="0" smtClean="0">
                <a:latin typeface="Bookman Old Style" pitchFamily="18" charset="0"/>
              </a:rPr>
              <a:t> Г.Л..</a:t>
            </a:r>
            <a:endParaRPr lang="ru-RU" sz="2800" i="1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1720" y="332656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rgbClr val="FF0000"/>
                </a:solidFill>
                <a:latin typeface="Bookman Old Style" pitchFamily="18" charset="0"/>
              </a:rPr>
              <a:t>Цели урока:</a:t>
            </a:r>
            <a:endParaRPr lang="ru-RU" sz="3200" dirty="0" smtClean="0">
              <a:solidFill>
                <a:srgbClr val="FF0000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>
            <a:off x="2051720" y="1052736"/>
            <a:ext cx="6768752" cy="0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 bwMode="auto">
          <a:xfrm>
            <a:off x="1928794" y="1428736"/>
            <a:ext cx="7215206" cy="453650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ambria" pitchFamily="18" charset="0"/>
              </a:rPr>
              <a:t>Познакомить учащихся с новым  </a:t>
            </a:r>
          </a:p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ambria" pitchFamily="18" charset="0"/>
              </a:rPr>
              <a:t>предметом школьного курса</a:t>
            </a:r>
          </a:p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dirty="0" smtClean="0">
                <a:solidFill>
                  <a:schemeClr val="tx1">
                    <a:lumMod val="50000"/>
                  </a:schemeClr>
                </a:solidFill>
                <a:latin typeface="Cambria" pitchFamily="18" charset="0"/>
              </a:rPr>
              <a:t>2. Определить место физики как науки</a:t>
            </a:r>
          </a:p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ambria" pitchFamily="18" charset="0"/>
              </a:rPr>
              <a:t>3. Научить различать физические тела и</a:t>
            </a:r>
          </a:p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ambria" pitchFamily="18" charset="0"/>
              </a:rPr>
              <a:t> явления</a:t>
            </a:r>
          </a:p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dirty="0" smtClean="0">
                <a:solidFill>
                  <a:schemeClr val="tx1">
                    <a:lumMod val="50000"/>
                  </a:schemeClr>
                </a:solidFill>
                <a:latin typeface="Cambria" pitchFamily="18" charset="0"/>
              </a:rPr>
              <a:t>4. Рассмотреть методы изучения физики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Cambria" pitchFamily="18" charset="0"/>
            </a:endParaRPr>
          </a:p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642918"/>
            <a:ext cx="8177242" cy="5072082"/>
          </a:xfrm>
        </p:spPr>
        <p:txBody>
          <a:bodyPr/>
          <a:lstStyle/>
          <a:p>
            <a:r>
              <a:rPr lang="ru-RU" dirty="0" smtClean="0">
                <a:latin typeface="Comic Sans MS" pitchFamily="66" charset="0"/>
              </a:rPr>
              <a:t>Физика-наука о неживой природе</a:t>
            </a:r>
          </a:p>
          <a:p>
            <a:r>
              <a:rPr lang="ru-RU" dirty="0" smtClean="0">
                <a:latin typeface="Comic Sans MS" pitchFamily="66" charset="0"/>
              </a:rPr>
              <a:t>Явления-изменения, происходящие с телами и веществами в окружающем мире</a:t>
            </a:r>
          </a:p>
          <a:p>
            <a:r>
              <a:rPr lang="ru-RU" dirty="0" smtClean="0">
                <a:latin typeface="Comic Sans MS" pitchFamily="66" charset="0"/>
              </a:rPr>
              <a:t>Физические явления- превращения вещества или проявление его свойств, происходящие без изменения состава вещества</a:t>
            </a:r>
            <a:endParaRPr lang="ru-RU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Физические явления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47800"/>
            <a:ext cx="8248680" cy="4767282"/>
          </a:xfrm>
        </p:spPr>
        <p:txBody>
          <a:bodyPr/>
          <a:lstStyle/>
          <a:p>
            <a:r>
              <a:rPr lang="ru-RU" sz="2400" dirty="0" smtClean="0"/>
              <a:t>Механические (движение машины, самолета, течение жидкости)</a:t>
            </a:r>
          </a:p>
          <a:p>
            <a:r>
              <a:rPr lang="ru-RU" sz="2400" dirty="0" smtClean="0"/>
              <a:t>Магнитные (притяжение железа к магниту, влияние магнитного поля Земли на стрелку компаса)</a:t>
            </a:r>
          </a:p>
          <a:p>
            <a:r>
              <a:rPr lang="ru-RU" sz="2400" dirty="0" smtClean="0"/>
              <a:t>Электрические (электрический ток, электризация тел)</a:t>
            </a:r>
          </a:p>
          <a:p>
            <a:r>
              <a:rPr lang="ru-RU" sz="2400" dirty="0" smtClean="0"/>
              <a:t>Тепловые (таяние льда, кипение воды, тепловое расширение тел)</a:t>
            </a:r>
          </a:p>
          <a:p>
            <a:r>
              <a:rPr lang="ru-RU" sz="2400" dirty="0" smtClean="0"/>
              <a:t>Звуковые  (гром, звучание музыки, голос человека)</a:t>
            </a:r>
          </a:p>
          <a:p>
            <a:r>
              <a:rPr lang="ru-RU" sz="2400" dirty="0" smtClean="0"/>
              <a:t>Световые  (отражение света от зеркала, молния, свечение насекомых)</a:t>
            </a: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Какие физические явления в загадках?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28596" y="1447800"/>
            <a:ext cx="4372004" cy="5410200"/>
          </a:xfrm>
        </p:spPr>
        <p:txBody>
          <a:bodyPr/>
          <a:lstStyle/>
          <a:p>
            <a:r>
              <a:rPr lang="ru-RU" b="1" i="1" dirty="0" smtClean="0"/>
              <a:t>Сначала - блеск.</a:t>
            </a:r>
            <a:br>
              <a:rPr lang="ru-RU" b="1" i="1" dirty="0" smtClean="0"/>
            </a:br>
            <a:r>
              <a:rPr lang="ru-RU" b="1" i="1" dirty="0" smtClean="0"/>
              <a:t>За блеском – треск,</a:t>
            </a:r>
            <a:br>
              <a:rPr lang="ru-RU" b="1" i="1" dirty="0" smtClean="0"/>
            </a:br>
            <a:r>
              <a:rPr lang="ru-RU" b="1" i="1" dirty="0" smtClean="0"/>
              <a:t>За треском – плеск.</a:t>
            </a:r>
          </a:p>
          <a:p>
            <a:endParaRPr lang="ru-RU" b="1" i="1" dirty="0" smtClean="0"/>
          </a:p>
          <a:p>
            <a:r>
              <a:rPr lang="ru-RU" b="1" i="1" dirty="0" smtClean="0"/>
              <a:t>Белый дым тянул за чуб, </a:t>
            </a:r>
            <a:br>
              <a:rPr lang="ru-RU" b="1" i="1" dirty="0" smtClean="0"/>
            </a:br>
            <a:r>
              <a:rPr lang="ru-RU" b="1" i="1" dirty="0" smtClean="0"/>
              <a:t>Раскачал на поле дуб. </a:t>
            </a:r>
            <a:br>
              <a:rPr lang="ru-RU" b="1" i="1" dirty="0" smtClean="0"/>
            </a:br>
            <a:r>
              <a:rPr lang="ru-RU" b="1" i="1" dirty="0" smtClean="0"/>
              <a:t>Застучал в ворота. </a:t>
            </a:r>
            <a:br>
              <a:rPr lang="ru-RU" b="1" i="1" dirty="0" smtClean="0"/>
            </a:br>
            <a:r>
              <a:rPr lang="ru-RU" b="1" i="1" dirty="0" smtClean="0"/>
              <a:t>Эй, откройте!</a:t>
            </a:r>
            <a:br>
              <a:rPr lang="ru-RU" b="1" i="1" dirty="0" smtClean="0"/>
            </a:br>
            <a:r>
              <a:rPr lang="ru-RU" b="1" i="1" dirty="0" smtClean="0"/>
              <a:t>Кто там?</a:t>
            </a:r>
            <a:endParaRPr lang="ru-RU" b="1" i="1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i="1" dirty="0" smtClean="0"/>
              <a:t>Никто его не видывал,</a:t>
            </a:r>
            <a:br>
              <a:rPr lang="ru-RU" b="1" i="1" dirty="0" smtClean="0"/>
            </a:br>
            <a:r>
              <a:rPr lang="ru-RU" b="1" i="1" dirty="0" smtClean="0"/>
              <a:t>А слышать – всякий слыхивал.</a:t>
            </a:r>
            <a:br>
              <a:rPr lang="ru-RU" b="1" i="1" dirty="0" smtClean="0"/>
            </a:br>
            <a:r>
              <a:rPr lang="ru-RU" b="1" i="1" dirty="0" smtClean="0"/>
              <a:t>Без тела, а живет оно,</a:t>
            </a:r>
            <a:br>
              <a:rPr lang="ru-RU" b="1" i="1" dirty="0" smtClean="0"/>
            </a:br>
            <a:r>
              <a:rPr lang="ru-RU" b="1" i="1" dirty="0" smtClean="0"/>
              <a:t>Без языка кричит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447800"/>
            <a:ext cx="3786214" cy="4267200"/>
          </a:xfrm>
        </p:spPr>
        <p:txBody>
          <a:bodyPr/>
          <a:lstStyle/>
          <a:p>
            <a:r>
              <a:rPr lang="ru-RU" b="1" i="1" dirty="0" smtClean="0"/>
              <a:t>Пушистая вата</a:t>
            </a:r>
            <a:br>
              <a:rPr lang="ru-RU" b="1" i="1" dirty="0" smtClean="0"/>
            </a:br>
            <a:r>
              <a:rPr lang="ru-RU" b="1" i="1" dirty="0" smtClean="0"/>
              <a:t>Плывет куда-то. </a:t>
            </a:r>
            <a:br>
              <a:rPr lang="ru-RU" b="1" i="1" dirty="0" smtClean="0"/>
            </a:br>
            <a:r>
              <a:rPr lang="ru-RU" b="1" i="1" dirty="0" smtClean="0"/>
              <a:t>Чем вата ниже, </a:t>
            </a:r>
            <a:br>
              <a:rPr lang="ru-RU" b="1" i="1" dirty="0" smtClean="0"/>
            </a:br>
            <a:r>
              <a:rPr lang="ru-RU" b="1" i="1" dirty="0" smtClean="0"/>
              <a:t>Тем дождик ближе.</a:t>
            </a:r>
          </a:p>
          <a:p>
            <a:endParaRPr lang="ru-RU" b="1" i="1" dirty="0" smtClean="0"/>
          </a:p>
          <a:p>
            <a:r>
              <a:rPr lang="ru-RU" b="1" i="1" dirty="0" smtClean="0"/>
              <a:t>Летит – молчит.</a:t>
            </a:r>
            <a:br>
              <a:rPr lang="ru-RU" b="1" i="1" dirty="0" smtClean="0"/>
            </a:br>
            <a:r>
              <a:rPr lang="ru-RU" b="1" i="1" dirty="0" smtClean="0"/>
              <a:t>Лежит – молчит. </a:t>
            </a:r>
            <a:br>
              <a:rPr lang="ru-RU" b="1" i="1" dirty="0" smtClean="0"/>
            </a:br>
            <a:r>
              <a:rPr lang="ru-RU" b="1" i="1" dirty="0" smtClean="0"/>
              <a:t>Когда умрет, тогда заревет.</a:t>
            </a:r>
            <a:endParaRPr lang="ru-RU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i="1" dirty="0" smtClean="0"/>
              <a:t>Разноцветное коромысло через реку повисло</a:t>
            </a:r>
          </a:p>
          <a:p>
            <a:endParaRPr lang="ru-RU" b="1" i="1" dirty="0" smtClean="0"/>
          </a:p>
          <a:p>
            <a:endParaRPr lang="ru-RU" b="1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Физические тела</a:t>
            </a:r>
            <a:endParaRPr lang="ru-RU" dirty="0"/>
          </a:p>
        </p:txBody>
      </p:sp>
      <p:pic>
        <p:nvPicPr>
          <p:cNvPr id="1026" name="Picture 2" descr="https://im1-tub-ru.yandex.net/i?id=b3bfc46428f92a99a3909d3a37bf977e&amp;n=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500174"/>
            <a:ext cx="2643206" cy="1571636"/>
          </a:xfrm>
          <a:prstGeom prst="rect">
            <a:avLst/>
          </a:prstGeom>
          <a:noFill/>
        </p:spPr>
      </p:pic>
      <p:pic>
        <p:nvPicPr>
          <p:cNvPr id="1028" name="Picture 4" descr="https://im1-tub-ru.yandex.net/i?id=eae3b1b22f4b6718dad19cf629634b53&amp;n=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1500174"/>
            <a:ext cx="1643074" cy="1643074"/>
          </a:xfrm>
          <a:prstGeom prst="rect">
            <a:avLst/>
          </a:prstGeom>
          <a:noFill/>
        </p:spPr>
      </p:pic>
      <p:pic>
        <p:nvPicPr>
          <p:cNvPr id="1030" name="Picture 6" descr="https://im0-tub-ru.yandex.net/i?id=4054909be30cf8793feda4d6c4c2638c&amp;n=2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1643050"/>
            <a:ext cx="1806282" cy="1357322"/>
          </a:xfrm>
          <a:prstGeom prst="rect">
            <a:avLst/>
          </a:prstGeom>
          <a:noFill/>
        </p:spPr>
      </p:pic>
      <p:pic>
        <p:nvPicPr>
          <p:cNvPr id="1032" name="Picture 8" descr="https://im0-tub-ru.yandex.net/i?id=c99965dbe5d553bb55d63402fecda2de&amp;n=2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3714752"/>
            <a:ext cx="2400316" cy="1714512"/>
          </a:xfrm>
          <a:prstGeom prst="rect">
            <a:avLst/>
          </a:prstGeom>
          <a:noFill/>
        </p:spPr>
      </p:pic>
      <p:pic>
        <p:nvPicPr>
          <p:cNvPr id="1034" name="Picture 10" descr="https://im0-tub-ru.yandex.net/i?id=6ef3318b0240f7d705e3cc0d63fdd272&amp;n=2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8992" y="3786190"/>
            <a:ext cx="2286016" cy="1571636"/>
          </a:xfrm>
          <a:prstGeom prst="rect">
            <a:avLst/>
          </a:prstGeom>
          <a:noFill/>
        </p:spPr>
      </p:pic>
      <p:pic>
        <p:nvPicPr>
          <p:cNvPr id="1036" name="Picture 12" descr="https://im0-tub-ru.yandex.net/i?id=134ece4b7a304b530c09eb092ab4f78f&amp;n=2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15074" y="3571876"/>
            <a:ext cx="2387128" cy="1714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Вещества </a:t>
            </a:r>
            <a:endParaRPr lang="ru-RU" dirty="0"/>
          </a:p>
        </p:txBody>
      </p:sp>
      <p:pic>
        <p:nvPicPr>
          <p:cNvPr id="23554" name="Picture 2" descr="https://im0-tub-ru.yandex.net/i?id=867b82431ea0417912de6c6cf7212330&amp;n=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14422"/>
            <a:ext cx="2628919" cy="1643074"/>
          </a:xfrm>
          <a:prstGeom prst="rect">
            <a:avLst/>
          </a:prstGeom>
          <a:noFill/>
        </p:spPr>
      </p:pic>
      <p:pic>
        <p:nvPicPr>
          <p:cNvPr id="23556" name="Picture 4" descr="https://im0-tub-ru.yandex.net/i?id=b65d619de2971ebcb6474601a10e33d1&amp;n=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1285860"/>
            <a:ext cx="2297007" cy="1571636"/>
          </a:xfrm>
          <a:prstGeom prst="rect">
            <a:avLst/>
          </a:prstGeom>
          <a:noFill/>
        </p:spPr>
      </p:pic>
      <p:pic>
        <p:nvPicPr>
          <p:cNvPr id="23558" name="Picture 6" descr="https://im0-tub-ru.yandex.net/i?id=e6fb56524543ac85d5d0c7227b614c55&amp;n=2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1285860"/>
            <a:ext cx="2514618" cy="1571636"/>
          </a:xfrm>
          <a:prstGeom prst="rect">
            <a:avLst/>
          </a:prstGeom>
          <a:noFill/>
        </p:spPr>
      </p:pic>
      <p:pic>
        <p:nvPicPr>
          <p:cNvPr id="23560" name="Picture 8" descr="https://im0-tub-ru.yandex.net/i?id=012c9c41c27274298d50d882cdeeee52&amp;n=2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3571876"/>
            <a:ext cx="2143140" cy="2110669"/>
          </a:xfrm>
          <a:prstGeom prst="rect">
            <a:avLst/>
          </a:prstGeom>
          <a:noFill/>
        </p:spPr>
      </p:pic>
      <p:pic>
        <p:nvPicPr>
          <p:cNvPr id="23562" name="Picture 10" descr="https://im0-tub-ru.yandex.net/i?id=342e4ff048a14310240c2134b2c89bf7&amp;n=2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0430" y="3643314"/>
            <a:ext cx="2428892" cy="2081907"/>
          </a:xfrm>
          <a:prstGeom prst="rect">
            <a:avLst/>
          </a:prstGeom>
          <a:noFill/>
        </p:spPr>
      </p:pic>
      <p:pic>
        <p:nvPicPr>
          <p:cNvPr id="23564" name="Picture 12" descr="https://im0-tub-ru.yandex.net/i?id=8a74c1d7be4e64807fe2c4e8aa2fc7ea&amp;n=2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72264" y="3643314"/>
            <a:ext cx="1928826" cy="1928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i="1" dirty="0" smtClean="0"/>
              <a:t>Проверка усвоения знаний</a:t>
            </a:r>
            <a:endParaRPr lang="ru-RU" sz="2800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800" b="1" i="1" dirty="0" smtClean="0">
              <a:solidFill>
                <a:schemeClr val="bg1"/>
              </a:solidFill>
            </a:endParaRPr>
          </a:p>
          <a:p>
            <a:endParaRPr lang="ru-RU" sz="1800" b="1" i="1" dirty="0" smtClean="0">
              <a:solidFill>
                <a:schemeClr val="bg1"/>
              </a:solidFill>
            </a:endParaRPr>
          </a:p>
          <a:p>
            <a:endParaRPr lang="ru-RU" sz="1800" b="1" i="1" dirty="0" smtClean="0">
              <a:solidFill>
                <a:schemeClr val="bg1"/>
              </a:solidFill>
            </a:endParaRPr>
          </a:p>
          <a:p>
            <a:r>
              <a:rPr lang="ru-RU" sz="1800" b="1" i="1" dirty="0" smtClean="0">
                <a:solidFill>
                  <a:schemeClr val="bg1"/>
                </a:solidFill>
              </a:rPr>
              <a:t>1. Приведите примеры тел, изготовленных из следующих веществ: дерева, бумаги, пластмассы.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1800" b="1" i="1" dirty="0" smtClean="0">
                <a:solidFill>
                  <a:schemeClr val="bg1"/>
                </a:solidFill>
              </a:rPr>
              <a:t>2. Из каких веществ состоят следующие физические тела: тетрадь, линейка, парта.</a:t>
            </a:r>
            <a:br>
              <a:rPr lang="ru-RU" sz="1800" b="1" i="1" dirty="0" smtClean="0">
                <a:solidFill>
                  <a:schemeClr val="bg1"/>
                </a:solidFill>
              </a:rPr>
            </a:br>
            <a:r>
              <a:rPr lang="ru-RU" sz="1800" b="1" i="1" dirty="0" smtClean="0">
                <a:solidFill>
                  <a:schemeClr val="bg1"/>
                </a:solidFill>
              </a:rPr>
              <a:t/>
            </a:r>
            <a:br>
              <a:rPr lang="ru-RU" sz="1800" b="1" i="1" dirty="0" smtClean="0">
                <a:solidFill>
                  <a:schemeClr val="bg1"/>
                </a:solidFill>
              </a:rPr>
            </a:br>
            <a:r>
              <a:rPr lang="ru-RU" sz="1800" b="1" i="1" dirty="0" smtClean="0">
                <a:solidFill>
                  <a:schemeClr val="bg1"/>
                </a:solidFill>
              </a:rPr>
              <a:t>4. Какие из приведенных явлений являются механическими, а какие тепловыми: движется автобус, плывет лодка, кипит вода, ученики греются у костра, Солнце нагревает крышу дома, летит мяч.</a:t>
            </a:r>
            <a:br>
              <a:rPr lang="ru-RU" sz="1800" b="1" i="1" dirty="0" smtClean="0">
                <a:solidFill>
                  <a:schemeClr val="bg1"/>
                </a:solidFill>
              </a:rPr>
            </a:br>
            <a:r>
              <a:rPr lang="ru-RU" sz="1800" b="1" i="1" dirty="0" smtClean="0">
                <a:solidFill>
                  <a:schemeClr val="bg1"/>
                </a:solidFill>
              </a:rPr>
              <a:t/>
            </a:r>
            <a:br>
              <a:rPr lang="ru-RU" sz="1800" b="1" i="1" dirty="0" smtClean="0">
                <a:solidFill>
                  <a:schemeClr val="bg1"/>
                </a:solidFill>
              </a:rPr>
            </a:br>
            <a:r>
              <a:rPr lang="ru-RU" sz="1800" b="1" i="1" dirty="0" smtClean="0">
                <a:solidFill>
                  <a:schemeClr val="bg1"/>
                </a:solidFill>
              </a:rPr>
              <a:t>5. Укажите, что относится к понятию “физическое тело”, а что к понятию “вещество”: автобус, трамвай, медь, мел, мед, очки.</a:t>
            </a:r>
            <a:br>
              <a:rPr lang="ru-RU" sz="1800" b="1" i="1" dirty="0" smtClean="0">
                <a:solidFill>
                  <a:schemeClr val="bg1"/>
                </a:solidFill>
              </a:rPr>
            </a:br>
            <a:r>
              <a:rPr lang="ru-RU" sz="1800" b="1" i="1" dirty="0" smtClean="0">
                <a:solidFill>
                  <a:schemeClr val="bg1"/>
                </a:solidFill>
              </a:rPr>
              <a:t/>
            </a:r>
            <a:br>
              <a:rPr lang="ru-RU" sz="1800" b="1" i="1" dirty="0" smtClean="0">
                <a:solidFill>
                  <a:schemeClr val="bg1"/>
                </a:solidFill>
              </a:rPr>
            </a:br>
            <a:r>
              <a:rPr lang="ru-RU" sz="1800" b="1" i="1" dirty="0" smtClean="0">
                <a:solidFill>
                  <a:schemeClr val="bg1"/>
                </a:solidFill>
              </a:rPr>
              <a:t>6. Назовите из приведенных ниже явлений только физические: таяние снега, кипение воды, гниение картофеля, выпадение снега, почернение серебряной монеты.</a:t>
            </a:r>
            <a:br>
              <a:rPr lang="ru-RU" sz="1800" b="1" i="1" dirty="0" smtClean="0">
                <a:solidFill>
                  <a:schemeClr val="bg1"/>
                </a:solidFill>
              </a:rPr>
            </a:br>
            <a:r>
              <a:rPr lang="ru-RU" sz="1800" b="1" i="1" dirty="0" smtClean="0">
                <a:solidFill>
                  <a:schemeClr val="bg1"/>
                </a:solidFill>
              </a:rPr>
              <a:t/>
            </a:r>
            <a:br>
              <a:rPr lang="ru-RU" sz="1800" b="1" i="1" dirty="0" smtClean="0">
                <a:solidFill>
                  <a:schemeClr val="bg1"/>
                </a:solidFill>
              </a:rPr>
            </a:br>
            <a:r>
              <a:rPr lang="ru-RU" sz="1800" b="1" i="1" dirty="0" smtClean="0">
                <a:solidFill>
                  <a:schemeClr val="bg1"/>
                </a:solidFill>
              </a:rPr>
              <a:t>7. В двух бидонах находилось молоко. В одном из них молоко скисло, а в другом отстоялись сливки. В каком из бидонов произошло физическое явление? Какое?</a:t>
            </a:r>
            <a:endParaRPr lang="ru-RU" sz="18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85720" y="1447800"/>
            <a:ext cx="8715436" cy="4267200"/>
          </a:xfrm>
        </p:spPr>
        <p:txBody>
          <a:bodyPr/>
          <a:lstStyle/>
          <a:p>
            <a:r>
              <a:rPr lang="ru-RU" dirty="0" smtClean="0"/>
              <a:t>Материя – это все, что   существует во Вселенной независимо от нашего сознания (</a:t>
            </a:r>
            <a:r>
              <a:rPr lang="ru-RU" dirty="0" err="1" smtClean="0"/>
              <a:t>тела,вещество</a:t>
            </a:r>
            <a:r>
              <a:rPr lang="ru-RU" dirty="0" smtClean="0"/>
              <a:t>, свет, радиоволны, электрические и магнитные поля)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Наблюдения и опыты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47800"/>
            <a:ext cx="8715436" cy="4267200"/>
          </a:xfrm>
        </p:spPr>
        <p:txBody>
          <a:bodyPr/>
          <a:lstStyle/>
          <a:p>
            <a:r>
              <a:rPr lang="ru-RU" sz="2400" b="1" dirty="0" smtClean="0"/>
              <a:t>Многие первичные знания появляются из повседневных наблюдений. С этого и начиналась физика. Философы и ученые Древней Греции – Аристотель, Архимед, Птолемей – вели наблюдения. </a:t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Только в средние века такие ученые как: Галилео Галилей, Рене Декарт, Блез Паскаль и другие стали ставить опыты – специальные эксперименты, проводимые с определенной целью. Во время экспериментов проводят измерения, выдвигают гипотезы, делают выводы.</a:t>
            </a:r>
            <a:endParaRPr lang="ru-RU" sz="24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§ 1-3 читать, ответить на вопросы в конце параграфов </a:t>
            </a:r>
            <a:r>
              <a:rPr lang="ru-RU" dirty="0" smtClean="0"/>
              <a:t>учебника</a:t>
            </a:r>
          </a:p>
          <a:p>
            <a:r>
              <a:rPr lang="ru-RU" dirty="0" smtClean="0"/>
              <a:t>№12 (</a:t>
            </a:r>
            <a:r>
              <a:rPr lang="ru-RU" smtClean="0"/>
              <a:t>Лукашик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Рефлексия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47800"/>
            <a:ext cx="8177242" cy="4267200"/>
          </a:xfrm>
        </p:spPr>
        <p:txBody>
          <a:bodyPr/>
          <a:lstStyle/>
          <a:p>
            <a:r>
              <a:rPr lang="ru-RU" dirty="0" smtClean="0"/>
              <a:t>Что нового, интересного вы узнали сегодня на уроке?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Какие понятия должны запомнить?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Что  запомнилось  на уроке? Почему?</a:t>
            </a:r>
            <a:br>
              <a:rPr lang="ru-RU" dirty="0" smtClean="0"/>
            </a:br>
            <a:r>
              <a:rPr lang="ru-RU" dirty="0" smtClean="0"/>
              <a:t>Что показалось сложным?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-template">
  <a:themeElements>
    <a:clrScheme name="powerpoint-template-24 13">
      <a:dk1>
        <a:srgbClr val="4D4D4D"/>
      </a:dk1>
      <a:lt1>
        <a:srgbClr val="FFFFFF"/>
      </a:lt1>
      <a:dk2>
        <a:srgbClr val="4D4D4D"/>
      </a:dk2>
      <a:lt2>
        <a:srgbClr val="045B4B"/>
      </a:lt2>
      <a:accent1>
        <a:srgbClr val="1C7C70"/>
      </a:accent1>
      <a:accent2>
        <a:srgbClr val="379690"/>
      </a:accent2>
      <a:accent3>
        <a:srgbClr val="FFFFFF"/>
      </a:accent3>
      <a:accent4>
        <a:srgbClr val="404040"/>
      </a:accent4>
      <a:accent5>
        <a:srgbClr val="ABBFBB"/>
      </a:accent5>
      <a:accent6>
        <a:srgbClr val="318782"/>
      </a:accent6>
      <a:hlink>
        <a:srgbClr val="54B2A4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93CB6A"/>
        </a:lt2>
        <a:accent1>
          <a:srgbClr val="71BE5E"/>
        </a:accent1>
        <a:accent2>
          <a:srgbClr val="A0CD6E"/>
        </a:accent2>
        <a:accent3>
          <a:srgbClr val="FFFFFF"/>
        </a:accent3>
        <a:accent4>
          <a:srgbClr val="404040"/>
        </a:accent4>
        <a:accent5>
          <a:srgbClr val="BBDBB6"/>
        </a:accent5>
        <a:accent6>
          <a:srgbClr val="91BA63"/>
        </a:accent6>
        <a:hlink>
          <a:srgbClr val="6BAB4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189C25"/>
        </a:lt2>
        <a:accent1>
          <a:srgbClr val="33B642"/>
        </a:accent1>
        <a:accent2>
          <a:srgbClr val="5ED05F"/>
        </a:accent2>
        <a:accent3>
          <a:srgbClr val="FFFFFF"/>
        </a:accent3>
        <a:accent4>
          <a:srgbClr val="404040"/>
        </a:accent4>
        <a:accent5>
          <a:srgbClr val="ADD7B0"/>
        </a:accent5>
        <a:accent6>
          <a:srgbClr val="54BC55"/>
        </a:accent6>
        <a:hlink>
          <a:srgbClr val="66D1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1E14F"/>
        </a:lt2>
        <a:accent1>
          <a:srgbClr val="33B642"/>
        </a:accent1>
        <a:accent2>
          <a:srgbClr val="5ED05F"/>
        </a:accent2>
        <a:accent3>
          <a:srgbClr val="FFFFFF"/>
        </a:accent3>
        <a:accent4>
          <a:srgbClr val="404040"/>
        </a:accent4>
        <a:accent5>
          <a:srgbClr val="ADD7B0"/>
        </a:accent5>
        <a:accent6>
          <a:srgbClr val="54BC55"/>
        </a:accent6>
        <a:hlink>
          <a:srgbClr val="66D1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4C8E3D"/>
        </a:lt2>
        <a:accent1>
          <a:srgbClr val="66A050"/>
        </a:accent1>
        <a:accent2>
          <a:srgbClr val="6EA552"/>
        </a:accent2>
        <a:accent3>
          <a:srgbClr val="FFFFFF"/>
        </a:accent3>
        <a:accent4>
          <a:srgbClr val="404040"/>
        </a:accent4>
        <a:accent5>
          <a:srgbClr val="B8CDB3"/>
        </a:accent5>
        <a:accent6>
          <a:srgbClr val="639549"/>
        </a:accent6>
        <a:hlink>
          <a:srgbClr val="89B96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4D7C48"/>
        </a:lt2>
        <a:accent1>
          <a:srgbClr val="599148"/>
        </a:accent1>
        <a:accent2>
          <a:srgbClr val="69A253"/>
        </a:accent2>
        <a:accent3>
          <a:srgbClr val="FFFFFF"/>
        </a:accent3>
        <a:accent4>
          <a:srgbClr val="404040"/>
        </a:accent4>
        <a:accent5>
          <a:srgbClr val="B5C7B1"/>
        </a:accent5>
        <a:accent6>
          <a:srgbClr val="5E924A"/>
        </a:accent6>
        <a:hlink>
          <a:srgbClr val="80C15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467F20"/>
        </a:lt2>
        <a:accent1>
          <a:srgbClr val="5CA822"/>
        </a:accent1>
        <a:accent2>
          <a:srgbClr val="66C022"/>
        </a:accent2>
        <a:accent3>
          <a:srgbClr val="FFFFFF"/>
        </a:accent3>
        <a:accent4>
          <a:srgbClr val="404040"/>
        </a:accent4>
        <a:accent5>
          <a:srgbClr val="B5D1AB"/>
        </a:accent5>
        <a:accent6>
          <a:srgbClr val="5CAE1E"/>
        </a:accent6>
        <a:hlink>
          <a:srgbClr val="71CF2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8A9BA5"/>
        </a:lt2>
        <a:accent1>
          <a:srgbClr val="5CA822"/>
        </a:accent1>
        <a:accent2>
          <a:srgbClr val="66C022"/>
        </a:accent2>
        <a:accent3>
          <a:srgbClr val="FFFFFF"/>
        </a:accent3>
        <a:accent4>
          <a:srgbClr val="404040"/>
        </a:accent4>
        <a:accent5>
          <a:srgbClr val="B5D1AB"/>
        </a:accent5>
        <a:accent6>
          <a:srgbClr val="5CAE1E"/>
        </a:accent6>
        <a:hlink>
          <a:srgbClr val="71CF2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51873B"/>
        </a:lt2>
        <a:accent1>
          <a:srgbClr val="669E4B"/>
        </a:accent1>
        <a:accent2>
          <a:srgbClr val="79B25C"/>
        </a:accent2>
        <a:accent3>
          <a:srgbClr val="FFFFFF"/>
        </a:accent3>
        <a:accent4>
          <a:srgbClr val="404040"/>
        </a:accent4>
        <a:accent5>
          <a:srgbClr val="B8CCB1"/>
        </a:accent5>
        <a:accent6>
          <a:srgbClr val="6DA153"/>
        </a:accent6>
        <a:hlink>
          <a:srgbClr val="92CB6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0E7E24"/>
        </a:lt2>
        <a:accent1>
          <a:srgbClr val="369026"/>
        </a:accent1>
        <a:accent2>
          <a:srgbClr val="57A025"/>
        </a:accent2>
        <a:accent3>
          <a:srgbClr val="FFFFFF"/>
        </a:accent3>
        <a:accent4>
          <a:srgbClr val="404040"/>
        </a:accent4>
        <a:accent5>
          <a:srgbClr val="AEC6AC"/>
        </a:accent5>
        <a:accent6>
          <a:srgbClr val="4E9120"/>
        </a:accent6>
        <a:hlink>
          <a:srgbClr val="73B02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15802"/>
        </a:lt2>
        <a:accent1>
          <a:srgbClr val="016E01"/>
        </a:accent1>
        <a:accent2>
          <a:srgbClr val="019003"/>
        </a:accent2>
        <a:accent3>
          <a:srgbClr val="FFFFFF"/>
        </a:accent3>
        <a:accent4>
          <a:srgbClr val="404040"/>
        </a:accent4>
        <a:accent5>
          <a:srgbClr val="AABAAA"/>
        </a:accent5>
        <a:accent6>
          <a:srgbClr val="018202"/>
        </a:accent6>
        <a:hlink>
          <a:srgbClr val="01A60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045B4B"/>
        </a:lt2>
        <a:accent1>
          <a:srgbClr val="1C7C70"/>
        </a:accent1>
        <a:accent2>
          <a:srgbClr val="379690"/>
        </a:accent2>
        <a:accent3>
          <a:srgbClr val="FFFFFF"/>
        </a:accent3>
        <a:accent4>
          <a:srgbClr val="404040"/>
        </a:accent4>
        <a:accent5>
          <a:srgbClr val="ABBFBB"/>
        </a:accent5>
        <a:accent6>
          <a:srgbClr val="318782"/>
        </a:accent6>
        <a:hlink>
          <a:srgbClr val="54B2A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73</TotalTime>
  <Words>275</Words>
  <Application>Microsoft Office PowerPoint</Application>
  <PresentationFormat>Экран (4:3)</PresentationFormat>
  <Paragraphs>45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powerpoint-template</vt:lpstr>
      <vt:lpstr>Что изучает физика. Физические явления</vt:lpstr>
      <vt:lpstr>Слайд 2</vt:lpstr>
      <vt:lpstr>Слайд 3</vt:lpstr>
      <vt:lpstr>Физические явления</vt:lpstr>
      <vt:lpstr>Какие физические явления в загадках?</vt:lpstr>
      <vt:lpstr>Слайд 6</vt:lpstr>
      <vt:lpstr>Физические тела</vt:lpstr>
      <vt:lpstr>Вещества </vt:lpstr>
      <vt:lpstr>Проверка усвоения знаний</vt:lpstr>
      <vt:lpstr>Слайд 10</vt:lpstr>
      <vt:lpstr>Наблюдения и опыты</vt:lpstr>
      <vt:lpstr>Домашнее задание</vt:lpstr>
      <vt:lpstr>Рефлексия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Олег</dc:creator>
  <cp:lastModifiedBy>Сергей</cp:lastModifiedBy>
  <cp:revision>21</cp:revision>
  <dcterms:created xsi:type="dcterms:W3CDTF">2012-08-03T05:35:41Z</dcterms:created>
  <dcterms:modified xsi:type="dcterms:W3CDTF">2015-08-05T11:57:46Z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183641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