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57" r:id="rId3"/>
    <p:sldId id="258" r:id="rId4"/>
    <p:sldId id="264" r:id="rId5"/>
    <p:sldId id="262" r:id="rId6"/>
    <p:sldId id="265" r:id="rId7"/>
    <p:sldId id="260" r:id="rId8"/>
    <p:sldId id="259" r:id="rId9"/>
    <p:sldId id="266" r:id="rId10"/>
    <p:sldId id="261" r:id="rId11"/>
    <p:sldId id="267" r:id="rId12"/>
    <p:sldId id="268" r:id="rId13"/>
    <p:sldId id="263" r:id="rId14"/>
    <p:sldId id="283" r:id="rId15"/>
    <p:sldId id="278" r:id="rId16"/>
    <p:sldId id="279" r:id="rId17"/>
    <p:sldId id="270" r:id="rId18"/>
    <p:sldId id="269" r:id="rId19"/>
    <p:sldId id="271" r:id="rId20"/>
    <p:sldId id="272" r:id="rId21"/>
    <p:sldId id="273" r:id="rId22"/>
    <p:sldId id="280" r:id="rId23"/>
    <p:sldId id="274" r:id="rId24"/>
    <p:sldId id="284" r:id="rId25"/>
    <p:sldId id="275" r:id="rId26"/>
    <p:sldId id="285" r:id="rId27"/>
    <p:sldId id="276" r:id="rId28"/>
    <p:sldId id="286" r:id="rId29"/>
    <p:sldId id="277" r:id="rId30"/>
    <p:sldId id="281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66FF"/>
    <a:srgbClr val="009999"/>
    <a:srgbClr val="66FF66"/>
    <a:srgbClr val="9966FF"/>
    <a:srgbClr val="CCFFFF"/>
    <a:srgbClr val="FFCCFF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DFE6A-B01A-4104-9919-3693DC7B64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2BED74-542B-48BC-B1A8-B2D890E0CF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CBDD8-201F-4611-924D-96F5882BDA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DC581-3CD6-4E6D-8A46-34C1E14269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20BE0E-95C8-4E0C-A71B-DB31759681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EC0DD-78A4-4F2E-A5DD-99B7684E77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98774-4588-4669-9E14-DD7CC43D48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4EF864-CD5E-465F-99B1-4A0C83C603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1D4B37-7023-46E6-8A94-704CDD03EB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AEEBBD-1E9B-4774-8C59-DFF33003235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29087-85EC-4B67-838A-484A60DD3C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B2D0142-4FF0-4D5B-BC0C-8A1E2FDF59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863B4E8-68FA-4844-A501-641D8874B2F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B67CA8-F7F4-4BB3-9871-4B3E8865392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17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ru.wikipedia.org/wiki/%D0%94%D1%80%D0%B5%D0%B2%D0%BD%D1%8F%D1%8F_%D0%93%D1%80%D0%B5%D1%86%D0%B8%D1%8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/index.php?title=%D0%A3%D0%BE%D0%BB%D1%82%D0%B5%D1%80_%D0%94%D0%B8%D0%BC%D0%B5%D1%80&amp;action=edit&amp;redlink=1" TargetMode="External"/><Relationship Id="rId2" Type="http://schemas.openxmlformats.org/officeDocument/2006/relationships/hyperlink" Target="http://ru.wikipedia.org/wiki/1928_%D0%B3%D0%BE%D0%B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A3%D0%BF%D1%80%D1%83%D0%B3%D0%BE%D1%81%D1%82%D1%8C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lf.ru/uploads/posts/2008-12/1228401805_65654756cu5amh7l-695x463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live4fun.ru/pictures/img_18750050_19_3.jp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stuartbruce.typepad.com/photos/uncategorized/chewing_gum_pic.jp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orld.menu.ru/img/0000827/04.jpg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6084" name="WordArt 4"/>
          <p:cNvSpPr>
            <a:spLocks noChangeArrowheads="1" noChangeShapeType="1" noTextEdit="1"/>
          </p:cNvSpPr>
          <p:nvPr/>
        </p:nvSpPr>
        <p:spPr bwMode="auto">
          <a:xfrm rot="-162875">
            <a:off x="482600" y="1065213"/>
            <a:ext cx="8280400" cy="3586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306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Вредить 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здоровью 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глупо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603AB"/>
            </a:gs>
            <a:gs pos="50000">
              <a:schemeClr val="bg1"/>
            </a:gs>
            <a:gs pos="100000">
              <a:srgbClr val="A603AB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9" name="Picture 13" descr="52455242_romashki_ma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603AB"/>
            </a:gs>
            <a:gs pos="12000">
              <a:srgbClr val="E81766"/>
            </a:gs>
            <a:gs pos="27000">
              <a:srgbClr val="EE3F17"/>
            </a:gs>
            <a:gs pos="48000">
              <a:srgbClr val="FFFF00"/>
            </a:gs>
            <a:gs pos="64999">
              <a:srgbClr val="1A8D48"/>
            </a:gs>
            <a:gs pos="78999">
              <a:srgbClr val="0819FB"/>
            </a:gs>
            <a:gs pos="100000">
              <a:srgbClr val="A603AB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owlbook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88913"/>
            <a:ext cx="1371600" cy="1306512"/>
          </a:xfrm>
          <a:prstGeom prst="rect">
            <a:avLst/>
          </a:prstGeom>
          <a:noFill/>
        </p:spPr>
      </p:pic>
      <p:sp>
        <p:nvSpPr>
          <p:cNvPr id="6149" name="WordArt 5"/>
          <p:cNvSpPr>
            <a:spLocks noChangeArrowheads="1" noChangeShapeType="1" noTextEdit="1"/>
          </p:cNvSpPr>
          <p:nvPr/>
        </p:nvSpPr>
        <p:spPr bwMode="auto">
          <a:xfrm>
            <a:off x="2843213" y="333375"/>
            <a:ext cx="4248150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CC"/>
                </a:solidFill>
                <a:latin typeface="Impact"/>
              </a:rPr>
              <a:t>Где впервые появился 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CC"/>
                </a:solidFill>
                <a:latin typeface="Impact"/>
              </a:rPr>
              <a:t>прообраз современной 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CC"/>
                </a:solidFill>
                <a:latin typeface="Impact"/>
              </a:rPr>
              <a:t>жевательной резинки?</a:t>
            </a:r>
          </a:p>
        </p:txBody>
      </p:sp>
      <p:sp>
        <p:nvSpPr>
          <p:cNvPr id="6150" name="WordArt 6"/>
          <p:cNvSpPr>
            <a:spLocks noChangeArrowheads="1" noChangeShapeType="1" noTextEdit="1"/>
          </p:cNvSpPr>
          <p:nvPr/>
        </p:nvSpPr>
        <p:spPr bwMode="auto">
          <a:xfrm>
            <a:off x="539750" y="2205038"/>
            <a:ext cx="4176713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66FF"/>
                </a:solidFill>
                <a:latin typeface="Impact"/>
              </a:rPr>
              <a:t>в Африке</a:t>
            </a:r>
          </a:p>
        </p:txBody>
      </p:sp>
      <p:sp>
        <p:nvSpPr>
          <p:cNvPr id="6151" name="WordArt 7"/>
          <p:cNvSpPr>
            <a:spLocks noChangeArrowheads="1" noChangeShapeType="1" noTextEdit="1"/>
          </p:cNvSpPr>
          <p:nvPr/>
        </p:nvSpPr>
        <p:spPr bwMode="auto">
          <a:xfrm>
            <a:off x="3492500" y="3141663"/>
            <a:ext cx="4321175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CC"/>
                </a:solidFill>
                <a:latin typeface="Impact"/>
              </a:rPr>
              <a:t>у  индейцев в Америке</a:t>
            </a:r>
          </a:p>
        </p:txBody>
      </p:sp>
      <p:sp>
        <p:nvSpPr>
          <p:cNvPr id="6152" name="WordArt 8"/>
          <p:cNvSpPr>
            <a:spLocks noChangeArrowheads="1" noChangeShapeType="1" noTextEdit="1"/>
          </p:cNvSpPr>
          <p:nvPr/>
        </p:nvSpPr>
        <p:spPr bwMode="auto">
          <a:xfrm>
            <a:off x="755650" y="4365625"/>
            <a:ext cx="3240088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FF66"/>
                </a:solidFill>
                <a:latin typeface="Impact"/>
              </a:rPr>
              <a:t>в Греции</a:t>
            </a:r>
          </a:p>
        </p:txBody>
      </p:sp>
      <p:sp>
        <p:nvSpPr>
          <p:cNvPr id="6153" name="WordArt 9"/>
          <p:cNvSpPr>
            <a:spLocks noChangeArrowheads="1" noChangeShapeType="1" noTextEdit="1"/>
          </p:cNvSpPr>
          <p:nvPr/>
        </p:nvSpPr>
        <p:spPr bwMode="auto">
          <a:xfrm>
            <a:off x="4356100" y="5157788"/>
            <a:ext cx="3671888" cy="1081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9999"/>
                </a:solidFill>
                <a:latin typeface="Impact"/>
              </a:rPr>
              <a:t>у бразильцев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/>
              <a:t>   </a:t>
            </a:r>
          </a:p>
          <a:p>
            <a:pPr algn="ctr">
              <a:buFontTx/>
              <a:buNone/>
            </a:pPr>
            <a:endParaRPr lang="ru-RU"/>
          </a:p>
          <a:p>
            <a:pPr algn="ctr">
              <a:buFontTx/>
              <a:buNone/>
            </a:pPr>
            <a:r>
              <a:rPr lang="ru-RU"/>
              <a:t>Известно, что ещё </a:t>
            </a:r>
            <a:r>
              <a:rPr lang="ru-RU">
                <a:hlinkClick r:id="rId2" tooltip="Древняя Греция"/>
              </a:rPr>
              <a:t>древние греки</a:t>
            </a:r>
            <a:r>
              <a:rPr lang="ru-RU"/>
              <a:t> жевали смолу мастичного дерева для освежения дыхания и очистки зубов от остатков пищи. Для этого также использовался пчелиный воск </a:t>
            </a:r>
          </a:p>
        </p:txBody>
      </p:sp>
      <p:pic>
        <p:nvPicPr>
          <p:cNvPr id="15364" name="Picture 4" descr="29_10_2009_16_10_21_2403863_ab13394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8913"/>
            <a:ext cx="3313113" cy="2335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owlbook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88913"/>
            <a:ext cx="1371600" cy="1306512"/>
          </a:xfrm>
          <a:prstGeom prst="rect">
            <a:avLst/>
          </a:prstGeom>
          <a:noFill/>
        </p:spPr>
      </p:pic>
      <p:sp>
        <p:nvSpPr>
          <p:cNvPr id="12291" name="WordArt 3"/>
          <p:cNvSpPr>
            <a:spLocks noChangeArrowheads="1" noChangeShapeType="1" noTextEdit="1"/>
          </p:cNvSpPr>
          <p:nvPr/>
        </p:nvSpPr>
        <p:spPr bwMode="auto">
          <a:xfrm>
            <a:off x="2339975" y="333375"/>
            <a:ext cx="5761038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На ж/д вокзале Нью-Йорка 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была введена особая должность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95288" y="2205038"/>
            <a:ext cx="8424862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800" b="1">
                <a:solidFill>
                  <a:srgbClr val="FF66CC"/>
                </a:solidFill>
              </a:rPr>
              <a:t>Продавец специальных жвачек от морской болезни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800" b="1">
                <a:solidFill>
                  <a:srgbClr val="9966FF"/>
                </a:solidFill>
              </a:rPr>
              <a:t>Охранник, не пропускающий людей</a:t>
            </a:r>
            <a:r>
              <a:rPr lang="en-US" sz="2800" b="1">
                <a:solidFill>
                  <a:srgbClr val="9966FF"/>
                </a:solidFill>
              </a:rPr>
              <a:t>,</a:t>
            </a:r>
            <a:r>
              <a:rPr lang="ru-RU" sz="2800" b="1">
                <a:solidFill>
                  <a:srgbClr val="9966FF"/>
                </a:solidFill>
              </a:rPr>
              <a:t> жующих жев. резинку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800" b="1">
                <a:solidFill>
                  <a:srgbClr val="0066FF"/>
                </a:solidFill>
              </a:rPr>
              <a:t>Дворник, занимающийся отскребыванием жвачки от стен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800" b="1">
                <a:solidFill>
                  <a:srgbClr val="FF3300"/>
                </a:solidFill>
              </a:rPr>
              <a:t>Таможенный контроль, запрещающий перевозить жвачку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spcBef>
                <a:spcPct val="50000"/>
              </a:spcBef>
              <a:buFontTx/>
              <a:buNone/>
            </a:pPr>
            <a:r>
              <a:rPr lang="ru-RU" b="1">
                <a:solidFill>
                  <a:srgbClr val="0066FF"/>
                </a:solidFill>
              </a:rPr>
              <a:t>           Дворник, занимающийся отскребыванием жвачки от стен</a:t>
            </a:r>
          </a:p>
          <a:p>
            <a:pPr marL="609600" indent="-609600">
              <a:spcBef>
                <a:spcPct val="50000"/>
              </a:spcBef>
              <a:buFontTx/>
              <a:buNone/>
            </a:pPr>
            <a:endParaRPr lang="ru-RU" b="1">
              <a:solidFill>
                <a:srgbClr val="0066FF"/>
              </a:solidFill>
            </a:endParaRPr>
          </a:p>
          <a:p>
            <a:pPr marL="609600" indent="-609600">
              <a:spcBef>
                <a:spcPct val="50000"/>
              </a:spcBef>
              <a:buFontTx/>
              <a:buNone/>
            </a:pPr>
            <a:r>
              <a:rPr lang="ru-RU" b="1">
                <a:solidFill>
                  <a:srgbClr val="0066FF"/>
                </a:solidFill>
              </a:rPr>
              <a:t>Ежедневно он собирал 3 килограмма  </a:t>
            </a:r>
          </a:p>
          <a:p>
            <a:pPr marL="609600" indent="-609600">
              <a:spcBef>
                <a:spcPct val="50000"/>
              </a:spcBef>
              <a:buFontTx/>
              <a:buNone/>
            </a:pPr>
            <a:r>
              <a:rPr lang="ru-RU" b="1">
                <a:solidFill>
                  <a:srgbClr val="0066FF"/>
                </a:solidFill>
              </a:rPr>
              <a:t>                           жвачки</a:t>
            </a:r>
          </a:p>
          <a:p>
            <a:pPr marL="609600" indent="-6096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66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owlbook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88913"/>
            <a:ext cx="1371600" cy="1306512"/>
          </a:xfrm>
          <a:prstGeom prst="rect">
            <a:avLst/>
          </a:prstGeom>
          <a:noFill/>
        </p:spPr>
      </p:pic>
      <p:sp>
        <p:nvSpPr>
          <p:cNvPr id="8195" name="WordArt 3"/>
          <p:cNvSpPr>
            <a:spLocks noChangeArrowheads="1" noChangeShapeType="1" noTextEdit="1"/>
          </p:cNvSpPr>
          <p:nvPr/>
        </p:nvSpPr>
        <p:spPr bwMode="auto">
          <a:xfrm>
            <a:off x="2843213" y="333375"/>
            <a:ext cx="5257800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1"/>
                </a:gradFill>
                <a:latin typeface="Impact"/>
              </a:rPr>
              <a:t>В каком году изобрели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1"/>
                </a:gradFill>
                <a:latin typeface="Impact"/>
              </a:rPr>
              <a:t>жевательную резинку?</a:t>
            </a:r>
          </a:p>
        </p:txBody>
      </p:sp>
      <p:sp>
        <p:nvSpPr>
          <p:cNvPr id="8196" name="WordArt 4"/>
          <p:cNvSpPr>
            <a:spLocks noChangeArrowheads="1" noChangeShapeType="1" noTextEdit="1"/>
          </p:cNvSpPr>
          <p:nvPr/>
        </p:nvSpPr>
        <p:spPr bwMode="auto">
          <a:xfrm>
            <a:off x="4284663" y="2636838"/>
            <a:ext cx="1800225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66FF"/>
                </a:solidFill>
                <a:latin typeface="Impact"/>
              </a:rPr>
              <a:t>1795</a:t>
            </a:r>
          </a:p>
        </p:txBody>
      </p:sp>
      <p:sp>
        <p:nvSpPr>
          <p:cNvPr id="8197" name="WordArt 5"/>
          <p:cNvSpPr>
            <a:spLocks noChangeArrowheads="1" noChangeShapeType="1" noTextEdit="1"/>
          </p:cNvSpPr>
          <p:nvPr/>
        </p:nvSpPr>
        <p:spPr bwMode="auto">
          <a:xfrm>
            <a:off x="2051050" y="3716338"/>
            <a:ext cx="2881313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CC"/>
                </a:solidFill>
                <a:latin typeface="Impact"/>
              </a:rPr>
              <a:t>1928</a:t>
            </a:r>
          </a:p>
        </p:txBody>
      </p:sp>
      <p:sp>
        <p:nvSpPr>
          <p:cNvPr id="8198" name="WordArt 6"/>
          <p:cNvSpPr>
            <a:spLocks noChangeArrowheads="1" noChangeShapeType="1" noTextEdit="1"/>
          </p:cNvSpPr>
          <p:nvPr/>
        </p:nvSpPr>
        <p:spPr bwMode="auto">
          <a:xfrm>
            <a:off x="5219700" y="5084763"/>
            <a:ext cx="1800225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FF66"/>
                </a:solidFill>
                <a:latin typeface="Impact"/>
              </a:rPr>
              <a:t>1829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owlbook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88913"/>
            <a:ext cx="1371600" cy="1306512"/>
          </a:xfrm>
          <a:prstGeom prst="rect">
            <a:avLst/>
          </a:prstGeom>
          <a:noFill/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843213" y="333375"/>
            <a:ext cx="4248150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CC"/>
                </a:solidFill>
                <a:latin typeface="Impact"/>
              </a:rPr>
              <a:t>Кто придумал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CC"/>
                </a:solidFill>
                <a:latin typeface="Impact"/>
              </a:rPr>
              <a:t>жевательную резинку?</a:t>
            </a:r>
          </a:p>
        </p:txBody>
      </p:sp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1547813" y="1989138"/>
            <a:ext cx="2447925" cy="935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66FF"/>
                </a:solidFill>
                <a:latin typeface="Impact"/>
              </a:rPr>
              <a:t>пианист</a:t>
            </a:r>
          </a:p>
        </p:txBody>
      </p:sp>
      <p:sp>
        <p:nvSpPr>
          <p:cNvPr id="7173" name="WordArt 5"/>
          <p:cNvSpPr>
            <a:spLocks noChangeArrowheads="1" noChangeShapeType="1" noTextEdit="1"/>
          </p:cNvSpPr>
          <p:nvPr/>
        </p:nvSpPr>
        <p:spPr bwMode="auto">
          <a:xfrm>
            <a:off x="5219700" y="2636838"/>
            <a:ext cx="3384550" cy="1081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CC"/>
                </a:solidFill>
                <a:latin typeface="Impact"/>
              </a:rPr>
              <a:t>бухгалтер</a:t>
            </a:r>
          </a:p>
        </p:txBody>
      </p:sp>
      <p:sp>
        <p:nvSpPr>
          <p:cNvPr id="7174" name="WordArt 6"/>
          <p:cNvSpPr>
            <a:spLocks noChangeArrowheads="1" noChangeShapeType="1" noTextEdit="1"/>
          </p:cNvSpPr>
          <p:nvPr/>
        </p:nvSpPr>
        <p:spPr bwMode="auto">
          <a:xfrm>
            <a:off x="1258888" y="3644900"/>
            <a:ext cx="2665412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FF66"/>
                </a:solidFill>
                <a:latin typeface="Impact"/>
              </a:rPr>
              <a:t>пенсионер</a:t>
            </a:r>
          </a:p>
        </p:txBody>
      </p:sp>
      <p:sp>
        <p:nvSpPr>
          <p:cNvPr id="7175" name="WordArt 7"/>
          <p:cNvSpPr>
            <a:spLocks noChangeArrowheads="1" noChangeShapeType="1" noTextEdit="1"/>
          </p:cNvSpPr>
          <p:nvPr/>
        </p:nvSpPr>
        <p:spPr bwMode="auto">
          <a:xfrm>
            <a:off x="5219700" y="4652963"/>
            <a:ext cx="2808288" cy="1296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9999"/>
                </a:solidFill>
                <a:latin typeface="Impact"/>
              </a:rPr>
              <a:t>повар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>
              <a:buFontTx/>
              <a:buNone/>
            </a:pPr>
            <a:r>
              <a:rPr lang="ru-RU" sz="2800">
                <a:hlinkClick r:id="rId2" tooltip="1928 год"/>
              </a:rPr>
              <a:t>1928 год</a:t>
            </a:r>
            <a:r>
              <a:rPr lang="ru-RU" sz="2800"/>
              <a:t>. Двадцатитрёхлетний бухгалтер </a:t>
            </a:r>
            <a:r>
              <a:rPr lang="ru-RU" sz="2800">
                <a:hlinkClick r:id="rId3" tooltip="Уолтер Димер (страница отсутствует)"/>
              </a:rPr>
              <a:t>Уолтер Димер</a:t>
            </a:r>
            <a:r>
              <a:rPr lang="ru-RU" sz="2800"/>
              <a:t> вывел идеальную формулу жевательной резинки, которая соблюдается и по сей день: 20 % каучука, 60 % сахара (или его заменителей), 19 % кукурузного сиропа и 1 % ароматизатора. Особенностью данной жвачки стала гораздо большая </a:t>
            </a:r>
            <a:r>
              <a:rPr lang="ru-RU" sz="2800">
                <a:hlinkClick r:id="rId4" tooltip="Упругость"/>
              </a:rPr>
              <a:t>эластичность</a:t>
            </a:r>
            <a:r>
              <a:rPr lang="ru-RU" sz="2800"/>
              <a:t>. </a:t>
            </a:r>
          </a:p>
          <a:p>
            <a:pPr>
              <a:buFontTx/>
              <a:buNone/>
            </a:pPr>
            <a:endParaRPr lang="ru-RU" sz="2800"/>
          </a:p>
          <a:p>
            <a:pPr>
              <a:buFontTx/>
              <a:buNone/>
            </a:pPr>
            <a:r>
              <a:rPr lang="ru-RU" sz="2800"/>
              <a:t>   Свою жвачку Димер назвал </a:t>
            </a:r>
            <a:r>
              <a:rPr lang="ru-RU" sz="2800" i="1">
                <a:solidFill>
                  <a:srgbClr val="0066FF"/>
                </a:solidFill>
              </a:rPr>
              <a:t>Dubble Bubble</a:t>
            </a:r>
            <a:r>
              <a:rPr lang="ru-RU" sz="2800"/>
              <a:t>, поскольку из неё можно было выдувать пузыри. Жвачка изменила цвет на розовый, что особенно привлекало детей.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rgbClr val="66FF66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owlbook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88913"/>
            <a:ext cx="1371600" cy="1306512"/>
          </a:xfrm>
          <a:prstGeom prst="rect">
            <a:avLst/>
          </a:prstGeom>
          <a:noFill/>
        </p:spPr>
      </p:pic>
      <p:sp>
        <p:nvSpPr>
          <p:cNvPr id="9219" name="WordArt 3"/>
          <p:cNvSpPr>
            <a:spLocks noChangeArrowheads="1" noChangeShapeType="1" noTextEdit="1"/>
          </p:cNvSpPr>
          <p:nvPr/>
        </p:nvSpPr>
        <p:spPr bwMode="auto">
          <a:xfrm>
            <a:off x="2339975" y="333375"/>
            <a:ext cx="6264275" cy="172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В 1994 г в "Книгу рекордов Гиннеса" 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занесен рекорд 19-летней американки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395288" y="2205038"/>
            <a:ext cx="8424862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800" b="1">
                <a:solidFill>
                  <a:srgbClr val="FF66CC"/>
                </a:solidFill>
              </a:rPr>
              <a:t>Она «сжевала» 200-х граммовую жевательную резинку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800" b="1">
                <a:solidFill>
                  <a:srgbClr val="9966FF"/>
                </a:solidFill>
              </a:rPr>
              <a:t>Она за 1 час продала 345.247 штук жевательной резинки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800" b="1">
                <a:solidFill>
                  <a:srgbClr val="0066FF"/>
                </a:solidFill>
              </a:rPr>
              <a:t>Она к этому возрасту 48 раз проглотила жевательную резинку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800" b="1">
                <a:solidFill>
                  <a:srgbClr val="00CC00"/>
                </a:solidFill>
              </a:rPr>
              <a:t>Она выдула пузырь диаметром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800" b="1">
                <a:solidFill>
                  <a:srgbClr val="00CC00"/>
                </a:solidFill>
              </a:rPr>
              <a:t>    58 см 50 мм.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600"/>
              <a:t>Самый большой пузырь от жевательной резинки был зафиксирован в июле 1994-го года в телевизионной студии «ABC» в Нью-Йорке. </a:t>
            </a:r>
          </a:p>
          <a:p>
            <a:pPr algn="ctr">
              <a:buFontTx/>
              <a:buNone/>
            </a:pPr>
            <a:endParaRPr lang="ru-RU" sz="3600"/>
          </a:p>
          <a:p>
            <a:pPr algn="ctr">
              <a:buFontTx/>
              <a:buNone/>
            </a:pPr>
            <a:r>
              <a:rPr lang="ru-RU" sz="3600"/>
              <a:t>Его надула Сьюзен Мантгомери из США, диаметр пузыря составлял 58,5 сантиметров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60" name="Picture 4" descr="7027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692150"/>
            <a:ext cx="5257800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owlbook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88913"/>
            <a:ext cx="1371600" cy="1306512"/>
          </a:xfrm>
          <a:prstGeom prst="rect">
            <a:avLst/>
          </a:prstGeom>
          <a:noFill/>
        </p:spPr>
      </p:pic>
      <p:sp>
        <p:nvSpPr>
          <p:cNvPr id="13315" name="WordArt 3"/>
          <p:cNvSpPr>
            <a:spLocks noChangeArrowheads="1" noChangeShapeType="1" noTextEdit="1"/>
          </p:cNvSpPr>
          <p:nvPr/>
        </p:nvSpPr>
        <p:spPr bwMode="auto">
          <a:xfrm>
            <a:off x="2339975" y="333375"/>
            <a:ext cx="5761038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В этом городе создана "Аллея Жвачки",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 которая привлекает внимание туристов. 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Там находится дом, на стены которого 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налепляли жвачку несколько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 поколений прохожих.</a:t>
            </a:r>
          </a:p>
        </p:txBody>
      </p:sp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>
            <a:off x="4716463" y="2060575"/>
            <a:ext cx="27352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66FF"/>
                </a:solidFill>
                <a:latin typeface="Impact"/>
              </a:rPr>
              <a:t>ТОКИО</a:t>
            </a:r>
          </a:p>
        </p:txBody>
      </p:sp>
      <p:sp>
        <p:nvSpPr>
          <p:cNvPr id="13318" name="WordArt 6"/>
          <p:cNvSpPr>
            <a:spLocks noChangeArrowheads="1" noChangeShapeType="1" noTextEdit="1"/>
          </p:cNvSpPr>
          <p:nvPr/>
        </p:nvSpPr>
        <p:spPr bwMode="auto">
          <a:xfrm>
            <a:off x="539750" y="2420938"/>
            <a:ext cx="2881313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CC"/>
                </a:solidFill>
                <a:latin typeface="Impact"/>
              </a:rPr>
              <a:t>МОСКВА</a:t>
            </a:r>
          </a:p>
        </p:txBody>
      </p:sp>
      <p:sp>
        <p:nvSpPr>
          <p:cNvPr id="13319" name="WordArt 7"/>
          <p:cNvSpPr>
            <a:spLocks noChangeArrowheads="1" noChangeShapeType="1" noTextEdit="1"/>
          </p:cNvSpPr>
          <p:nvPr/>
        </p:nvSpPr>
        <p:spPr bwMode="auto">
          <a:xfrm>
            <a:off x="3708400" y="3284538"/>
            <a:ext cx="4895850" cy="1512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FF66"/>
                </a:solidFill>
                <a:latin typeface="Impact"/>
              </a:rPr>
              <a:t>САН ЛУИС ОБИСПО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FF66"/>
                </a:solidFill>
                <a:latin typeface="Impact"/>
              </a:rPr>
              <a:t>калифорния</a:t>
            </a:r>
          </a:p>
        </p:txBody>
      </p:sp>
      <p:sp>
        <p:nvSpPr>
          <p:cNvPr id="13320" name="WordArt 8"/>
          <p:cNvSpPr>
            <a:spLocks noChangeArrowheads="1" noChangeShapeType="1" noTextEdit="1"/>
          </p:cNvSpPr>
          <p:nvPr/>
        </p:nvSpPr>
        <p:spPr bwMode="auto">
          <a:xfrm>
            <a:off x="684213" y="4797425"/>
            <a:ext cx="2665412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9999"/>
                </a:solidFill>
                <a:latin typeface="Impact"/>
              </a:rPr>
              <a:t>ЛОС-АНЖЕЛЕС</a:t>
            </a:r>
          </a:p>
        </p:txBody>
      </p:sp>
      <p:sp>
        <p:nvSpPr>
          <p:cNvPr id="13321" name="WordArt 9"/>
          <p:cNvSpPr>
            <a:spLocks noChangeArrowheads="1" noChangeShapeType="1" noTextEdit="1"/>
          </p:cNvSpPr>
          <p:nvPr/>
        </p:nvSpPr>
        <p:spPr bwMode="auto">
          <a:xfrm>
            <a:off x="6516688" y="5734050"/>
            <a:ext cx="1800225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Impact"/>
              </a:rPr>
              <a:t>Париж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42" name="Picture 6" descr="1218229397_gum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46038"/>
            <a:ext cx="4964113" cy="6623050"/>
          </a:xfrm>
          <a:prstGeom prst="rect">
            <a:avLst/>
          </a:prstGeom>
          <a:noFill/>
        </p:spPr>
      </p:pic>
      <p:pic>
        <p:nvPicPr>
          <p:cNvPr id="39944" name="Picture 8" descr="Улица жвачек (21 фото)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0"/>
            <a:ext cx="8785225" cy="6726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4" name="Picture 4" descr="1234993212_071020_chew-g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52438"/>
            <a:ext cx="8424862" cy="6003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7" name="Picture 5" descr="Безымянны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60350"/>
            <a:ext cx="8713788" cy="612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82700"/>
          </a:xfrm>
        </p:spPr>
        <p:txBody>
          <a:bodyPr/>
          <a:lstStyle/>
          <a:p>
            <a:endParaRPr lang="ru-RU" sz="6000">
              <a:solidFill>
                <a:srgbClr val="0066FF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765175"/>
            <a:ext cx="8229600" cy="531812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6600">
                <a:solidFill>
                  <a:srgbClr val="0066FF"/>
                </a:solidFill>
              </a:rPr>
              <a:t>Польза </a:t>
            </a:r>
          </a:p>
          <a:p>
            <a:pPr algn="ctr">
              <a:buFontTx/>
              <a:buNone/>
            </a:pPr>
            <a:r>
              <a:rPr lang="ru-RU" sz="6600">
                <a:solidFill>
                  <a:srgbClr val="0066FF"/>
                </a:solidFill>
              </a:rPr>
              <a:t>и </a:t>
            </a:r>
          </a:p>
          <a:p>
            <a:pPr algn="ctr">
              <a:buFontTx/>
              <a:buNone/>
            </a:pPr>
            <a:r>
              <a:rPr lang="ru-RU" sz="6600">
                <a:solidFill>
                  <a:srgbClr val="0066FF"/>
                </a:solidFill>
              </a:rPr>
              <a:t>вред </a:t>
            </a:r>
          </a:p>
          <a:p>
            <a:pPr algn="ctr">
              <a:buFontTx/>
              <a:buNone/>
            </a:pPr>
            <a:r>
              <a:rPr lang="ru-RU" sz="6600">
                <a:solidFill>
                  <a:srgbClr val="0066FF"/>
                </a:solidFill>
              </a:rPr>
              <a:t>жвачки</a:t>
            </a:r>
          </a:p>
        </p:txBody>
      </p:sp>
      <p:pic>
        <p:nvPicPr>
          <p:cNvPr id="21508" name="Picture 4" descr="Вредные факторы жизни - Жевательные резин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135188"/>
            <a:ext cx="3240088" cy="216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/>
              <a:t>   </a:t>
            </a:r>
            <a:r>
              <a:rPr lang="ru-RU" sz="4000"/>
              <a:t>Важным свойством жвачки считается профилактика кариеса. Причиной кариеса являются остатки пищи, которые не вычищаются из полости рта и со временем становятся причиной разрушения защитной поверхности зуба.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     Отбеливающие свойства жвачек сильно преувеличены, </a:t>
            </a:r>
            <a:r>
              <a:rPr lang="ru-RU" sz="2800" u="sng"/>
              <a:t>жвачка совершенно неспособна</a:t>
            </a:r>
            <a:r>
              <a:rPr lang="ru-RU" sz="2800"/>
              <a:t> удалять зубной налет: он слишком цепок для нее.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  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800"/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     Небольшим исключением может послужить жвачка с твердыми гранулами в своем составе, которые могут слегка «пошкрябать» поверхность зуба. Однако </a:t>
            </a:r>
            <a:r>
              <a:rPr lang="ru-RU" sz="2800" u="sng"/>
              <a:t>никакая резинка не сможет заменить</a:t>
            </a:r>
            <a:r>
              <a:rPr lang="ru-RU" sz="2800"/>
              <a:t> полноценную чистку зубной пастой.</a:t>
            </a:r>
            <a:br>
              <a:rPr lang="ru-RU" sz="2800"/>
            </a:br>
            <a:r>
              <a:rPr lang="ru-RU" sz="2800"/>
              <a:t/>
            </a:r>
            <a:br>
              <a:rPr lang="ru-RU" sz="2800"/>
            </a:br>
            <a:r>
              <a:rPr lang="ru-RU" sz="2800"/>
              <a:t/>
            </a:r>
            <a:br>
              <a:rPr lang="ru-RU" sz="2800"/>
            </a:b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913"/>
            <a:ext cx="8229600" cy="593725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/>
              <a:t>   </a:t>
            </a:r>
            <a:r>
              <a:rPr lang="ru-RU" sz="2400" b="1">
                <a:solidFill>
                  <a:srgbClr val="0066FF"/>
                </a:solidFill>
              </a:rPr>
              <a:t>Побочные эффекты, связанные с механическим воздействием жевательной резинки: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— Разрушение пломб, мостов коронок и прочих стоматологических конструкций.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— Синдром височно-нижнечелюстного сустава.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— Чрезмерное развитие жевательных мышц.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— Увеличение уровня ртути в организме у лиц с пломбами амальгамы.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— Увеличение заглатываемого воздуха (аэрофагия).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— Непроходимость трахеи, вызванная инородным телом из жевательной резинки.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— Инородное тело в пищеводе и толстом кишечнике, способны вызвать стойкие запоры или кишечную непроходимость.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5" descr="JVACHKA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07950" y="333375"/>
            <a:ext cx="8640763" cy="6119813"/>
          </a:xfrm>
        </p:spPr>
      </p:pic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sz="4000"/>
              <a:t/>
            </a:r>
            <a:br>
              <a:rPr lang="ru-RU" sz="4000"/>
            </a:br>
            <a:endParaRPr lang="ru-RU" sz="320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913"/>
            <a:ext cx="8229600" cy="593725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6000">
                <a:solidFill>
                  <a:srgbClr val="0066FF"/>
                </a:solidFill>
              </a:rPr>
              <a:t>Специалисты рекомендуют</a:t>
            </a:r>
            <a:r>
              <a:rPr lang="ru-RU" sz="6000"/>
              <a:t> использовать жвачку только </a:t>
            </a:r>
            <a:r>
              <a:rPr lang="ru-RU" sz="6000" b="1"/>
              <a:t>сразу после еды и не более чем пять минут</a:t>
            </a:r>
            <a:r>
              <a:rPr lang="ru-RU" sz="6000"/>
              <a:t> в день.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 еще один интересный факт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770563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2400"/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     </a:t>
            </a:r>
            <a:r>
              <a:rPr lang="ru-RU" sz="2800"/>
              <a:t>Некоторые психологи отмечают, что у детей, </a:t>
            </a:r>
            <a:r>
              <a:rPr lang="ru-RU" sz="2800" u="sng"/>
              <a:t>постоянно жующих жвачки</a:t>
            </a:r>
            <a:r>
              <a:rPr lang="ru-RU" sz="2800"/>
              <a:t>, по сравнению со сверстниками значительно ниже уровень интеллекта. Объясняется это тем, что резинка не дает возможности сосредоточиться, притупляет внимание, снижает память и ослабляет процесс мышления.</a:t>
            </a:r>
          </a:p>
        </p:txBody>
      </p:sp>
      <p:pic>
        <p:nvPicPr>
          <p:cNvPr id="25605" name="Picture 5" descr="02s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372225" y="1700213"/>
            <a:ext cx="2514600" cy="43910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1991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93" name="Picture 9" descr="Картинка 10 из 875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   </a:t>
            </a:r>
          </a:p>
          <a:p>
            <a:pPr>
              <a:buFontTx/>
              <a:buNone/>
            </a:pPr>
            <a:r>
              <a:rPr lang="ru-RU"/>
              <a:t>   Вред, наносимый жвачкой уличному экстерьеру при попадании на тротуары, стены домов, скамейки и пр.  </a:t>
            </a:r>
          </a:p>
          <a:p>
            <a:pPr>
              <a:buFontTx/>
              <a:buNone/>
            </a:pPr>
            <a:r>
              <a:rPr lang="ru-RU"/>
              <a:t>                      называется </a:t>
            </a:r>
          </a:p>
          <a:p>
            <a:pPr>
              <a:buFontTx/>
              <a:buNone/>
            </a:pPr>
            <a:r>
              <a:rPr lang="ru-RU"/>
              <a:t>                    </a:t>
            </a:r>
            <a:r>
              <a:rPr lang="ru-RU" sz="7200"/>
              <a:t>gumfitti  </a:t>
            </a:r>
          </a:p>
          <a:p>
            <a:pPr>
              <a:buFontTx/>
              <a:buNone/>
            </a:pPr>
            <a:r>
              <a:rPr lang="ru-RU"/>
              <a:t>   </a:t>
            </a:r>
          </a:p>
        </p:txBody>
      </p:sp>
      <p:pic>
        <p:nvPicPr>
          <p:cNvPr id="27652" name="Picture 4" descr="01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62700" y="2924175"/>
            <a:ext cx="244633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7" name="Picture 5" descr="Картинка 183 из 785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Таиланд.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   В 1992 году жвачка была приравнена к мусору и запрещена государством. Теперь жители этой экзотической страны, как, впрочем, и туристы, не имеют права ввозить, жевать и производить резинку на территории Таиланда.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61" name="Picture 5" descr="Картинка 35 из 875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225"/>
            <a:ext cx="9144000" cy="6835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Китай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800"/>
              <a:t>    В 2002 году после празднования национального праздника с главной площади Пекина было собрано более 600 тысяч жвачек. Тогда очистка местности обошлась городу в 120 тысяч долларов. Не желая вновь выкладывать огромные суммы на мусор, власти приняли закон, согласно которому за выплюнутую в общественном месте жвачку полагается штраф до 50 юаней (около 180 рублей)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6c855de2390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355725" y="188913"/>
            <a:ext cx="6194425" cy="6264275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ЗДОРОВЬЕ">
  <a:themeElements>
    <a:clrScheme name="ЗДОРОВЬ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ЗДОРОВЬ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ДОРОВЬ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ДОРОВЬ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ДОРОВЬ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ДОРОВЬ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ДОРОВЬ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ДОРОВЬ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ДОРОВЬ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ДОРОВЬ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ДОРОВЬ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ДОРОВЬ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ДОРОВЬ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ДОРОВЬ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ЗДОРОВЬЕ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ЗДОРОВЬЕ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ЗДОРОВЬЕ</Template>
  <TotalTime>408</TotalTime>
  <Words>505</Words>
  <Application>Microsoft Office PowerPoint</Application>
  <PresentationFormat>Экран (4:3)</PresentationFormat>
  <Paragraphs>90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Arial</vt:lpstr>
      <vt:lpstr>ЗДОРОВЬЕ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 </vt:lpstr>
      <vt:lpstr>Слайд 22</vt:lpstr>
      <vt:lpstr>И еще один интересный факт</vt:lpstr>
      <vt:lpstr>Слайд 24</vt:lpstr>
      <vt:lpstr>Слайд 25</vt:lpstr>
      <vt:lpstr>Слайд 26</vt:lpstr>
      <vt:lpstr>Таиланд.</vt:lpstr>
      <vt:lpstr>Слайд 28</vt:lpstr>
      <vt:lpstr>Китай</vt:lpstr>
      <vt:lpstr>Слайд 30</vt:lpstr>
    </vt:vector>
  </TitlesOfParts>
  <Company>Качар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Антон</cp:lastModifiedBy>
  <cp:revision>18</cp:revision>
  <dcterms:created xsi:type="dcterms:W3CDTF">2009-06-19T06:39:02Z</dcterms:created>
  <dcterms:modified xsi:type="dcterms:W3CDTF">2015-04-09T11:11:52Z</dcterms:modified>
</cp:coreProperties>
</file>