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5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Default Extension="gif" ContentType="image/gif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9" r:id="rId1"/>
    <p:sldMasterId id="2147483706" r:id="rId2"/>
    <p:sldMasterId id="2147483707" r:id="rId3"/>
  </p:sldMasterIdLst>
  <p:notesMasterIdLst>
    <p:notesMasterId r:id="rId25"/>
  </p:notesMasterIdLst>
  <p:sldIdLst>
    <p:sldId id="292" r:id="rId4"/>
    <p:sldId id="318" r:id="rId5"/>
    <p:sldId id="286" r:id="rId6"/>
    <p:sldId id="322" r:id="rId7"/>
    <p:sldId id="288" r:id="rId8"/>
    <p:sldId id="302" r:id="rId9"/>
    <p:sldId id="306" r:id="rId10"/>
    <p:sldId id="258" r:id="rId11"/>
    <p:sldId id="319" r:id="rId12"/>
    <p:sldId id="314" r:id="rId13"/>
    <p:sldId id="267" r:id="rId14"/>
    <p:sldId id="320" r:id="rId15"/>
    <p:sldId id="316" r:id="rId16"/>
    <p:sldId id="289" r:id="rId17"/>
    <p:sldId id="276" r:id="rId18"/>
    <p:sldId id="290" r:id="rId19"/>
    <p:sldId id="300" r:id="rId20"/>
    <p:sldId id="293" r:id="rId21"/>
    <p:sldId id="323" r:id="rId22"/>
    <p:sldId id="324" r:id="rId23"/>
    <p:sldId id="321" r:id="rId24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srgbClr val="FF0000"/>
    </p:penClr>
  </p:showPr>
  <p:clrMru>
    <a:srgbClr val="009900"/>
    <a:srgbClr val="5B5E63"/>
    <a:srgbClr val="5F5F5F"/>
    <a:srgbClr val="969696"/>
    <a:srgbClr val="FF0000"/>
    <a:srgbClr val="024AEC"/>
    <a:srgbClr val="63719D"/>
    <a:srgbClr val="FFCC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102" autoAdjust="0"/>
    <p:restoredTop sz="92040" autoAdjust="0"/>
  </p:normalViewPr>
  <p:slideViewPr>
    <p:cSldViewPr>
      <p:cViewPr>
        <p:scale>
          <a:sx n="50" d="100"/>
          <a:sy n="50" d="100"/>
        </p:scale>
        <p:origin x="-1788" y="-1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image" Target="../media/image14.wmf"/><Relationship Id="rId1" Type="http://schemas.openxmlformats.org/officeDocument/2006/relationships/image" Target="../media/image13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8.wmf"/><Relationship Id="rId2" Type="http://schemas.openxmlformats.org/officeDocument/2006/relationships/image" Target="../media/image17.wmf"/><Relationship Id="rId1" Type="http://schemas.openxmlformats.org/officeDocument/2006/relationships/image" Target="../media/image16.wmf"/><Relationship Id="rId4" Type="http://schemas.openxmlformats.org/officeDocument/2006/relationships/image" Target="../media/image19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6628" name="Rectangle 4"/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62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2663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663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88E7E20C-0004-4362-9F2E-AB22D28FD06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07FEF20-A7F3-48FA-A3AD-F3CF2E0F997D}" type="slidenum">
              <a:rPr lang="ru-RU"/>
              <a:pPr/>
              <a:t>1</a:t>
            </a:fld>
            <a:endParaRPr lang="ru-RU"/>
          </a:p>
        </p:txBody>
      </p:sp>
      <p:sp>
        <p:nvSpPr>
          <p:cNvPr id="27651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ru-RU" smtClean="0"/>
              <a:t>	Презентация подготовлена учителем физики ГОУ №43 г. Санкт-Петербурга Лебедевой И.Г.</a:t>
            </a:r>
            <a:r>
              <a:rPr lang="en-US" smtClean="0">
                <a:cs typeface="Arial" charset="0"/>
              </a:rPr>
              <a:t>©</a:t>
            </a:r>
            <a:endParaRPr lang="ru-RU" smtClean="0">
              <a:cs typeface="Arial" charset="0"/>
            </a:endParaRPr>
          </a:p>
          <a:p>
            <a:pPr eaLnBrk="1" hangingPunct="1"/>
            <a:r>
              <a:rPr lang="ru-RU" smtClean="0"/>
              <a:t>	Презентация предназначена для учащихся 11класса общеобразовательной школы.</a:t>
            </a:r>
          </a:p>
          <a:p>
            <a:pPr eaLnBrk="1" hangingPunct="1"/>
            <a:r>
              <a:rPr lang="ru-RU" smtClean="0"/>
              <a:t>	Презентация призвана облегчить работу учителя при малом количестве времени, выделяемом учебной программой для изучения этой темы и уменьшить трудности по постановке демонстраций при отсутствии средств затемнения в классе.</a:t>
            </a:r>
          </a:p>
          <a:p>
            <a:pPr eaLnBrk="1" hangingPunct="1"/>
            <a:r>
              <a:rPr lang="ru-RU" smtClean="0"/>
              <a:t>			Использованные ресурсы:</a:t>
            </a:r>
          </a:p>
          <a:p>
            <a:pPr eaLnBrk="1" hangingPunct="1"/>
            <a:r>
              <a:rPr lang="ru-RU" smtClean="0"/>
              <a:t>	1. Г. Я. Мякишев, Б. Б. Буховцев, Физика-11, «Просвещение», М., 2006.</a:t>
            </a:r>
          </a:p>
          <a:p>
            <a:pPr eaLnBrk="1" hangingPunct="1"/>
            <a:r>
              <a:rPr lang="ru-RU" smtClean="0"/>
              <a:t>	2. Презентация к уроку «Дисперсия света» ШепелевойЛ.И., МОУ Гимназия № 22, г. Белгород.</a:t>
            </a:r>
          </a:p>
          <a:p>
            <a:pPr eaLnBrk="1" hangingPunct="1"/>
            <a:r>
              <a:rPr lang="ru-RU" smtClean="0"/>
              <a:t>	3. Презентация «</a:t>
            </a:r>
            <a:r>
              <a:rPr lang="en-US" smtClean="0"/>
              <a:t>prezentaciyakuroku.ppt</a:t>
            </a:r>
            <a:r>
              <a:rPr lang="ru-RU" smtClean="0"/>
              <a:t>» Девниной Т. А., МОУ СОШ № 11, г. Новочебоксарск.</a:t>
            </a:r>
          </a:p>
          <a:p>
            <a:pPr eaLnBrk="1" hangingPunct="1"/>
            <a:r>
              <a:rPr lang="ru-RU" smtClean="0"/>
              <a:t>	4. Рисунки с сайтов:</a:t>
            </a:r>
          </a:p>
          <a:p>
            <a:pPr eaLnBrk="1" hangingPunct="1"/>
            <a:r>
              <a:rPr lang="ru-RU" smtClean="0"/>
              <a:t>		</a:t>
            </a:r>
            <a:r>
              <a:rPr lang="en-US" smtClean="0"/>
              <a:t>Fast Stone Image Viewer, images ipg, urok ipg.</a:t>
            </a:r>
            <a:endParaRPr lang="ru-RU" smtClean="0"/>
          </a:p>
          <a:p>
            <a:pPr eaLnBrk="1" hangingPunct="1"/>
            <a:r>
              <a:rPr lang="ru-RU" smtClean="0"/>
              <a:t>		</a:t>
            </a:r>
            <a:r>
              <a:rPr lang="en-US" smtClean="0"/>
              <a:t>http://fotki.yandex.ru</a:t>
            </a:r>
          </a:p>
          <a:p>
            <a:pPr eaLnBrk="1" hangingPunct="1"/>
            <a:r>
              <a:rPr lang="en-US" smtClean="0"/>
              <a:t>		http://club.foto.ru</a:t>
            </a:r>
          </a:p>
          <a:p>
            <a:pPr eaLnBrk="1" hangingPunct="1"/>
            <a:r>
              <a:rPr lang="en-US" smtClean="0"/>
              <a:t>		http://www.licrymorg</a:t>
            </a:r>
          </a:p>
          <a:p>
            <a:pPr eaLnBrk="1" hangingPunct="1"/>
            <a:endParaRPr lang="ru-RU" smtClean="0"/>
          </a:p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50BA5F1-8A19-4855-A674-B294925792E0}" type="slidenum">
              <a:rPr lang="ru-RU"/>
              <a:pPr/>
              <a:t>2</a:t>
            </a:fld>
            <a:endParaRPr lang="ru-RU"/>
          </a:p>
        </p:txBody>
      </p:sp>
      <p:sp>
        <p:nvSpPr>
          <p:cNvPr id="28675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ru-RU" smtClean="0"/>
              <a:t>	Вводная: тема урока, цели урока, пробуждение первичного интереса у учеников.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8117BA9-8BD3-4A76-850F-0F82B546B38E}" type="slidenum">
              <a:rPr lang="ru-RU"/>
              <a:pPr/>
              <a:t>3</a:t>
            </a:fld>
            <a:endParaRPr lang="ru-RU"/>
          </a:p>
        </p:txBody>
      </p:sp>
      <p:sp>
        <p:nvSpPr>
          <p:cNvPr id="29699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ru-RU" smtClean="0"/>
              <a:t>	Рассказ о деятельности И. Ньютона, его опыты по исследованию света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EEF380C-DD8C-4599-8E4E-206B04585C2F}" type="slidenum">
              <a:rPr lang="ru-RU"/>
              <a:pPr/>
              <a:t>4</a:t>
            </a:fld>
            <a:endParaRPr lang="ru-RU"/>
          </a:p>
        </p:txBody>
      </p:sp>
      <p:sp>
        <p:nvSpPr>
          <p:cNvPr id="30723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ru-RU" smtClean="0"/>
              <a:t>	Опыт Ньютона по разложению света – что изменилось в установке? Для чего поставлены линзы? Какие линзы потребовались?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64A934E-7868-438A-AB68-ECBE74FD3712}" type="slidenum">
              <a:rPr lang="ru-RU"/>
              <a:pPr/>
              <a:t>5</a:t>
            </a:fld>
            <a:endParaRPr lang="ru-RU"/>
          </a:p>
        </p:txBody>
      </p:sp>
      <p:sp>
        <p:nvSpPr>
          <p:cNvPr id="31747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ru-RU" smtClean="0"/>
              <a:t>	Вводим определение спектра, рассматриваем основные цвета и порядок их расположения в спектре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928FD5D-5A24-42CC-ACBF-3762714FBB9B}" type="slidenum">
              <a:rPr lang="ru-RU"/>
              <a:pPr/>
              <a:t>6</a:t>
            </a:fld>
            <a:endParaRPr lang="ru-RU"/>
          </a:p>
        </p:txBody>
      </p:sp>
      <p:sp>
        <p:nvSpPr>
          <p:cNvPr id="32771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ru-RU" smtClean="0"/>
              <a:t>	 Наблюдаем явление, задаю вопросы ученикам, дети делают первые предположения о причине явления.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5B419B3-060E-458A-B116-81E05A1F8D7C}" type="slidenum">
              <a:rPr lang="ru-RU"/>
              <a:pPr/>
              <a:t>7</a:t>
            </a:fld>
            <a:endParaRPr lang="ru-RU"/>
          </a:p>
        </p:txBody>
      </p:sp>
      <p:sp>
        <p:nvSpPr>
          <p:cNvPr id="33795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ru-RU" smtClean="0"/>
              <a:t>	Повторение пройденного, ответы на вопросы.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48546B9-90C3-4759-BAAF-B0E2EC1AD76A}" type="slidenum">
              <a:rPr lang="ru-RU"/>
              <a:pPr/>
              <a:t>9</a:t>
            </a:fld>
            <a:endParaRPr lang="ru-RU"/>
          </a:p>
        </p:txBody>
      </p:sp>
      <p:sp>
        <p:nvSpPr>
          <p:cNvPr id="34819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ru-RU" smtClean="0"/>
              <a:t>	Вводим термин «дисперсия», ученики пытаются самостоятельно дать определение.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CC7B830-81B2-41A4-89C1-F57E8D42573B}" type="slidenum">
              <a:rPr lang="ru-RU"/>
              <a:pPr/>
              <a:t>10</a:t>
            </a:fld>
            <a:endParaRPr lang="ru-RU"/>
          </a:p>
        </p:txBody>
      </p:sp>
      <p:sp>
        <p:nvSpPr>
          <p:cNvPr id="35843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ru-RU" smtClean="0"/>
              <a:t>	Обсуждаем полученную информацию, делаем выводы.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90CBD01-31C1-4CCA-937B-C351E7EBE96B}" type="slidenum">
              <a:rPr lang="ru-RU"/>
              <a:pPr/>
              <a:t>11</a:t>
            </a:fld>
            <a:endParaRPr lang="ru-RU"/>
          </a:p>
        </p:txBody>
      </p:sp>
      <p:sp>
        <p:nvSpPr>
          <p:cNvPr id="36867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ru-RU" smtClean="0"/>
              <a:t>	Записываем новый материал, повторяем приставки «СИ», стандартный вид чисел.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70B4476-4103-4170-826B-AA926826CDC0}" type="slidenum">
              <a:rPr lang="ru-RU"/>
              <a:pPr/>
              <a:t>14</a:t>
            </a:fld>
            <a:endParaRPr lang="ru-RU"/>
          </a:p>
        </p:txBody>
      </p:sp>
      <p:sp>
        <p:nvSpPr>
          <p:cNvPr id="37891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ru-RU" smtClean="0"/>
              <a:t>	Опыт Ньютона по синтезу белого света. Задание учащимся – самостоятельно описать опыт и сделать выводы.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1D6F4B8-2A80-430C-9582-6E4A4B68E10E}" type="slidenum">
              <a:rPr lang="ru-RU"/>
              <a:pPr/>
              <a:t>15</a:t>
            </a:fld>
            <a:endParaRPr lang="ru-RU"/>
          </a:p>
        </p:txBody>
      </p:sp>
      <p:sp>
        <p:nvSpPr>
          <p:cNvPr id="38915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ru-RU" smtClean="0"/>
              <a:t>	Ответьте на вопрос. Предложение сделать дома наглядное пособие.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0199F85-7574-4E5F-BDB4-6EC08DD5A1A3}" type="slidenum">
              <a:rPr lang="ru-RU"/>
              <a:pPr/>
              <a:t>17</a:t>
            </a:fld>
            <a:endParaRPr lang="ru-RU"/>
          </a:p>
        </p:txBody>
      </p:sp>
      <p:sp>
        <p:nvSpPr>
          <p:cNvPr id="39939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ru-RU" smtClean="0"/>
              <a:t>	Краткая справка об ученом. Можно заранее дать задание одному из учащихся.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FB65C9B-FBC1-4911-A9AE-8E8E12149BC8}" type="slidenum">
              <a:rPr lang="ru-RU"/>
              <a:pPr/>
              <a:t>19</a:t>
            </a:fld>
            <a:endParaRPr lang="ru-RU"/>
          </a:p>
        </p:txBody>
      </p:sp>
      <p:sp>
        <p:nvSpPr>
          <p:cNvPr id="40963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ru-RU" smtClean="0"/>
              <a:t>	Контрольные вопросы с выбором ответа.  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/>
          <p:cNvSpPr>
            <a:spLocks noGrp="1" noRot="1" noChangeArrowheads="1"/>
          </p:cNvSpPr>
          <p:nvPr>
            <p:ph type="ctrTitle"/>
          </p:nvPr>
        </p:nvSpPr>
        <p:spPr>
          <a:xfrm>
            <a:off x="685800" y="1981200"/>
            <a:ext cx="7772400" cy="16002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117763" name="Rectangle 3"/>
          <p:cNvSpPr>
            <a:spLocks noGrp="1" noRot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3F3D62-FF9A-4E6C-846D-6F25D8C683D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6FDF3F-AC7C-4E19-9EBF-2CE0A0D9E45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687608-DF05-481D-8832-207E2606021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01625" y="1676400"/>
            <a:ext cx="4194175" cy="4422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76400"/>
            <a:ext cx="4194175" cy="4422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A5C54E-A504-4064-BCE8-908518523A2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A53036-867F-4740-BC11-A285367CC3B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36786E-83E6-4DDB-8FBA-6A9382C53A5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1701D1-8931-4DF6-8003-8587CA39BF7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0C7460-B00B-4358-B889-7C1D073997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5EFE95-A1CA-43D9-9548-30D0EA73E26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9E460D-ACEF-4443-BE3E-9BAC4143763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07188" y="228600"/>
            <a:ext cx="2135187" cy="587057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01625" y="228600"/>
            <a:ext cx="6253163" cy="587057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7FD6CF-1793-4642-ABBF-E664B068211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301625" y="228600"/>
            <a:ext cx="8510588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01625" y="1676400"/>
            <a:ext cx="4194175" cy="21351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76400"/>
            <a:ext cx="4194175" cy="21351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301625" y="3963988"/>
            <a:ext cx="4194175" cy="2135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8200" y="3963988"/>
            <a:ext cx="4194175" cy="2135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EBCD8C-5B90-40AE-9B78-1D1E6DF1BAD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625" y="228600"/>
            <a:ext cx="8510588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301625" y="1676400"/>
            <a:ext cx="4194175" cy="44227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76400"/>
            <a:ext cx="4194175" cy="44227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B046DF-573C-4C10-90BB-740F1B87E6E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B7220C-8A95-45CA-AA76-01A49ED4BB5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1C667B-4F36-41F8-8313-8CDE79F47EC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C6EC70-A6FD-4843-BDD0-C07CA4DD6F3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AB8576-DD6B-4DAD-A206-EFADA14A016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68CE54-EB07-4F56-9F4D-1C4D3F5EF32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C6EE93-F386-4EC0-867F-2A67854C6A4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175D6E-B3B2-4B02-BADB-7AA146686F3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776C31-DC66-4857-A6AB-2B33E81778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5D5E44-2CCC-4CA9-BCB1-F8D2F2CBEF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B43CFF-17A3-4099-A534-9C0864361E5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664355-0459-457E-A71E-49D2D5FDBA9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Заголовок, 1 большой объект и 2 маленьких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77B087-C1FD-41C3-8694-874613EECA1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20E92C-0FC3-41DE-A177-EE8A69DD46A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EEC18D-535C-4209-AD51-ED4CCF4FBD8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93C4CE-B06F-4203-BB31-CC6229B53B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2EE050-C051-4962-9DB8-22483640198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E7F9D7-C2A1-4BD6-8531-52E3A6C5E53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474C9F-2187-4C7A-87B5-F7F4A8C83A7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F85C19-53CD-42D1-BC1E-05A62FDF6D8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E8111B-63D5-4BDF-8DE6-99A9F694BBD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8F5B0A-9C0E-45A5-8104-2040A75155D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D7D6C9-41C5-4DEB-872D-184223D629C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85966A-5244-44A8-BFC7-BB55DBBA6B6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5" cstate="print">
            <a:duotone>
              <a:schemeClr val="bg1"/>
              <a:srgbClr val="FFFFFF"/>
            </a:duotone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2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301625" y="228600"/>
            <a:ext cx="8510588" cy="1325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16739" name="Rectangle 3"/>
          <p:cNvSpPr>
            <a:spLocks noGrp="1" noRot="1" noChangeArrowheads="1"/>
          </p:cNvSpPr>
          <p:nvPr>
            <p:ph type="body" idx="1"/>
          </p:nvPr>
        </p:nvSpPr>
        <p:spPr bwMode="auto">
          <a:xfrm>
            <a:off x="301625" y="1676400"/>
            <a:ext cx="8540750" cy="4422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1674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04800" y="6245225"/>
            <a:ext cx="22860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674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674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2860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2502AEB2-783F-40DB-90C9-4104E49D6A1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08" r:id="rId1"/>
    <p:sldLayoutId id="2147483709" r:id="rId2"/>
    <p:sldLayoutId id="2147483710" r:id="rId3"/>
    <p:sldLayoutId id="2147483711" r:id="rId4"/>
    <p:sldLayoutId id="2147483712" r:id="rId5"/>
    <p:sldLayoutId id="2147483713" r:id="rId6"/>
    <p:sldLayoutId id="2147483714" r:id="rId7"/>
    <p:sldLayoutId id="2147483715" r:id="rId8"/>
    <p:sldLayoutId id="2147483716" r:id="rId9"/>
    <p:sldLayoutId id="2147483717" r:id="rId10"/>
    <p:sldLayoutId id="2147483718" r:id="rId11"/>
    <p:sldLayoutId id="2147483719" r:id="rId12"/>
    <p:sldLayoutId id="2147483720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A603AB"/>
            </a:gs>
            <a:gs pos="21001">
              <a:srgbClr val="0819FB"/>
            </a:gs>
            <a:gs pos="35001">
              <a:srgbClr val="1A8D48"/>
            </a:gs>
            <a:gs pos="52000">
              <a:srgbClr val="FFFF00"/>
            </a:gs>
            <a:gs pos="73000">
              <a:srgbClr val="EE3F17"/>
            </a:gs>
            <a:gs pos="88000">
              <a:srgbClr val="E81766"/>
            </a:gs>
            <a:gs pos="100000">
              <a:srgbClr val="A603AB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9046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9046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9047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pPr>
              <a:defRPr/>
            </a:pPr>
            <a:fld id="{DA00ABDF-ABC5-4D63-8081-3C86FB0A909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22835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2835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2835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pPr>
              <a:defRPr/>
            </a:pPr>
            <a:fld id="{A27A107C-4A85-4699-920F-DF0B89C8FF8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25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oleObject" Target="../embeddings/oleObject1.bin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7" Type="http://schemas.openxmlformats.org/officeDocument/2006/relationships/image" Target="../media/image12.jpeg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7.bin"/><Relationship Id="rId5" Type="http://schemas.openxmlformats.org/officeDocument/2006/relationships/oleObject" Target="../embeddings/oleObject6.bin"/><Relationship Id="rId4" Type="http://schemas.openxmlformats.org/officeDocument/2006/relationships/oleObject" Target="../embeddings/oleObject5.bin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2.jpeg"/><Relationship Id="rId4" Type="http://schemas.openxmlformats.org/officeDocument/2006/relationships/image" Target="../media/image2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15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eg"/><Relationship Id="rId3" Type="http://schemas.openxmlformats.org/officeDocument/2006/relationships/image" Target="../media/image30.jpeg"/><Relationship Id="rId7" Type="http://schemas.openxmlformats.org/officeDocument/2006/relationships/image" Target="../media/image3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850" y="2176463"/>
            <a:ext cx="8229600" cy="4681537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ru-RU" sz="5400" b="1" i="1" smtClean="0">
                <a:solidFill>
                  <a:srgbClr val="FF9900"/>
                </a:solidFill>
              </a:rPr>
              <a:t>			</a:t>
            </a:r>
            <a:endParaRPr lang="ru-RU" sz="8000" b="1" i="1" smtClean="0">
              <a:solidFill>
                <a:srgbClr val="33CC33"/>
              </a:solidFill>
            </a:endParaRPr>
          </a:p>
        </p:txBody>
      </p:sp>
      <p:sp>
        <p:nvSpPr>
          <p:cNvPr id="69637" name="WordArt 5"/>
          <p:cNvSpPr>
            <a:spLocks noChangeArrowheads="1" noChangeShapeType="1" noTextEdit="1"/>
          </p:cNvSpPr>
          <p:nvPr/>
        </p:nvSpPr>
        <p:spPr bwMode="auto">
          <a:xfrm>
            <a:off x="1403350" y="1916113"/>
            <a:ext cx="6408738" cy="2039937"/>
          </a:xfrm>
          <a:prstGeom prst="rect">
            <a:avLst/>
          </a:prstGeom>
        </p:spPr>
        <p:txBody>
          <a:bodyPr wrap="none" fromWordArt="1">
            <a:prstTxWarp prst="textCurveDown">
              <a:avLst>
                <a:gd name="adj" fmla="val 43477"/>
              </a:avLst>
            </a:prstTxWarp>
            <a:scene3d>
              <a:camera prst="legacyPerspectiveFront">
                <a:rot lat="20519997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/>
            <a:r>
              <a:rPr lang="ru-RU" sz="3600" kern="10" dirty="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Impact"/>
              </a:rPr>
              <a:t>Дисперсия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143240" y="6357958"/>
            <a:ext cx="3500462" cy="50004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Prezentacii.com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96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96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96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696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637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6f7eacf7abc31394acf4f971df6fec3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39641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6067" name="AutoShape 3"/>
          <p:cNvSpPr>
            <a:spLocks noChangeArrowheads="1"/>
          </p:cNvSpPr>
          <p:nvPr/>
        </p:nvSpPr>
        <p:spPr bwMode="auto">
          <a:xfrm>
            <a:off x="2771775" y="2205038"/>
            <a:ext cx="6121400" cy="2338387"/>
          </a:xfrm>
          <a:prstGeom prst="cloudCallout">
            <a:avLst>
              <a:gd name="adj1" fmla="val -52722"/>
              <a:gd name="adj2" fmla="val 54616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r>
              <a:rPr lang="ru-RU" sz="2800" b="1" i="1">
                <a:solidFill>
                  <a:srgbClr val="008000"/>
                </a:solidFill>
              </a:rPr>
              <a:t>Как?</a:t>
            </a:r>
          </a:p>
          <a:p>
            <a:r>
              <a:rPr lang="ru-RU" sz="2800" b="1" i="1">
                <a:solidFill>
                  <a:srgbClr val="008000"/>
                </a:solidFill>
              </a:rPr>
              <a:t>       Почему?</a:t>
            </a:r>
          </a:p>
          <a:p>
            <a:r>
              <a:rPr lang="ru-RU" sz="2800" b="1" i="1">
                <a:solidFill>
                  <a:srgbClr val="008000"/>
                </a:solidFill>
              </a:rPr>
              <a:t>		Откуда?</a:t>
            </a:r>
          </a:p>
          <a:p>
            <a:pPr algn="ctr"/>
            <a:endParaRPr lang="ru-RU" sz="2800" b="1" i="1">
              <a:solidFill>
                <a:srgbClr val="008000"/>
              </a:solidFill>
            </a:endParaRPr>
          </a:p>
        </p:txBody>
      </p:sp>
      <p:pic>
        <p:nvPicPr>
          <p:cNvPr id="216068" name="Picture 4" descr="photo_2482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EF39A"/>
              </a:clrFrom>
              <a:clrTo>
                <a:srgbClr val="FEF39A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00113" y="4437063"/>
            <a:ext cx="2203450" cy="2203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6069" name="Picture 5" descr="002-270109-0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946785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6070" name="Picture 6" descr="0009qqy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0"/>
            <a:ext cx="939641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6071" name="Picture 7" descr="image068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0"/>
            <a:ext cx="9467850" cy="699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6072" name="Text Box 8"/>
          <p:cNvSpPr txBox="1">
            <a:spLocks noChangeArrowheads="1"/>
          </p:cNvSpPr>
          <p:nvPr/>
        </p:nvSpPr>
        <p:spPr bwMode="auto">
          <a:xfrm>
            <a:off x="1403350" y="333375"/>
            <a:ext cx="6754813" cy="393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i="1"/>
              <a:t>	</a:t>
            </a:r>
            <a:r>
              <a:rPr lang="ru-RU" b="1" i="1">
                <a:solidFill>
                  <a:srgbClr val="FFCC00"/>
                </a:solidFill>
              </a:rPr>
              <a:t>Дисперсия – звучит прекрасно слово,</a:t>
            </a:r>
          </a:p>
          <a:p>
            <a:r>
              <a:rPr lang="ru-RU" b="1" i="1">
                <a:solidFill>
                  <a:srgbClr val="FFCC00"/>
                </a:solidFill>
              </a:rPr>
              <a:t>	Прекрасно и явление само</a:t>
            </a:r>
          </a:p>
          <a:p>
            <a:r>
              <a:rPr lang="ru-RU" b="1" i="1">
                <a:solidFill>
                  <a:srgbClr val="FFCC00"/>
                </a:solidFill>
              </a:rPr>
              <a:t>	Оно нам с детства близко и знакомо,</a:t>
            </a:r>
          </a:p>
          <a:p>
            <a:r>
              <a:rPr lang="ru-RU" b="1" i="1">
                <a:solidFill>
                  <a:srgbClr val="FFCC00"/>
                </a:solidFill>
              </a:rPr>
              <a:t>	Мы наблюдали сотни раз его!</a:t>
            </a:r>
          </a:p>
          <a:p>
            <a:endParaRPr lang="ru-RU" b="1" i="1">
              <a:solidFill>
                <a:srgbClr val="FFCC00"/>
              </a:solidFill>
            </a:endParaRPr>
          </a:p>
          <a:p>
            <a:r>
              <a:rPr lang="ru-RU" b="1" i="1">
                <a:solidFill>
                  <a:srgbClr val="FFCC00"/>
                </a:solidFill>
              </a:rPr>
              <a:t>              	Гром отгремел, стих летний ливень быстрый,</a:t>
            </a:r>
          </a:p>
          <a:p>
            <a:r>
              <a:rPr lang="ru-RU" b="1" i="1">
                <a:solidFill>
                  <a:srgbClr val="FFCC00"/>
                </a:solidFill>
              </a:rPr>
              <a:t>	И над умытой свежею землей</a:t>
            </a:r>
          </a:p>
          <a:p>
            <a:r>
              <a:rPr lang="ru-RU" b="1" i="1">
                <a:solidFill>
                  <a:srgbClr val="FFCC00"/>
                </a:solidFill>
              </a:rPr>
              <a:t>	Мостом бесплотным радуга повисла</a:t>
            </a:r>
          </a:p>
          <a:p>
            <a:r>
              <a:rPr lang="ru-RU" b="1" i="1">
                <a:solidFill>
                  <a:srgbClr val="FFCC00"/>
                </a:solidFill>
              </a:rPr>
              <a:t>	Пленяя нас своею красотой.</a:t>
            </a:r>
          </a:p>
          <a:p>
            <a:endParaRPr lang="ru-RU" b="1" i="1">
              <a:solidFill>
                <a:srgbClr val="FFCC00"/>
              </a:solidFill>
            </a:endParaRPr>
          </a:p>
          <a:p>
            <a:r>
              <a:rPr lang="ru-RU" b="1" i="1">
                <a:solidFill>
                  <a:srgbClr val="FFCC00"/>
                </a:solidFill>
              </a:rPr>
              <a:t>	Дисперсия здесь «руку приложила»</a:t>
            </a:r>
          </a:p>
          <a:p>
            <a:r>
              <a:rPr lang="ru-RU" b="1" i="1">
                <a:solidFill>
                  <a:srgbClr val="FFCC00"/>
                </a:solidFill>
              </a:rPr>
              <a:t>	Обычный белый лучик световой</a:t>
            </a:r>
          </a:p>
          <a:p>
            <a:r>
              <a:rPr lang="ru-RU" b="1" i="1">
                <a:solidFill>
                  <a:srgbClr val="FFCC00"/>
                </a:solidFill>
              </a:rPr>
              <a:t>	Она как будто в призме разложила</a:t>
            </a:r>
          </a:p>
          <a:p>
            <a:r>
              <a:rPr lang="ru-RU" b="1" i="1">
                <a:solidFill>
                  <a:srgbClr val="FFCC00"/>
                </a:solidFill>
              </a:rPr>
              <a:t> 	Во встреченной им капле дождевой.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0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60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60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60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0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160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160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160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0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160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160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160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0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160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160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160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42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07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1607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1607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1607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07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1607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1607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1607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07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1607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1607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1607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07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1607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1607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1607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42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07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1607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1607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1607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07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21607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1607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1607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07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21607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1607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1607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2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07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21607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1607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1607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7000"/>
                            </p:stCondLst>
                            <p:childTnLst>
                              <p:par>
                                <p:cTn id="68" presetID="10" presetClass="exit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1000"/>
                                        <p:tgtEl>
                                          <p:spTgt spid="2160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160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0" presetClass="exit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1000"/>
                                        <p:tgtEl>
                                          <p:spTgt spid="2160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160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0" presetClass="exit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1000"/>
                                        <p:tgtEl>
                                          <p:spTgt spid="2160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160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0" presetClass="exit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1000"/>
                                        <p:tgtEl>
                                          <p:spTgt spid="2160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160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0" presetClass="exit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1000"/>
                                        <p:tgtEl>
                                          <p:spTgt spid="21607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1607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0" presetClass="exit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1000"/>
                                        <p:tgtEl>
                                          <p:spTgt spid="21607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1607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0" presetClass="exit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" dur="1000"/>
                                        <p:tgtEl>
                                          <p:spTgt spid="21607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1607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0" presetClass="exit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1000"/>
                                        <p:tgtEl>
                                          <p:spTgt spid="21607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1607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0" presetClass="exit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1000"/>
                                        <p:tgtEl>
                                          <p:spTgt spid="21607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1607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0" presetClass="exit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1000"/>
                                        <p:tgtEl>
                                          <p:spTgt spid="21607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1607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10" presetClass="exit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9" dur="1000"/>
                                        <p:tgtEl>
                                          <p:spTgt spid="21607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1607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0" presetClass="exit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1000"/>
                                        <p:tgtEl>
                                          <p:spTgt spid="21607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1607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1500"/>
                            </p:stCondLst>
                            <p:childTnLst>
                              <p:par>
                                <p:cTn id="105" presetID="3" presetClass="exit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6" dur="500"/>
                                        <p:tgtEl>
                                          <p:spTgt spid="2160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60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2000"/>
                            </p:stCondLst>
                            <p:childTnLst>
                              <p:par>
                                <p:cTn id="109" presetID="3" presetClass="exit" presetSubtype="1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0" dur="500"/>
                                        <p:tgtEl>
                                          <p:spTgt spid="2160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60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4500"/>
                            </p:stCondLst>
                            <p:childTnLst>
                              <p:par>
                                <p:cTn id="113" presetID="3" presetClass="exit" presetSubtype="1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4" dur="500"/>
                                        <p:tgtEl>
                                          <p:spTgt spid="2160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60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7000"/>
                            </p:stCondLst>
                            <p:childTnLst>
                              <p:par>
                                <p:cTn id="11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2160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2160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2160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17500"/>
                            </p:stCondLst>
                            <p:childTnLst>
                              <p:par>
                                <p:cTn id="12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2160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2160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2160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6067" grpId="0" animBg="1"/>
      <p:bldP spid="216072" grpId="0" build="allAtOnce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>
          <a:xfrm>
            <a:off x="250825" y="549275"/>
            <a:ext cx="8375650" cy="1143000"/>
          </a:xfrm>
        </p:spPr>
        <p:txBody>
          <a:bodyPr/>
          <a:lstStyle/>
          <a:p>
            <a:pPr eaLnBrk="1" hangingPunct="1"/>
            <a:r>
              <a:rPr lang="ru-RU" sz="4800" b="1" i="1" smtClean="0">
                <a:solidFill>
                  <a:srgbClr val="D63E20"/>
                </a:solidFill>
                <a:latin typeface="Arial Black" pitchFamily="34" charset="0"/>
              </a:rPr>
              <a:t>  </a:t>
            </a:r>
            <a:endParaRPr lang="ru-RU" sz="5400" b="1" i="1" smtClean="0">
              <a:solidFill>
                <a:srgbClr val="D63E20"/>
              </a:solidFill>
              <a:latin typeface="Arial Black" pitchFamily="34" charset="0"/>
            </a:endParaRPr>
          </a:p>
        </p:txBody>
      </p:sp>
      <p:sp>
        <p:nvSpPr>
          <p:cNvPr id="60420" name="Rectangle 4"/>
          <p:cNvSpPr>
            <a:spLocks noChangeArrowheads="1"/>
          </p:cNvSpPr>
          <p:nvPr/>
        </p:nvSpPr>
        <p:spPr bwMode="auto">
          <a:xfrm>
            <a:off x="4427538" y="1844675"/>
            <a:ext cx="4495800" cy="2043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sz="4800" b="1" i="1">
                <a:solidFill>
                  <a:srgbClr val="0000FF"/>
                </a:solidFill>
                <a:latin typeface="Arial Black" pitchFamily="34" charset="0"/>
              </a:rPr>
              <a:t>Дисперсия</a:t>
            </a:r>
            <a:r>
              <a:rPr lang="ru-RU" sz="4800">
                <a:latin typeface="Arial Black" pitchFamily="34" charset="0"/>
              </a:rPr>
              <a:t> </a:t>
            </a:r>
          </a:p>
          <a:p>
            <a:pPr algn="ctr"/>
            <a:r>
              <a:rPr lang="ru-RU" sz="4000">
                <a:solidFill>
                  <a:srgbClr val="008200"/>
                </a:solidFill>
                <a:latin typeface="Arial Black" pitchFamily="34" charset="0"/>
              </a:rPr>
              <a:t>1666 год</a:t>
            </a:r>
            <a:endParaRPr lang="ru-RU" sz="4000">
              <a:solidFill>
                <a:srgbClr val="008200"/>
              </a:solidFill>
            </a:endParaRPr>
          </a:p>
          <a:p>
            <a:endParaRPr lang="ru-RU" sz="4000">
              <a:solidFill>
                <a:srgbClr val="00B400"/>
              </a:solidFill>
            </a:endParaRPr>
          </a:p>
        </p:txBody>
      </p:sp>
      <p:sp>
        <p:nvSpPr>
          <p:cNvPr id="9220" name="WordArt 11"/>
          <p:cNvSpPr>
            <a:spLocks noChangeArrowheads="1" noChangeShapeType="1" noTextEdit="1"/>
          </p:cNvSpPr>
          <p:nvPr/>
        </p:nvSpPr>
        <p:spPr bwMode="auto">
          <a:xfrm>
            <a:off x="1835150" y="836613"/>
            <a:ext cx="6264275" cy="5238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legacyObliqueRight"/>
              <a:lightRig rig="legacyHarsh3" dir="t"/>
            </a:scene3d>
            <a:sp3d extrusionH="100000" prstMaterial="legacyMatte">
              <a:extrusionClr>
                <a:srgbClr val="663300"/>
              </a:extrusionClr>
            </a:sp3d>
          </a:bodyPr>
          <a:lstStyle/>
          <a:p>
            <a:pPr algn="ctr"/>
            <a:r>
              <a:rPr lang="ru-RU" sz="3600" kern="10">
                <a:ln w="9525">
                  <a:round/>
                  <a:headEnd/>
                  <a:tailEnd/>
                </a:ln>
                <a:solidFill>
                  <a:srgbClr val="00FF00"/>
                </a:solidFill>
                <a:latin typeface="Arial"/>
                <a:cs typeface="Arial"/>
              </a:rPr>
              <a:t>Исаак  Ньютон</a:t>
            </a:r>
          </a:p>
        </p:txBody>
      </p:sp>
      <p:pic>
        <p:nvPicPr>
          <p:cNvPr id="60428" name="Picture 12" descr="ньютон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8313" y="1916113"/>
            <a:ext cx="3457575" cy="451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0429" name="Picture 13" descr="i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51500" y="3500438"/>
            <a:ext cx="2093913" cy="2881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04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04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0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04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04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04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604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604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04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04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04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41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24A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4" descr="опыт Ньютона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615488" cy="6943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3237" name="WordArt 5"/>
          <p:cNvSpPr>
            <a:spLocks noChangeArrowheads="1" noChangeShapeType="1" noTextEdit="1"/>
          </p:cNvSpPr>
          <p:nvPr/>
        </p:nvSpPr>
        <p:spPr bwMode="auto">
          <a:xfrm>
            <a:off x="1763713" y="6092825"/>
            <a:ext cx="6265862" cy="49688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Опыт И. Ньютона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232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32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23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323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24A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WordArt 4"/>
          <p:cNvSpPr>
            <a:spLocks noChangeArrowheads="1" noChangeShapeType="1" noTextEdit="1"/>
          </p:cNvSpPr>
          <p:nvPr/>
        </p:nvSpPr>
        <p:spPr bwMode="auto">
          <a:xfrm>
            <a:off x="2484438" y="620713"/>
            <a:ext cx="4678362" cy="1047750"/>
          </a:xfrm>
          <a:prstGeom prst="rect">
            <a:avLst/>
          </a:prstGeom>
        </p:spPr>
        <p:txBody>
          <a:bodyPr wrap="none" fromWordArt="1">
            <a:prstTxWarp prst="textCanUp">
              <a:avLst>
                <a:gd name="adj" fmla="val 85713"/>
              </a:avLst>
            </a:prstTxWarp>
          </a:bodyPr>
          <a:lstStyle/>
          <a:p>
            <a:pPr algn="ctr"/>
            <a:r>
              <a:rPr lang="ru-RU" sz="3600" kern="1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Arial"/>
                <a:cs typeface="Arial"/>
              </a:rPr>
              <a:t>С П Е К Т Р</a:t>
            </a:r>
          </a:p>
        </p:txBody>
      </p:sp>
      <p:pic>
        <p:nvPicPr>
          <p:cNvPr id="63494" name="Picture 6" descr="спектр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388" y="2636838"/>
            <a:ext cx="8713787" cy="401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3495" name="Text Box 7"/>
          <p:cNvSpPr txBox="1">
            <a:spLocks noChangeArrowheads="1"/>
          </p:cNvSpPr>
          <p:nvPr/>
        </p:nvSpPr>
        <p:spPr bwMode="auto">
          <a:xfrm>
            <a:off x="7596188" y="6045200"/>
            <a:ext cx="979487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600" i="1"/>
              <a:t>красный</a:t>
            </a:r>
          </a:p>
        </p:txBody>
      </p:sp>
      <p:sp>
        <p:nvSpPr>
          <p:cNvPr id="63497" name="Text Box 9"/>
          <p:cNvSpPr txBox="1">
            <a:spLocks noChangeArrowheads="1"/>
          </p:cNvSpPr>
          <p:nvPr/>
        </p:nvSpPr>
        <p:spPr bwMode="auto">
          <a:xfrm>
            <a:off x="7575550" y="5489575"/>
            <a:ext cx="12541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600"/>
              <a:t>о</a:t>
            </a:r>
            <a:r>
              <a:rPr lang="ru-RU" sz="1600" i="1"/>
              <a:t>ранжевый</a:t>
            </a:r>
          </a:p>
        </p:txBody>
      </p:sp>
      <p:sp>
        <p:nvSpPr>
          <p:cNvPr id="63498" name="Text Box 10"/>
          <p:cNvSpPr txBox="1">
            <a:spLocks noChangeArrowheads="1"/>
          </p:cNvSpPr>
          <p:nvPr/>
        </p:nvSpPr>
        <p:spPr bwMode="auto">
          <a:xfrm>
            <a:off x="7575550" y="4984750"/>
            <a:ext cx="98266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600" i="1"/>
              <a:t>желтый</a:t>
            </a:r>
          </a:p>
        </p:txBody>
      </p:sp>
      <p:sp>
        <p:nvSpPr>
          <p:cNvPr id="63499" name="Text Box 11"/>
          <p:cNvSpPr txBox="1">
            <a:spLocks noChangeArrowheads="1"/>
          </p:cNvSpPr>
          <p:nvPr/>
        </p:nvSpPr>
        <p:spPr bwMode="auto">
          <a:xfrm>
            <a:off x="7648575" y="4479925"/>
            <a:ext cx="99218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600" i="1"/>
              <a:t>зеленый</a:t>
            </a:r>
          </a:p>
        </p:txBody>
      </p:sp>
      <p:sp>
        <p:nvSpPr>
          <p:cNvPr id="63500" name="Text Box 12"/>
          <p:cNvSpPr txBox="1">
            <a:spLocks noChangeArrowheads="1"/>
          </p:cNvSpPr>
          <p:nvPr/>
        </p:nvSpPr>
        <p:spPr bwMode="auto">
          <a:xfrm>
            <a:off x="7575550" y="3905250"/>
            <a:ext cx="9525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600" i="1"/>
              <a:t>голубой</a:t>
            </a:r>
          </a:p>
        </p:txBody>
      </p:sp>
      <p:sp>
        <p:nvSpPr>
          <p:cNvPr id="63501" name="Text Box 13"/>
          <p:cNvSpPr txBox="1">
            <a:spLocks noChangeArrowheads="1"/>
          </p:cNvSpPr>
          <p:nvPr/>
        </p:nvSpPr>
        <p:spPr bwMode="auto">
          <a:xfrm>
            <a:off x="7596188" y="3429000"/>
            <a:ext cx="735012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600" i="1">
                <a:solidFill>
                  <a:schemeClr val="bg1"/>
                </a:solidFill>
              </a:rPr>
              <a:t>синий</a:t>
            </a:r>
          </a:p>
        </p:txBody>
      </p:sp>
      <p:sp>
        <p:nvSpPr>
          <p:cNvPr id="63502" name="Text Box 14"/>
          <p:cNvSpPr txBox="1">
            <a:spLocks noChangeArrowheads="1"/>
          </p:cNvSpPr>
          <p:nvPr/>
        </p:nvSpPr>
        <p:spPr bwMode="auto">
          <a:xfrm>
            <a:off x="7408863" y="2924175"/>
            <a:ext cx="14573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600" i="1">
                <a:solidFill>
                  <a:schemeClr val="bg1"/>
                </a:solidFill>
              </a:rPr>
              <a:t>фиолетовый</a:t>
            </a:r>
          </a:p>
        </p:txBody>
      </p:sp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914400"/>
            <a:ext cx="8229600" cy="1143000"/>
          </a:xfrm>
        </p:spPr>
        <p:txBody>
          <a:bodyPr/>
          <a:lstStyle/>
          <a:p>
            <a:pPr eaLnBrk="1" hangingPunct="1"/>
            <a:r>
              <a:rPr lang="ru-RU" sz="4000" smtClean="0">
                <a:solidFill>
                  <a:schemeClr val="bg1"/>
                </a:solidFill>
              </a:rPr>
              <a:t/>
            </a:r>
            <a:br>
              <a:rPr lang="ru-RU" sz="4000" smtClean="0">
                <a:solidFill>
                  <a:schemeClr val="bg1"/>
                </a:solidFill>
              </a:rPr>
            </a:br>
            <a:r>
              <a:rPr lang="ru-RU" sz="6000" b="1" i="1" smtClean="0">
                <a:solidFill>
                  <a:schemeClr val="bg1"/>
                </a:solidFill>
              </a:rPr>
              <a:t/>
            </a:r>
            <a:br>
              <a:rPr lang="ru-RU" sz="6000" b="1" i="1" smtClean="0">
                <a:solidFill>
                  <a:schemeClr val="bg1"/>
                </a:solidFill>
              </a:rPr>
            </a:br>
            <a:r>
              <a:rPr lang="en-US" sz="4000" smtClean="0">
                <a:solidFill>
                  <a:schemeClr val="bg1"/>
                </a:solidFill>
              </a:rPr>
              <a:t>spectrum</a:t>
            </a:r>
            <a:r>
              <a:rPr lang="ru-RU" sz="4000" smtClean="0">
                <a:solidFill>
                  <a:schemeClr val="bg1"/>
                </a:solidFill>
              </a:rPr>
              <a:t> (лат.) -  видение.</a:t>
            </a:r>
            <a:r>
              <a:rPr lang="ru-RU" sz="4000" smtClean="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34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634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34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34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34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634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634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634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635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635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500"/>
                            </p:stCondLst>
                            <p:childTnLst>
                              <p:par>
                                <p:cTn id="3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635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495" grpId="0"/>
      <p:bldP spid="63497" grpId="0"/>
      <p:bldP spid="63498" grpId="0"/>
      <p:bldP spid="63499" grpId="0"/>
      <p:bldP spid="63500" grpId="0"/>
      <p:bldP spid="63501" grpId="0"/>
      <p:bldP spid="63502" grpId="0"/>
      <p:bldP spid="6349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024A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621" name="Line 69"/>
          <p:cNvSpPr>
            <a:spLocks noChangeShapeType="1"/>
          </p:cNvSpPr>
          <p:nvPr/>
        </p:nvSpPr>
        <p:spPr bwMode="auto">
          <a:xfrm flipH="1">
            <a:off x="2051050" y="3573463"/>
            <a:ext cx="1008063" cy="647700"/>
          </a:xfrm>
          <a:prstGeom prst="line">
            <a:avLst/>
          </a:prstGeom>
          <a:noFill/>
          <a:ln w="57150">
            <a:solidFill>
              <a:srgbClr val="9E0E89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51618" name="Line 66"/>
          <p:cNvSpPr>
            <a:spLocks noChangeShapeType="1"/>
          </p:cNvSpPr>
          <p:nvPr/>
        </p:nvSpPr>
        <p:spPr bwMode="auto">
          <a:xfrm flipH="1">
            <a:off x="2051050" y="3429000"/>
            <a:ext cx="1081088" cy="576263"/>
          </a:xfrm>
          <a:prstGeom prst="line">
            <a:avLst/>
          </a:prstGeom>
          <a:noFill/>
          <a:ln w="57150">
            <a:solidFill>
              <a:srgbClr val="0325CD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51616" name="Line 64"/>
          <p:cNvSpPr>
            <a:spLocks noChangeShapeType="1"/>
          </p:cNvSpPr>
          <p:nvPr/>
        </p:nvSpPr>
        <p:spPr bwMode="auto">
          <a:xfrm flipH="1">
            <a:off x="2051050" y="3284538"/>
            <a:ext cx="1225550" cy="504825"/>
          </a:xfrm>
          <a:prstGeom prst="line">
            <a:avLst/>
          </a:prstGeom>
          <a:noFill/>
          <a:ln w="57150">
            <a:solidFill>
              <a:srgbClr val="4664FC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51614" name="Line 62"/>
          <p:cNvSpPr>
            <a:spLocks noChangeShapeType="1"/>
          </p:cNvSpPr>
          <p:nvPr/>
        </p:nvSpPr>
        <p:spPr bwMode="auto">
          <a:xfrm flipH="1">
            <a:off x="2051050" y="3213100"/>
            <a:ext cx="1225550" cy="431800"/>
          </a:xfrm>
          <a:prstGeom prst="line">
            <a:avLst/>
          </a:prstGeom>
          <a:noFill/>
          <a:ln w="57150">
            <a:solidFill>
              <a:srgbClr val="00CC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51612" name="Line 60"/>
          <p:cNvSpPr>
            <a:spLocks noChangeShapeType="1"/>
          </p:cNvSpPr>
          <p:nvPr/>
        </p:nvSpPr>
        <p:spPr bwMode="auto">
          <a:xfrm flipH="1">
            <a:off x="2051050" y="3141663"/>
            <a:ext cx="1296988" cy="358775"/>
          </a:xfrm>
          <a:prstGeom prst="line">
            <a:avLst/>
          </a:prstGeom>
          <a:noFill/>
          <a:ln w="57150">
            <a:solidFill>
              <a:srgbClr val="FFFF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51610" name="Line 58"/>
          <p:cNvSpPr>
            <a:spLocks noChangeShapeType="1"/>
          </p:cNvSpPr>
          <p:nvPr/>
        </p:nvSpPr>
        <p:spPr bwMode="auto">
          <a:xfrm flipH="1">
            <a:off x="2051050" y="3068638"/>
            <a:ext cx="1368425" cy="288925"/>
          </a:xfrm>
          <a:prstGeom prst="line">
            <a:avLst/>
          </a:prstGeom>
          <a:noFill/>
          <a:ln w="5715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51608" name="Line 56"/>
          <p:cNvSpPr>
            <a:spLocks noChangeShapeType="1"/>
          </p:cNvSpPr>
          <p:nvPr/>
        </p:nvSpPr>
        <p:spPr bwMode="auto">
          <a:xfrm flipH="1">
            <a:off x="2051050" y="2997200"/>
            <a:ext cx="1368425" cy="215900"/>
          </a:xfrm>
          <a:prstGeom prst="line">
            <a:avLst/>
          </a:prstGeom>
          <a:noFill/>
          <a:ln w="57150">
            <a:solidFill>
              <a:srgbClr val="FF0066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2297" name="AutoShape 7"/>
          <p:cNvSpPr>
            <a:spLocks noChangeArrowheads="1"/>
          </p:cNvSpPr>
          <p:nvPr/>
        </p:nvSpPr>
        <p:spPr bwMode="auto">
          <a:xfrm>
            <a:off x="2157413" y="2133600"/>
            <a:ext cx="3598862" cy="2592388"/>
          </a:xfrm>
          <a:prstGeom prst="triangle">
            <a:avLst>
              <a:gd name="adj" fmla="val 50000"/>
            </a:avLst>
          </a:prstGeom>
          <a:solidFill>
            <a:srgbClr val="CEF1FE">
              <a:alpha val="27843"/>
            </a:srgbClr>
          </a:solidFill>
          <a:ln w="9525">
            <a:miter lim="800000"/>
            <a:headEnd/>
            <a:tailEnd/>
          </a:ln>
          <a:scene3d>
            <a:camera prst="legacyPerspectiveTopRight"/>
            <a:lightRig rig="legacyFlat3" dir="b"/>
          </a:scene3d>
          <a:sp3d extrusionH="887400" prstMaterial="legacyMatte">
            <a:bevelT w="13500" h="13500" prst="angle"/>
            <a:bevelB w="13500" h="13500" prst="angle"/>
            <a:extrusionClr>
              <a:srgbClr val="CEF1FE"/>
            </a:extrusionClr>
          </a:sp3d>
        </p:spPr>
        <p:txBody>
          <a:bodyPr wrap="none" anchor="ctr">
            <a:flatTx/>
          </a:bodyPr>
          <a:lstStyle/>
          <a:p>
            <a:endParaRPr lang="ru-RU"/>
          </a:p>
        </p:txBody>
      </p:sp>
      <p:sp>
        <p:nvSpPr>
          <p:cNvPr id="151615" name="Line 63"/>
          <p:cNvSpPr>
            <a:spLocks noChangeShapeType="1"/>
          </p:cNvSpPr>
          <p:nvPr/>
        </p:nvSpPr>
        <p:spPr bwMode="auto">
          <a:xfrm flipH="1">
            <a:off x="3260725" y="2924175"/>
            <a:ext cx="1223963" cy="360363"/>
          </a:xfrm>
          <a:prstGeom prst="line">
            <a:avLst/>
          </a:prstGeom>
          <a:noFill/>
          <a:ln w="57150">
            <a:solidFill>
              <a:srgbClr val="4664FC">
                <a:alpha val="65881"/>
              </a:srgbClr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51617" name="Line 65"/>
          <p:cNvSpPr>
            <a:spLocks noChangeShapeType="1"/>
          </p:cNvSpPr>
          <p:nvPr/>
        </p:nvSpPr>
        <p:spPr bwMode="auto">
          <a:xfrm flipH="1">
            <a:off x="3148013" y="2924175"/>
            <a:ext cx="1368425" cy="504825"/>
          </a:xfrm>
          <a:prstGeom prst="line">
            <a:avLst/>
          </a:prstGeom>
          <a:noFill/>
          <a:ln w="57150">
            <a:solidFill>
              <a:srgbClr val="0325CD">
                <a:alpha val="50980"/>
              </a:srgbClr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51619" name="Line 67"/>
          <p:cNvSpPr>
            <a:spLocks noChangeShapeType="1"/>
          </p:cNvSpPr>
          <p:nvPr/>
        </p:nvSpPr>
        <p:spPr bwMode="auto">
          <a:xfrm flipH="1">
            <a:off x="3059113" y="2924175"/>
            <a:ext cx="1441450" cy="649288"/>
          </a:xfrm>
          <a:prstGeom prst="line">
            <a:avLst/>
          </a:prstGeom>
          <a:noFill/>
          <a:ln w="57150">
            <a:solidFill>
              <a:srgbClr val="A126AA">
                <a:alpha val="67058"/>
              </a:srgbClr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2301" name="Line 5"/>
          <p:cNvSpPr>
            <a:spLocks noChangeShapeType="1"/>
          </p:cNvSpPr>
          <p:nvPr/>
        </p:nvSpPr>
        <p:spPr bwMode="auto">
          <a:xfrm>
            <a:off x="1619250" y="1844675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2302" name="Line 15"/>
          <p:cNvSpPr>
            <a:spLocks noChangeShapeType="1"/>
          </p:cNvSpPr>
          <p:nvPr/>
        </p:nvSpPr>
        <p:spPr bwMode="auto">
          <a:xfrm>
            <a:off x="2124075" y="1628775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2303" name="Text Box 16"/>
          <p:cNvSpPr txBox="1">
            <a:spLocks noChangeArrowheads="1"/>
          </p:cNvSpPr>
          <p:nvPr/>
        </p:nvSpPr>
        <p:spPr bwMode="auto">
          <a:xfrm>
            <a:off x="3255963" y="6589713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/>
          </a:p>
        </p:txBody>
      </p:sp>
      <p:cxnSp>
        <p:nvCxnSpPr>
          <p:cNvPr id="12304" name="AutoShape 17"/>
          <p:cNvCxnSpPr>
            <a:cxnSpLocks noChangeShapeType="1"/>
          </p:cNvCxnSpPr>
          <p:nvPr/>
        </p:nvCxnSpPr>
        <p:spPr bwMode="auto">
          <a:xfrm>
            <a:off x="2843213" y="3500438"/>
            <a:ext cx="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sp>
        <p:nvSpPr>
          <p:cNvPr id="12305" name="WordArt 35"/>
          <p:cNvSpPr>
            <a:spLocks noChangeArrowheads="1" noChangeShapeType="1" noTextEdit="1"/>
          </p:cNvSpPr>
          <p:nvPr/>
        </p:nvSpPr>
        <p:spPr bwMode="auto">
          <a:xfrm>
            <a:off x="323850" y="765175"/>
            <a:ext cx="8558213" cy="5746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Arial"/>
                <a:cs typeface="Arial"/>
              </a:rPr>
              <a:t>Ход монохроматических лучей в призме</a:t>
            </a:r>
          </a:p>
        </p:txBody>
      </p:sp>
      <p:pic>
        <p:nvPicPr>
          <p:cNvPr id="151626" name="Picture 74" descr="знак вопрса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9FF"/>
              </a:clrFrom>
              <a:clrTo>
                <a:srgbClr val="FFF9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451725" y="3141663"/>
            <a:ext cx="1284288" cy="1797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1627" name="Text Box 75"/>
          <p:cNvSpPr txBox="1">
            <a:spLocks noChangeArrowheads="1"/>
          </p:cNvSpPr>
          <p:nvPr/>
        </p:nvSpPr>
        <p:spPr bwMode="auto">
          <a:xfrm>
            <a:off x="250825" y="5157788"/>
            <a:ext cx="8497888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/>
              <a:t>	</a:t>
            </a:r>
            <a:r>
              <a:rPr lang="ru-RU" sz="2400" b="1" i="1">
                <a:solidFill>
                  <a:schemeClr val="hlink"/>
                </a:solidFill>
              </a:rPr>
              <a:t>Почему белый свет, проходя сквозь призму, разлагается в цветной спектр?</a:t>
            </a:r>
          </a:p>
          <a:p>
            <a:r>
              <a:rPr lang="ru-RU" sz="2400" b="1" i="1">
                <a:solidFill>
                  <a:schemeClr val="hlink"/>
                </a:solidFill>
              </a:rPr>
              <a:t>	Какие цвета и в какой последовательности наблюдаются в спектре?</a:t>
            </a:r>
          </a:p>
        </p:txBody>
      </p:sp>
      <p:sp>
        <p:nvSpPr>
          <p:cNvPr id="151606" name="Line 54"/>
          <p:cNvSpPr>
            <a:spLocks noChangeShapeType="1"/>
          </p:cNvSpPr>
          <p:nvPr/>
        </p:nvSpPr>
        <p:spPr bwMode="auto">
          <a:xfrm flipH="1">
            <a:off x="4716463" y="2924175"/>
            <a:ext cx="1152525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51613" name="Line 61"/>
          <p:cNvSpPr>
            <a:spLocks noChangeShapeType="1"/>
          </p:cNvSpPr>
          <p:nvPr/>
        </p:nvSpPr>
        <p:spPr bwMode="auto">
          <a:xfrm flipH="1">
            <a:off x="3282950" y="2924175"/>
            <a:ext cx="1223963" cy="288925"/>
          </a:xfrm>
          <a:prstGeom prst="line">
            <a:avLst/>
          </a:prstGeom>
          <a:noFill/>
          <a:ln w="57150">
            <a:solidFill>
              <a:srgbClr val="00CC00">
                <a:alpha val="61960"/>
              </a:srgbClr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51611" name="Line 59"/>
          <p:cNvSpPr>
            <a:spLocks noChangeShapeType="1"/>
          </p:cNvSpPr>
          <p:nvPr/>
        </p:nvSpPr>
        <p:spPr bwMode="auto">
          <a:xfrm flipH="1">
            <a:off x="3348038" y="2924175"/>
            <a:ext cx="1152525" cy="217488"/>
          </a:xfrm>
          <a:prstGeom prst="line">
            <a:avLst/>
          </a:prstGeom>
          <a:noFill/>
          <a:ln w="57150">
            <a:solidFill>
              <a:srgbClr val="FFFF00">
                <a:alpha val="70979"/>
              </a:srgbClr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51609" name="Line 57"/>
          <p:cNvSpPr>
            <a:spLocks noChangeShapeType="1"/>
          </p:cNvSpPr>
          <p:nvPr/>
        </p:nvSpPr>
        <p:spPr bwMode="auto">
          <a:xfrm flipH="1">
            <a:off x="3363913" y="2924175"/>
            <a:ext cx="1152525" cy="144463"/>
          </a:xfrm>
          <a:prstGeom prst="line">
            <a:avLst/>
          </a:prstGeom>
          <a:noFill/>
          <a:ln w="57150">
            <a:solidFill>
              <a:srgbClr val="FF6600">
                <a:alpha val="74117"/>
              </a:srgbClr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51607" name="Line 55"/>
          <p:cNvSpPr>
            <a:spLocks noChangeShapeType="1"/>
          </p:cNvSpPr>
          <p:nvPr/>
        </p:nvSpPr>
        <p:spPr bwMode="auto">
          <a:xfrm flipH="1">
            <a:off x="3425825" y="2924175"/>
            <a:ext cx="1081088" cy="73025"/>
          </a:xfrm>
          <a:prstGeom prst="line">
            <a:avLst/>
          </a:prstGeom>
          <a:noFill/>
          <a:ln w="57150">
            <a:solidFill>
              <a:srgbClr val="FF0066">
                <a:alpha val="59999"/>
              </a:srgbClr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1000"/>
                                        <p:tgtEl>
                                          <p:spTgt spid="1516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" dur="500"/>
                                        <p:tgtEl>
                                          <p:spTgt spid="1516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4" dur="500"/>
                                        <p:tgtEl>
                                          <p:spTgt spid="1516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1516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0" dur="500"/>
                                        <p:tgtEl>
                                          <p:spTgt spid="1516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3" dur="500"/>
                                        <p:tgtEl>
                                          <p:spTgt spid="1516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6" dur="500"/>
                                        <p:tgtEl>
                                          <p:spTgt spid="1516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9" dur="500"/>
                                        <p:tgtEl>
                                          <p:spTgt spid="1516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3" dur="500"/>
                                        <p:tgtEl>
                                          <p:spTgt spid="1516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6" dur="500"/>
                                        <p:tgtEl>
                                          <p:spTgt spid="1516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9" dur="500"/>
                                        <p:tgtEl>
                                          <p:spTgt spid="1516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1516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5" dur="500"/>
                                        <p:tgtEl>
                                          <p:spTgt spid="1516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8" dur="500"/>
                                        <p:tgtEl>
                                          <p:spTgt spid="1516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1" dur="500"/>
                                        <p:tgtEl>
                                          <p:spTgt spid="1516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000"/>
                            </p:stCondLst>
                            <p:childTnLst>
                              <p:par>
                                <p:cTn id="53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6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6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6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16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16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16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162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16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162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16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162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16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162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162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4000"/>
                            </p:stCondLst>
                            <p:childTnLst>
                              <p:par>
                                <p:cTn id="7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151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51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51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000"/>
                            </p:stCondLst>
                            <p:childTnLst>
                              <p:par>
                                <p:cTn id="7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151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51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51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1621" grpId="0" animBg="1"/>
      <p:bldP spid="151618" grpId="0" animBg="1"/>
      <p:bldP spid="151616" grpId="0" animBg="1"/>
      <p:bldP spid="151614" grpId="0" animBg="1"/>
      <p:bldP spid="151612" grpId="0" animBg="1"/>
      <p:bldP spid="151610" grpId="0" animBg="1"/>
      <p:bldP spid="151608" grpId="0" animBg="1"/>
      <p:bldP spid="151615" grpId="0" animBg="1"/>
      <p:bldP spid="151617" grpId="0" animBg="1"/>
      <p:bldP spid="151619" grpId="0" animBg="1"/>
      <p:bldP spid="151606" grpId="0" animBg="1"/>
      <p:bldP spid="151613" grpId="0" animBg="1"/>
      <p:bldP spid="151611" grpId="0" animBg="1"/>
      <p:bldP spid="151609" grpId="0" animBg="1"/>
      <p:bldP spid="15160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24A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2037" name="Picture 5" descr="знак вопрса2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9FF"/>
              </a:clrFrom>
              <a:clrTo>
                <a:srgbClr val="FFF9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596188" y="4652963"/>
            <a:ext cx="1336675" cy="1871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54"/>
          <p:cNvGrpSpPr>
            <a:grpSpLocks/>
          </p:cNvGrpSpPr>
          <p:nvPr/>
        </p:nvGrpSpPr>
        <p:grpSpPr bwMode="auto">
          <a:xfrm>
            <a:off x="1116013" y="1773238"/>
            <a:ext cx="865187" cy="860425"/>
            <a:chOff x="703" y="1117"/>
            <a:chExt cx="545" cy="542"/>
          </a:xfrm>
        </p:grpSpPr>
        <p:graphicFrame>
          <p:nvGraphicFramePr>
            <p:cNvPr id="1028" name="Object 17"/>
            <p:cNvGraphicFramePr>
              <a:graphicFrameLocks noChangeAspect="1"/>
            </p:cNvGraphicFramePr>
            <p:nvPr/>
          </p:nvGraphicFramePr>
          <p:xfrm>
            <a:off x="748" y="1117"/>
            <a:ext cx="272" cy="249"/>
          </p:xfrm>
          <a:graphic>
            <a:graphicData uri="http://schemas.openxmlformats.org/presentationml/2006/ole">
              <p:oleObj spid="_x0000_s1028" name="Формула" r:id="rId5" imgW="152280" imgH="139680" progId="Equation.3">
                <p:embed/>
              </p:oleObj>
            </a:graphicData>
          </a:graphic>
        </p:graphicFrame>
        <p:sp>
          <p:nvSpPr>
            <p:cNvPr id="1052" name="Arc 15"/>
            <p:cNvSpPr>
              <a:spLocks/>
            </p:cNvSpPr>
            <p:nvPr/>
          </p:nvSpPr>
          <p:spPr bwMode="auto">
            <a:xfrm flipH="1">
              <a:off x="703" y="1434"/>
              <a:ext cx="545" cy="225"/>
            </a:xfrm>
            <a:custGeom>
              <a:avLst/>
              <a:gdLst>
                <a:gd name="T0" fmla="*/ 21 w 20789"/>
                <a:gd name="T1" fmla="*/ 0 h 21584"/>
                <a:gd name="T2" fmla="*/ 545 w 20789"/>
                <a:gd name="T3" fmla="*/ 164 h 21584"/>
                <a:gd name="T4" fmla="*/ 0 w 20789"/>
                <a:gd name="T5" fmla="*/ 225 h 21584"/>
                <a:gd name="T6" fmla="*/ 0 60000 65536"/>
                <a:gd name="T7" fmla="*/ 0 60000 65536"/>
                <a:gd name="T8" fmla="*/ 0 60000 65536"/>
                <a:gd name="T9" fmla="*/ 0 w 20789"/>
                <a:gd name="T10" fmla="*/ 0 h 21584"/>
                <a:gd name="T11" fmla="*/ 20789 w 20789"/>
                <a:gd name="T12" fmla="*/ 21584 h 2158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789" h="21584" fill="none" extrusionOk="0">
                  <a:moveTo>
                    <a:pt x="820" y="-1"/>
                  </a:moveTo>
                  <a:cubicBezTo>
                    <a:pt x="10180" y="355"/>
                    <a:pt x="18245" y="6704"/>
                    <a:pt x="20788" y="15720"/>
                  </a:cubicBezTo>
                </a:path>
                <a:path w="20789" h="21584" stroke="0" extrusionOk="0">
                  <a:moveTo>
                    <a:pt x="820" y="-1"/>
                  </a:moveTo>
                  <a:cubicBezTo>
                    <a:pt x="10180" y="355"/>
                    <a:pt x="18245" y="6704"/>
                    <a:pt x="20788" y="15720"/>
                  </a:cubicBezTo>
                  <a:lnTo>
                    <a:pt x="0" y="21584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3" name="Group 55"/>
          <p:cNvGrpSpPr>
            <a:grpSpLocks/>
          </p:cNvGrpSpPr>
          <p:nvPr/>
        </p:nvGrpSpPr>
        <p:grpSpPr bwMode="auto">
          <a:xfrm>
            <a:off x="1979613" y="5013325"/>
            <a:ext cx="395287" cy="647700"/>
            <a:chOff x="1247" y="3158"/>
            <a:chExt cx="249" cy="408"/>
          </a:xfrm>
        </p:grpSpPr>
        <p:graphicFrame>
          <p:nvGraphicFramePr>
            <p:cNvPr id="1027" name="Object 19"/>
            <p:cNvGraphicFramePr>
              <a:graphicFrameLocks noChangeAspect="1"/>
            </p:cNvGraphicFramePr>
            <p:nvPr/>
          </p:nvGraphicFramePr>
          <p:xfrm>
            <a:off x="1292" y="3294"/>
            <a:ext cx="204" cy="272"/>
          </p:xfrm>
          <a:graphic>
            <a:graphicData uri="http://schemas.openxmlformats.org/presentationml/2006/ole">
              <p:oleObj spid="_x0000_s1027" name="Формула" r:id="rId6" imgW="152280" imgH="203040" progId="Equation.3">
                <p:embed/>
              </p:oleObj>
            </a:graphicData>
          </a:graphic>
        </p:graphicFrame>
        <p:sp>
          <p:nvSpPr>
            <p:cNvPr id="1051" name="Arc 16"/>
            <p:cNvSpPr>
              <a:spLocks/>
            </p:cNvSpPr>
            <p:nvPr/>
          </p:nvSpPr>
          <p:spPr bwMode="auto">
            <a:xfrm flipV="1">
              <a:off x="1247" y="3158"/>
              <a:ext cx="227" cy="45"/>
            </a:xfrm>
            <a:custGeom>
              <a:avLst/>
              <a:gdLst>
                <a:gd name="T0" fmla="*/ 0 w 20579"/>
                <a:gd name="T1" fmla="*/ 0 h 21600"/>
                <a:gd name="T2" fmla="*/ 227 w 20579"/>
                <a:gd name="T3" fmla="*/ 31 h 21600"/>
                <a:gd name="T4" fmla="*/ 0 w 20579"/>
                <a:gd name="T5" fmla="*/ 45 h 21600"/>
                <a:gd name="T6" fmla="*/ 0 60000 65536"/>
                <a:gd name="T7" fmla="*/ 0 60000 65536"/>
                <a:gd name="T8" fmla="*/ 0 60000 65536"/>
                <a:gd name="T9" fmla="*/ 0 w 20579"/>
                <a:gd name="T10" fmla="*/ 0 h 21600"/>
                <a:gd name="T11" fmla="*/ 20579 w 20579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579" h="21600" fill="none" extrusionOk="0">
                  <a:moveTo>
                    <a:pt x="-1" y="0"/>
                  </a:moveTo>
                  <a:cubicBezTo>
                    <a:pt x="9400" y="0"/>
                    <a:pt x="17721" y="6080"/>
                    <a:pt x="20578" y="15036"/>
                  </a:cubicBezTo>
                </a:path>
                <a:path w="20579" h="21600" stroke="0" extrusionOk="0">
                  <a:moveTo>
                    <a:pt x="-1" y="0"/>
                  </a:moveTo>
                  <a:cubicBezTo>
                    <a:pt x="9400" y="0"/>
                    <a:pt x="17721" y="6080"/>
                    <a:pt x="20578" y="15036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172053" name="Text Box 21"/>
          <p:cNvSpPr txBox="1">
            <a:spLocks noChangeArrowheads="1"/>
          </p:cNvSpPr>
          <p:nvPr/>
        </p:nvSpPr>
        <p:spPr bwMode="auto">
          <a:xfrm>
            <a:off x="3851275" y="1771650"/>
            <a:ext cx="43719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r>
              <a:rPr lang="ru-RU" sz="2400" b="1">
                <a:solidFill>
                  <a:srgbClr val="FFCC00"/>
                </a:solidFill>
              </a:rPr>
              <a:t>Преломление – явление …</a:t>
            </a:r>
          </a:p>
        </p:txBody>
      </p:sp>
      <p:sp>
        <p:nvSpPr>
          <p:cNvPr id="172056" name="Rectangle 24"/>
          <p:cNvSpPr>
            <a:spLocks noChangeArrowheads="1"/>
          </p:cNvSpPr>
          <p:nvPr/>
        </p:nvSpPr>
        <p:spPr bwMode="auto">
          <a:xfrm>
            <a:off x="3851275" y="2347913"/>
            <a:ext cx="4992688" cy="2560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r>
              <a:rPr lang="ru-RU" sz="2400" b="1">
                <a:solidFill>
                  <a:srgbClr val="FFCC00"/>
                </a:solidFill>
              </a:rPr>
              <a:t>Преломление объясняется …</a:t>
            </a:r>
          </a:p>
          <a:p>
            <a:pPr>
              <a:buFontTx/>
              <a:buChar char="•"/>
            </a:pPr>
            <a:endParaRPr lang="ru-RU">
              <a:solidFill>
                <a:srgbClr val="FFCC00"/>
              </a:solidFill>
            </a:endParaRPr>
          </a:p>
          <a:p>
            <a:pPr>
              <a:buFont typeface="Wingdings" pitchFamily="2" charset="2"/>
              <a:buChar char="§"/>
            </a:pPr>
            <a:r>
              <a:rPr lang="ru-RU" sz="2400" b="1">
                <a:solidFill>
                  <a:srgbClr val="FFCC00"/>
                </a:solidFill>
              </a:rPr>
              <a:t>Коэффициент преломления …</a:t>
            </a:r>
          </a:p>
          <a:p>
            <a:pPr>
              <a:buFont typeface="Wingdings" pitchFamily="2" charset="2"/>
              <a:buChar char="§"/>
            </a:pPr>
            <a:endParaRPr lang="ru-RU" sz="2400" b="1">
              <a:solidFill>
                <a:srgbClr val="FFCC00"/>
              </a:solidFill>
            </a:endParaRPr>
          </a:p>
          <a:p>
            <a:endParaRPr lang="ru-RU">
              <a:solidFill>
                <a:srgbClr val="FFCC00"/>
              </a:solidFill>
            </a:endParaRPr>
          </a:p>
          <a:p>
            <a:pPr>
              <a:buFontTx/>
              <a:buChar char="•"/>
            </a:pPr>
            <a:endParaRPr lang="ru-RU"/>
          </a:p>
          <a:p>
            <a:r>
              <a:rPr lang="ru-RU"/>
              <a:t>    </a:t>
            </a:r>
          </a:p>
          <a:p>
            <a:pPr>
              <a:buFontTx/>
              <a:buChar char="•"/>
            </a:pPr>
            <a:endParaRPr lang="ru-RU"/>
          </a:p>
        </p:txBody>
      </p:sp>
      <p:graphicFrame>
        <p:nvGraphicFramePr>
          <p:cNvPr id="172057" name="Object 25"/>
          <p:cNvGraphicFramePr>
            <a:graphicFrameLocks noChangeAspect="1"/>
          </p:cNvGraphicFramePr>
          <p:nvPr>
            <p:ph sz="quarter" idx="3"/>
          </p:nvPr>
        </p:nvGraphicFramePr>
        <p:xfrm>
          <a:off x="4787900" y="3573463"/>
          <a:ext cx="2076450" cy="2854325"/>
        </p:xfrm>
        <a:graphic>
          <a:graphicData uri="http://schemas.openxmlformats.org/presentationml/2006/ole">
            <p:oleObj spid="_x0000_s1026" name="Формула" r:id="rId7" imgW="609480" imgH="838080" progId="Equation.3">
              <p:embed/>
            </p:oleObj>
          </a:graphicData>
        </a:graphic>
      </p:graphicFrame>
      <p:grpSp>
        <p:nvGrpSpPr>
          <p:cNvPr id="4" name="Group 52"/>
          <p:cNvGrpSpPr>
            <a:grpSpLocks/>
          </p:cNvGrpSpPr>
          <p:nvPr/>
        </p:nvGrpSpPr>
        <p:grpSpPr bwMode="auto">
          <a:xfrm>
            <a:off x="395288" y="1628775"/>
            <a:ext cx="1584325" cy="2087563"/>
            <a:chOff x="249" y="1026"/>
            <a:chExt cx="998" cy="1315"/>
          </a:xfrm>
        </p:grpSpPr>
        <p:sp>
          <p:nvSpPr>
            <p:cNvPr id="1049" name="Line 11"/>
            <p:cNvSpPr>
              <a:spLocks noChangeShapeType="1"/>
            </p:cNvSpPr>
            <p:nvPr/>
          </p:nvSpPr>
          <p:spPr bwMode="auto">
            <a:xfrm>
              <a:off x="521" y="1298"/>
              <a:ext cx="726" cy="1043"/>
            </a:xfrm>
            <a:prstGeom prst="line">
              <a:avLst/>
            </a:prstGeom>
            <a:noFill/>
            <a:ln w="571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50" name="Text Box 28"/>
            <p:cNvSpPr txBox="1">
              <a:spLocks noChangeArrowheads="1"/>
            </p:cNvSpPr>
            <p:nvPr/>
          </p:nvSpPr>
          <p:spPr bwMode="auto">
            <a:xfrm>
              <a:off x="249" y="1026"/>
              <a:ext cx="36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400" b="1">
                  <a:solidFill>
                    <a:srgbClr val="FFFF00"/>
                  </a:solidFill>
                </a:rPr>
                <a:t>А</a:t>
              </a:r>
            </a:p>
          </p:txBody>
        </p:sp>
      </p:grpSp>
      <p:grpSp>
        <p:nvGrpSpPr>
          <p:cNvPr id="5" name="Group 53"/>
          <p:cNvGrpSpPr>
            <a:grpSpLocks/>
          </p:cNvGrpSpPr>
          <p:nvPr/>
        </p:nvGrpSpPr>
        <p:grpSpPr bwMode="auto">
          <a:xfrm>
            <a:off x="1979613" y="3716338"/>
            <a:ext cx="909637" cy="1754187"/>
            <a:chOff x="1247" y="2341"/>
            <a:chExt cx="573" cy="1105"/>
          </a:xfrm>
        </p:grpSpPr>
        <p:sp>
          <p:nvSpPr>
            <p:cNvPr id="1047" name="Line 12"/>
            <p:cNvSpPr>
              <a:spLocks noChangeShapeType="1"/>
            </p:cNvSpPr>
            <p:nvPr/>
          </p:nvSpPr>
          <p:spPr bwMode="auto">
            <a:xfrm>
              <a:off x="1247" y="2341"/>
              <a:ext cx="272" cy="953"/>
            </a:xfrm>
            <a:prstGeom prst="line">
              <a:avLst/>
            </a:prstGeom>
            <a:noFill/>
            <a:ln w="571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48" name="Text Box 29"/>
            <p:cNvSpPr txBox="1">
              <a:spLocks noChangeArrowheads="1"/>
            </p:cNvSpPr>
            <p:nvPr/>
          </p:nvSpPr>
          <p:spPr bwMode="auto">
            <a:xfrm>
              <a:off x="1565" y="3158"/>
              <a:ext cx="255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ru-RU" sz="2400" b="1">
                  <a:solidFill>
                    <a:srgbClr val="FFFF00"/>
                  </a:solidFill>
                </a:rPr>
                <a:t>В</a:t>
              </a:r>
            </a:p>
          </p:txBody>
        </p:sp>
      </p:grpSp>
      <p:sp>
        <p:nvSpPr>
          <p:cNvPr id="172076" name="WordArt 44"/>
          <p:cNvSpPr>
            <a:spLocks noChangeArrowheads="1" noChangeShapeType="1" noTextEdit="1"/>
          </p:cNvSpPr>
          <p:nvPr/>
        </p:nvSpPr>
        <p:spPr bwMode="auto">
          <a:xfrm>
            <a:off x="684213" y="620713"/>
            <a:ext cx="7848600" cy="5715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CC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Начнем с самого начала</a:t>
            </a:r>
          </a:p>
        </p:txBody>
      </p:sp>
      <p:grpSp>
        <p:nvGrpSpPr>
          <p:cNvPr id="6" name="Group 47"/>
          <p:cNvGrpSpPr>
            <a:grpSpLocks/>
          </p:cNvGrpSpPr>
          <p:nvPr/>
        </p:nvGrpSpPr>
        <p:grpSpPr bwMode="auto">
          <a:xfrm>
            <a:off x="827088" y="1989138"/>
            <a:ext cx="2592387" cy="3311525"/>
            <a:chOff x="521" y="1253"/>
            <a:chExt cx="1633" cy="2086"/>
          </a:xfrm>
        </p:grpSpPr>
        <p:sp>
          <p:nvSpPr>
            <p:cNvPr id="1039" name="Line 9"/>
            <p:cNvSpPr>
              <a:spLocks noChangeShapeType="1"/>
            </p:cNvSpPr>
            <p:nvPr/>
          </p:nvSpPr>
          <p:spPr bwMode="auto">
            <a:xfrm>
              <a:off x="521" y="2341"/>
              <a:ext cx="1633" cy="0"/>
            </a:xfrm>
            <a:prstGeom prst="line">
              <a:avLst/>
            </a:prstGeom>
            <a:noFill/>
            <a:ln w="38100">
              <a:solidFill>
                <a:srgbClr val="00FFF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40" name="Line 37"/>
            <p:cNvSpPr>
              <a:spLocks noChangeShapeType="1"/>
            </p:cNvSpPr>
            <p:nvPr/>
          </p:nvSpPr>
          <p:spPr bwMode="auto">
            <a:xfrm>
              <a:off x="567" y="2432"/>
              <a:ext cx="1542" cy="0"/>
            </a:xfrm>
            <a:prstGeom prst="line">
              <a:avLst/>
            </a:prstGeom>
            <a:noFill/>
            <a:ln w="28575">
              <a:solidFill>
                <a:srgbClr val="00FFFF"/>
              </a:solidFill>
              <a:prstDash val="lgDash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41" name="Line 38"/>
            <p:cNvSpPr>
              <a:spLocks noChangeShapeType="1"/>
            </p:cNvSpPr>
            <p:nvPr/>
          </p:nvSpPr>
          <p:spPr bwMode="auto">
            <a:xfrm>
              <a:off x="567" y="2568"/>
              <a:ext cx="1542" cy="0"/>
            </a:xfrm>
            <a:prstGeom prst="line">
              <a:avLst/>
            </a:prstGeom>
            <a:noFill/>
            <a:ln w="19050">
              <a:solidFill>
                <a:srgbClr val="00FFFF"/>
              </a:solidFill>
              <a:prstDash val="lgDash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42" name="Line 40"/>
            <p:cNvSpPr>
              <a:spLocks noChangeShapeType="1"/>
            </p:cNvSpPr>
            <p:nvPr/>
          </p:nvSpPr>
          <p:spPr bwMode="auto">
            <a:xfrm>
              <a:off x="567" y="2750"/>
              <a:ext cx="1587" cy="0"/>
            </a:xfrm>
            <a:prstGeom prst="line">
              <a:avLst/>
            </a:prstGeom>
            <a:noFill/>
            <a:ln w="9525">
              <a:solidFill>
                <a:srgbClr val="00FFFF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43" name="Line 41"/>
            <p:cNvSpPr>
              <a:spLocks noChangeShapeType="1"/>
            </p:cNvSpPr>
            <p:nvPr/>
          </p:nvSpPr>
          <p:spPr bwMode="auto">
            <a:xfrm>
              <a:off x="567" y="2976"/>
              <a:ext cx="1587" cy="0"/>
            </a:xfrm>
            <a:prstGeom prst="line">
              <a:avLst/>
            </a:prstGeom>
            <a:noFill/>
            <a:ln w="9525">
              <a:solidFill>
                <a:srgbClr val="00FFFF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grpSp>
          <p:nvGrpSpPr>
            <p:cNvPr id="1044" name="Group 46"/>
            <p:cNvGrpSpPr>
              <a:grpSpLocks/>
            </p:cNvGrpSpPr>
            <p:nvPr/>
          </p:nvGrpSpPr>
          <p:grpSpPr bwMode="auto">
            <a:xfrm>
              <a:off x="1247" y="1253"/>
              <a:ext cx="330" cy="2086"/>
              <a:chOff x="1247" y="1253"/>
              <a:chExt cx="330" cy="2086"/>
            </a:xfrm>
          </p:grpSpPr>
          <p:sp>
            <p:nvSpPr>
              <p:cNvPr id="1045" name="Text Box 27"/>
              <p:cNvSpPr txBox="1">
                <a:spLocks noChangeArrowheads="1"/>
              </p:cNvSpPr>
              <p:nvPr/>
            </p:nvSpPr>
            <p:spPr bwMode="auto">
              <a:xfrm>
                <a:off x="1247" y="2069"/>
                <a:ext cx="330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ru-RU" sz="2400">
                    <a:solidFill>
                      <a:schemeClr val="bg1"/>
                    </a:solidFill>
                  </a:rPr>
                  <a:t>О</a:t>
                </a:r>
              </a:p>
            </p:txBody>
          </p:sp>
          <p:sp>
            <p:nvSpPr>
              <p:cNvPr id="1046" name="Line 45"/>
              <p:cNvSpPr>
                <a:spLocks noChangeShapeType="1"/>
              </p:cNvSpPr>
              <p:nvPr/>
            </p:nvSpPr>
            <p:spPr bwMode="auto">
              <a:xfrm>
                <a:off x="1247" y="1253"/>
                <a:ext cx="0" cy="2086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prstDash val="dash"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20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20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80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500"/>
                            </p:stCondLst>
                            <p:childTnLst>
                              <p:par>
                                <p:cTn id="23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000"/>
                            </p:stCondLst>
                            <p:childTnLst>
                              <p:par>
                                <p:cTn id="27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0"/>
                            </p:stCondLst>
                            <p:childTnLst>
                              <p:par>
                                <p:cTn id="33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6000"/>
                            </p:stCondLst>
                            <p:childTnLst>
                              <p:par>
                                <p:cTn id="39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720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720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720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7203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7203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7203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7203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7203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7203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7203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7203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8000"/>
                            </p:stCondLst>
                            <p:childTnLst>
                              <p:par>
                                <p:cTn id="56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720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720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0" dur="1000"/>
                                        <p:tgtEl>
                                          <p:spTgt spid="1720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720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720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7" dur="1000"/>
                                        <p:tgtEl>
                                          <p:spTgt spid="1720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5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7205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7205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4" dur="1000"/>
                                        <p:tgtEl>
                                          <p:spTgt spid="17205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3000" fill="hold"/>
                                        <p:tgtEl>
                                          <p:spTgt spid="1720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3000" fill="hold"/>
                                        <p:tgtEl>
                                          <p:spTgt spid="1720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207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024A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5" name="AutoShape 4"/>
          <p:cNvSpPr>
            <a:spLocks noChangeArrowheads="1"/>
          </p:cNvSpPr>
          <p:nvPr/>
        </p:nvSpPr>
        <p:spPr bwMode="auto">
          <a:xfrm>
            <a:off x="755650" y="1125538"/>
            <a:ext cx="2016125" cy="1346200"/>
          </a:xfrm>
          <a:prstGeom prst="triangle">
            <a:avLst>
              <a:gd name="adj" fmla="val 50000"/>
            </a:avLst>
          </a:prstGeom>
          <a:solidFill>
            <a:srgbClr val="CEF1FE">
              <a:alpha val="41176"/>
            </a:srgbClr>
          </a:solidFill>
          <a:ln w="9525">
            <a:miter lim="800000"/>
            <a:headEnd/>
            <a:tailEnd/>
          </a:ln>
          <a:scene3d>
            <a:camera prst="legacyPerspectiveTopRight"/>
            <a:lightRig rig="legacyFlat3" dir="b"/>
          </a:scene3d>
          <a:sp3d extrusionH="887400" prstMaterial="legacyMatte">
            <a:bevelT w="13500" h="13500" prst="angle"/>
            <a:bevelB w="13500" h="13500" prst="angle"/>
            <a:extrusionClr>
              <a:srgbClr val="CEF1FE"/>
            </a:extrusionClr>
          </a:sp3d>
        </p:spPr>
        <p:txBody>
          <a:bodyPr wrap="none" anchor="ctr">
            <a:flatTx/>
          </a:bodyPr>
          <a:lstStyle/>
          <a:p>
            <a:endParaRPr lang="ru-RU"/>
          </a:p>
        </p:txBody>
      </p:sp>
      <p:sp>
        <p:nvSpPr>
          <p:cNvPr id="20497" name="Line 17"/>
          <p:cNvSpPr>
            <a:spLocks noChangeShapeType="1"/>
          </p:cNvSpPr>
          <p:nvPr/>
        </p:nvSpPr>
        <p:spPr bwMode="auto">
          <a:xfrm flipH="1">
            <a:off x="2268538" y="1628775"/>
            <a:ext cx="790575" cy="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0498" name="Line 18"/>
          <p:cNvSpPr>
            <a:spLocks noChangeShapeType="1"/>
          </p:cNvSpPr>
          <p:nvPr/>
        </p:nvSpPr>
        <p:spPr bwMode="auto">
          <a:xfrm flipH="1">
            <a:off x="1284288" y="1628775"/>
            <a:ext cx="866775" cy="144463"/>
          </a:xfrm>
          <a:prstGeom prst="line">
            <a:avLst/>
          </a:prstGeom>
          <a:noFill/>
          <a:ln w="57150">
            <a:solidFill>
              <a:srgbClr val="FF0000">
                <a:alpha val="52156"/>
              </a:srgbClr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058" name="Line 19"/>
          <p:cNvSpPr>
            <a:spLocks noChangeShapeType="1"/>
          </p:cNvSpPr>
          <p:nvPr/>
        </p:nvSpPr>
        <p:spPr bwMode="auto">
          <a:xfrm>
            <a:off x="1619250" y="1844675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0500" name="Line 20"/>
          <p:cNvSpPr>
            <a:spLocks noChangeShapeType="1"/>
          </p:cNvSpPr>
          <p:nvPr/>
        </p:nvSpPr>
        <p:spPr bwMode="auto">
          <a:xfrm flipH="1">
            <a:off x="654050" y="1773238"/>
            <a:ext cx="647700" cy="312737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060" name="AutoShape 21"/>
          <p:cNvSpPr>
            <a:spLocks noChangeArrowheads="1"/>
          </p:cNvSpPr>
          <p:nvPr/>
        </p:nvSpPr>
        <p:spPr bwMode="auto">
          <a:xfrm>
            <a:off x="3276600" y="2565400"/>
            <a:ext cx="2016125" cy="1346200"/>
          </a:xfrm>
          <a:prstGeom prst="triangle">
            <a:avLst>
              <a:gd name="adj" fmla="val 50000"/>
            </a:avLst>
          </a:prstGeom>
          <a:solidFill>
            <a:srgbClr val="CEF1FE">
              <a:alpha val="41176"/>
            </a:srgbClr>
          </a:solidFill>
          <a:ln w="9525">
            <a:miter lim="800000"/>
            <a:headEnd/>
            <a:tailEnd/>
          </a:ln>
          <a:scene3d>
            <a:camera prst="legacyPerspectiveTopRight"/>
            <a:lightRig rig="legacyFlat3" dir="b"/>
          </a:scene3d>
          <a:sp3d extrusionH="887400" prstMaterial="legacyMatte">
            <a:bevelT w="13500" h="13500" prst="angle"/>
            <a:bevelB w="13500" h="13500" prst="angle"/>
            <a:extrusionClr>
              <a:srgbClr val="CEF1FE"/>
            </a:extrusionClr>
          </a:sp3d>
        </p:spPr>
        <p:txBody>
          <a:bodyPr wrap="none" anchor="ctr">
            <a:flatTx/>
          </a:bodyPr>
          <a:lstStyle/>
          <a:p>
            <a:endParaRPr lang="ru-RU"/>
          </a:p>
        </p:txBody>
      </p:sp>
      <p:sp>
        <p:nvSpPr>
          <p:cNvPr id="2061" name="AutoShape 22"/>
          <p:cNvSpPr>
            <a:spLocks noChangeArrowheads="1"/>
          </p:cNvSpPr>
          <p:nvPr/>
        </p:nvSpPr>
        <p:spPr bwMode="auto">
          <a:xfrm>
            <a:off x="5795963" y="4005263"/>
            <a:ext cx="2016125" cy="1346200"/>
          </a:xfrm>
          <a:prstGeom prst="triangle">
            <a:avLst>
              <a:gd name="adj" fmla="val 50000"/>
            </a:avLst>
          </a:prstGeom>
          <a:solidFill>
            <a:srgbClr val="CEF1FE">
              <a:alpha val="41176"/>
            </a:srgbClr>
          </a:solidFill>
          <a:ln w="9525">
            <a:miter lim="800000"/>
            <a:headEnd/>
            <a:tailEnd/>
          </a:ln>
          <a:scene3d>
            <a:camera prst="legacyPerspectiveTopRight"/>
            <a:lightRig rig="legacyFlat3" dir="b"/>
          </a:scene3d>
          <a:sp3d extrusionH="887400" prstMaterial="legacyMatte">
            <a:bevelT w="13500" h="13500" prst="angle"/>
            <a:bevelB w="13500" h="13500" prst="angle"/>
            <a:extrusionClr>
              <a:srgbClr val="CEF1FE"/>
            </a:extrusionClr>
          </a:sp3d>
        </p:spPr>
        <p:txBody>
          <a:bodyPr wrap="none" anchor="ctr">
            <a:flatTx/>
          </a:bodyPr>
          <a:lstStyle/>
          <a:p>
            <a:endParaRPr lang="ru-RU"/>
          </a:p>
        </p:txBody>
      </p:sp>
      <p:sp>
        <p:nvSpPr>
          <p:cNvPr id="20503" name="Line 23"/>
          <p:cNvSpPr>
            <a:spLocks noChangeShapeType="1"/>
          </p:cNvSpPr>
          <p:nvPr/>
        </p:nvSpPr>
        <p:spPr bwMode="auto">
          <a:xfrm flipH="1">
            <a:off x="4787900" y="3068638"/>
            <a:ext cx="863600" cy="0"/>
          </a:xfrm>
          <a:prstGeom prst="line">
            <a:avLst/>
          </a:prstGeom>
          <a:noFill/>
          <a:ln w="57150">
            <a:solidFill>
              <a:srgbClr val="0099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0504" name="Line 24"/>
          <p:cNvSpPr>
            <a:spLocks noChangeShapeType="1"/>
          </p:cNvSpPr>
          <p:nvPr/>
        </p:nvSpPr>
        <p:spPr bwMode="auto">
          <a:xfrm flipH="1">
            <a:off x="3732213" y="3087688"/>
            <a:ext cx="949325" cy="215900"/>
          </a:xfrm>
          <a:prstGeom prst="line">
            <a:avLst/>
          </a:prstGeom>
          <a:noFill/>
          <a:ln w="57150">
            <a:solidFill>
              <a:srgbClr val="33CC33">
                <a:alpha val="72940"/>
              </a:srgbClr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0505" name="Line 25"/>
          <p:cNvSpPr>
            <a:spLocks noChangeShapeType="1"/>
          </p:cNvSpPr>
          <p:nvPr/>
        </p:nvSpPr>
        <p:spPr bwMode="auto">
          <a:xfrm flipH="1">
            <a:off x="2824163" y="3294063"/>
            <a:ext cx="936625" cy="431800"/>
          </a:xfrm>
          <a:prstGeom prst="line">
            <a:avLst/>
          </a:prstGeom>
          <a:noFill/>
          <a:ln w="57150">
            <a:solidFill>
              <a:srgbClr val="0099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0509" name="Line 29"/>
          <p:cNvSpPr>
            <a:spLocks noChangeShapeType="1"/>
          </p:cNvSpPr>
          <p:nvPr/>
        </p:nvSpPr>
        <p:spPr bwMode="auto">
          <a:xfrm flipH="1">
            <a:off x="7380288" y="4508500"/>
            <a:ext cx="720725" cy="0"/>
          </a:xfrm>
          <a:prstGeom prst="line">
            <a:avLst/>
          </a:prstGeom>
          <a:noFill/>
          <a:ln w="57150">
            <a:solidFill>
              <a:srgbClr val="80008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0510" name="Line 30"/>
          <p:cNvSpPr>
            <a:spLocks noChangeShapeType="1"/>
          </p:cNvSpPr>
          <p:nvPr/>
        </p:nvSpPr>
        <p:spPr bwMode="auto">
          <a:xfrm flipH="1">
            <a:off x="6227763" y="4508500"/>
            <a:ext cx="965200" cy="288925"/>
          </a:xfrm>
          <a:prstGeom prst="line">
            <a:avLst/>
          </a:prstGeom>
          <a:noFill/>
          <a:ln w="57150">
            <a:solidFill>
              <a:srgbClr val="990099">
                <a:alpha val="59999"/>
              </a:srgbClr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067" name="Line 35"/>
          <p:cNvSpPr>
            <a:spLocks noChangeShapeType="1"/>
          </p:cNvSpPr>
          <p:nvPr/>
        </p:nvSpPr>
        <p:spPr bwMode="auto">
          <a:xfrm>
            <a:off x="2124075" y="1628775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068" name="Text Box 50"/>
          <p:cNvSpPr txBox="1">
            <a:spLocks noChangeArrowheads="1"/>
          </p:cNvSpPr>
          <p:nvPr/>
        </p:nvSpPr>
        <p:spPr bwMode="auto">
          <a:xfrm>
            <a:off x="3255963" y="6589713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/>
          </a:p>
        </p:txBody>
      </p:sp>
      <p:cxnSp>
        <p:nvCxnSpPr>
          <p:cNvPr id="2069" name="AutoShape 57"/>
          <p:cNvCxnSpPr>
            <a:cxnSpLocks noChangeShapeType="1"/>
            <a:stCxn id="2088" idx="1"/>
            <a:endCxn id="2088" idx="1"/>
          </p:cNvCxnSpPr>
          <p:nvPr/>
        </p:nvCxnSpPr>
        <p:spPr bwMode="auto">
          <a:xfrm>
            <a:off x="2882900" y="3500438"/>
            <a:ext cx="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grpSp>
        <p:nvGrpSpPr>
          <p:cNvPr id="2" name="Group 117"/>
          <p:cNvGrpSpPr>
            <a:grpSpLocks/>
          </p:cNvGrpSpPr>
          <p:nvPr/>
        </p:nvGrpSpPr>
        <p:grpSpPr bwMode="auto">
          <a:xfrm>
            <a:off x="2451100" y="3068638"/>
            <a:ext cx="2232025" cy="431800"/>
            <a:chOff x="1519" y="1933"/>
            <a:chExt cx="1406" cy="272"/>
          </a:xfrm>
        </p:grpSpPr>
        <p:sp>
          <p:nvSpPr>
            <p:cNvPr id="2087" name="Line 38"/>
            <p:cNvSpPr>
              <a:spLocks noChangeShapeType="1"/>
            </p:cNvSpPr>
            <p:nvPr/>
          </p:nvSpPr>
          <p:spPr bwMode="auto">
            <a:xfrm flipH="1">
              <a:off x="1791" y="1933"/>
              <a:ext cx="113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88" name="Line 39"/>
            <p:cNvSpPr>
              <a:spLocks noChangeShapeType="1"/>
            </p:cNvSpPr>
            <p:nvPr/>
          </p:nvSpPr>
          <p:spPr bwMode="auto">
            <a:xfrm flipH="1">
              <a:off x="1791" y="1933"/>
              <a:ext cx="1134" cy="2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89" name="Arc 65"/>
            <p:cNvSpPr>
              <a:spLocks/>
            </p:cNvSpPr>
            <p:nvPr/>
          </p:nvSpPr>
          <p:spPr bwMode="auto">
            <a:xfrm flipH="1">
              <a:off x="1882" y="1933"/>
              <a:ext cx="91" cy="227"/>
            </a:xfrm>
            <a:custGeom>
              <a:avLst/>
              <a:gdLst>
                <a:gd name="T0" fmla="*/ 46 w 21600"/>
                <a:gd name="T1" fmla="*/ 0 h 34636"/>
                <a:gd name="T2" fmla="*/ 61 w 21600"/>
                <a:gd name="T3" fmla="*/ 227 h 34636"/>
                <a:gd name="T4" fmla="*/ 0 w 21600"/>
                <a:gd name="T5" fmla="*/ 122 h 34636"/>
                <a:gd name="T6" fmla="*/ 0 60000 65536"/>
                <a:gd name="T7" fmla="*/ 0 60000 65536"/>
                <a:gd name="T8" fmla="*/ 0 60000 65536"/>
                <a:gd name="T9" fmla="*/ 0 w 21600"/>
                <a:gd name="T10" fmla="*/ 0 h 34636"/>
                <a:gd name="T11" fmla="*/ 21600 w 21600"/>
                <a:gd name="T12" fmla="*/ 34636 h 346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34636" fill="none" extrusionOk="0">
                  <a:moveTo>
                    <a:pt x="11003" y="0"/>
                  </a:moveTo>
                  <a:cubicBezTo>
                    <a:pt x="17571" y="3888"/>
                    <a:pt x="21600" y="10954"/>
                    <a:pt x="21600" y="18587"/>
                  </a:cubicBezTo>
                  <a:cubicBezTo>
                    <a:pt x="21600" y="24707"/>
                    <a:pt x="19003" y="30540"/>
                    <a:pt x="14456" y="34636"/>
                  </a:cubicBezTo>
                </a:path>
                <a:path w="21600" h="34636" stroke="0" extrusionOk="0">
                  <a:moveTo>
                    <a:pt x="11003" y="0"/>
                  </a:moveTo>
                  <a:cubicBezTo>
                    <a:pt x="17571" y="3888"/>
                    <a:pt x="21600" y="10954"/>
                    <a:pt x="21600" y="18587"/>
                  </a:cubicBezTo>
                  <a:cubicBezTo>
                    <a:pt x="21600" y="24707"/>
                    <a:pt x="19003" y="30540"/>
                    <a:pt x="14456" y="34636"/>
                  </a:cubicBezTo>
                  <a:lnTo>
                    <a:pt x="0" y="18587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graphicFrame>
          <p:nvGraphicFramePr>
            <p:cNvPr id="2053" name="Object 85"/>
            <p:cNvGraphicFramePr>
              <a:graphicFrameLocks noChangeAspect="1"/>
            </p:cNvGraphicFramePr>
            <p:nvPr/>
          </p:nvGraphicFramePr>
          <p:xfrm>
            <a:off x="1519" y="1933"/>
            <a:ext cx="259" cy="223"/>
          </p:xfrm>
          <a:graphic>
            <a:graphicData uri="http://schemas.openxmlformats.org/presentationml/2006/ole">
              <p:oleObj spid="_x0000_s2053" name="Формула" r:id="rId3" imgW="266400" imgH="228600" progId="Equation.3">
                <p:embed/>
              </p:oleObj>
            </a:graphicData>
          </a:graphic>
        </p:graphicFrame>
      </p:grpSp>
      <p:grpSp>
        <p:nvGrpSpPr>
          <p:cNvPr id="3" name="Group 116"/>
          <p:cNvGrpSpPr>
            <a:grpSpLocks/>
          </p:cNvGrpSpPr>
          <p:nvPr/>
        </p:nvGrpSpPr>
        <p:grpSpPr bwMode="auto">
          <a:xfrm>
            <a:off x="250825" y="1633538"/>
            <a:ext cx="1944688" cy="287337"/>
            <a:chOff x="158" y="1026"/>
            <a:chExt cx="1225" cy="243"/>
          </a:xfrm>
        </p:grpSpPr>
        <p:sp>
          <p:nvSpPr>
            <p:cNvPr id="2084" name="Line 36"/>
            <p:cNvSpPr>
              <a:spLocks noChangeShapeType="1"/>
            </p:cNvSpPr>
            <p:nvPr/>
          </p:nvSpPr>
          <p:spPr bwMode="auto">
            <a:xfrm flipH="1">
              <a:off x="385" y="1026"/>
              <a:ext cx="99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85" name="Line 37"/>
            <p:cNvSpPr>
              <a:spLocks noChangeShapeType="1"/>
            </p:cNvSpPr>
            <p:nvPr/>
          </p:nvSpPr>
          <p:spPr bwMode="auto">
            <a:xfrm flipH="1">
              <a:off x="385" y="1026"/>
              <a:ext cx="998" cy="18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graphicFrame>
          <p:nvGraphicFramePr>
            <p:cNvPr id="2052" name="Object 91"/>
            <p:cNvGraphicFramePr>
              <a:graphicFrameLocks noChangeAspect="1"/>
            </p:cNvGraphicFramePr>
            <p:nvPr/>
          </p:nvGraphicFramePr>
          <p:xfrm>
            <a:off x="158" y="1026"/>
            <a:ext cx="243" cy="243"/>
          </p:xfrm>
          <a:graphic>
            <a:graphicData uri="http://schemas.openxmlformats.org/presentationml/2006/ole">
              <p:oleObj spid="_x0000_s2052" name="Формула" r:id="rId4" imgW="241200" imgH="241200" progId="Equation.3">
                <p:embed/>
              </p:oleObj>
            </a:graphicData>
          </a:graphic>
        </p:graphicFrame>
        <p:sp>
          <p:nvSpPr>
            <p:cNvPr id="2086" name="Arc 90"/>
            <p:cNvSpPr>
              <a:spLocks/>
            </p:cNvSpPr>
            <p:nvPr/>
          </p:nvSpPr>
          <p:spPr bwMode="auto">
            <a:xfrm flipH="1">
              <a:off x="385" y="1036"/>
              <a:ext cx="46" cy="171"/>
            </a:xfrm>
            <a:custGeom>
              <a:avLst/>
              <a:gdLst>
                <a:gd name="T0" fmla="*/ 20 w 21600"/>
                <a:gd name="T1" fmla="*/ 0 h 36070"/>
                <a:gd name="T2" fmla="*/ 29 w 21600"/>
                <a:gd name="T3" fmla="*/ 171 h 36070"/>
                <a:gd name="T4" fmla="*/ 0 w 21600"/>
                <a:gd name="T5" fmla="*/ 92 h 36070"/>
                <a:gd name="T6" fmla="*/ 0 60000 65536"/>
                <a:gd name="T7" fmla="*/ 0 60000 65536"/>
                <a:gd name="T8" fmla="*/ 0 60000 65536"/>
                <a:gd name="T9" fmla="*/ 0 w 21600"/>
                <a:gd name="T10" fmla="*/ 0 h 36070"/>
                <a:gd name="T11" fmla="*/ 21600 w 21600"/>
                <a:gd name="T12" fmla="*/ 36070 h 3607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36070" fill="none" extrusionOk="0">
                  <a:moveTo>
                    <a:pt x="9340" y="-1"/>
                  </a:moveTo>
                  <a:cubicBezTo>
                    <a:pt x="16832" y="3593"/>
                    <a:pt x="21600" y="11166"/>
                    <a:pt x="21600" y="19476"/>
                  </a:cubicBezTo>
                  <a:cubicBezTo>
                    <a:pt x="21600" y="25886"/>
                    <a:pt x="18752" y="31965"/>
                    <a:pt x="13827" y="36069"/>
                  </a:cubicBezTo>
                </a:path>
                <a:path w="21600" h="36070" stroke="0" extrusionOk="0">
                  <a:moveTo>
                    <a:pt x="9340" y="-1"/>
                  </a:moveTo>
                  <a:cubicBezTo>
                    <a:pt x="16832" y="3593"/>
                    <a:pt x="21600" y="11166"/>
                    <a:pt x="21600" y="19476"/>
                  </a:cubicBezTo>
                  <a:cubicBezTo>
                    <a:pt x="21600" y="25886"/>
                    <a:pt x="18752" y="31965"/>
                    <a:pt x="13827" y="36069"/>
                  </a:cubicBezTo>
                  <a:lnTo>
                    <a:pt x="0" y="19476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aphicFrame>
        <p:nvGraphicFramePr>
          <p:cNvPr id="20581" name="Object 101"/>
          <p:cNvGraphicFramePr>
            <a:graphicFrameLocks noChangeAspect="1"/>
          </p:cNvGraphicFramePr>
          <p:nvPr/>
        </p:nvGraphicFramePr>
        <p:xfrm>
          <a:off x="5003800" y="1341438"/>
          <a:ext cx="3455988" cy="746125"/>
        </p:xfrm>
        <a:graphic>
          <a:graphicData uri="http://schemas.openxmlformats.org/presentationml/2006/ole">
            <p:oleObj spid="_x0000_s2050" name="Формула" r:id="rId5" imgW="838080" imgH="241200" progId="Equation.3">
              <p:embed/>
            </p:oleObj>
          </a:graphicData>
        </a:graphic>
      </p:graphicFrame>
      <p:sp>
        <p:nvSpPr>
          <p:cNvPr id="2072" name="WordArt 104"/>
          <p:cNvSpPr>
            <a:spLocks noChangeArrowheads="1" noChangeShapeType="1" noTextEdit="1"/>
          </p:cNvSpPr>
          <p:nvPr/>
        </p:nvSpPr>
        <p:spPr bwMode="auto">
          <a:xfrm>
            <a:off x="323850" y="188913"/>
            <a:ext cx="8558213" cy="5746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Arial"/>
                <a:cs typeface="Arial"/>
              </a:rPr>
              <a:t>Ход монохроматических лучей в призме</a:t>
            </a:r>
          </a:p>
        </p:txBody>
      </p:sp>
      <p:sp>
        <p:nvSpPr>
          <p:cNvPr id="20600" name="Text Box 120"/>
          <p:cNvSpPr txBox="1">
            <a:spLocks noChangeArrowheads="1"/>
          </p:cNvSpPr>
          <p:nvPr/>
        </p:nvSpPr>
        <p:spPr bwMode="auto">
          <a:xfrm>
            <a:off x="252413" y="5516563"/>
            <a:ext cx="8797925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/>
              <a:t>	</a:t>
            </a:r>
            <a:r>
              <a:rPr lang="ru-RU" b="1" i="1">
                <a:solidFill>
                  <a:srgbClr val="FFCC00"/>
                </a:solidFill>
              </a:rPr>
              <a:t>Световые пучки различных цветов различаются по степени</a:t>
            </a:r>
          </a:p>
          <a:p>
            <a:r>
              <a:rPr lang="ru-RU" b="1" i="1">
                <a:solidFill>
                  <a:srgbClr val="FFCC00"/>
                </a:solidFill>
              </a:rPr>
              <a:t> преломляемости.</a:t>
            </a:r>
          </a:p>
          <a:p>
            <a:r>
              <a:rPr lang="ru-RU" b="1" i="1">
                <a:solidFill>
                  <a:srgbClr val="FFCC00"/>
                </a:solidFill>
              </a:rPr>
              <a:t>	Красный свет имеет наибольшую скорость в среде, </a:t>
            </a:r>
          </a:p>
          <a:p>
            <a:r>
              <a:rPr lang="ru-RU" b="1" i="1">
                <a:solidFill>
                  <a:srgbClr val="FFCC00"/>
                </a:solidFill>
              </a:rPr>
              <a:t>а фиолетовый – наименьшую, поэтому призма и разлагает белый свет</a:t>
            </a:r>
            <a:r>
              <a:rPr lang="ru-RU" b="1">
                <a:solidFill>
                  <a:srgbClr val="FFCC00"/>
                </a:solidFill>
              </a:rPr>
              <a:t>.</a:t>
            </a:r>
          </a:p>
        </p:txBody>
      </p:sp>
      <p:sp>
        <p:nvSpPr>
          <p:cNvPr id="20511" name="Line 31"/>
          <p:cNvSpPr>
            <a:spLocks noChangeShapeType="1"/>
          </p:cNvSpPr>
          <p:nvPr/>
        </p:nvSpPr>
        <p:spPr bwMode="auto">
          <a:xfrm flipH="1">
            <a:off x="5364163" y="4797425"/>
            <a:ext cx="865187" cy="576263"/>
          </a:xfrm>
          <a:prstGeom prst="line">
            <a:avLst/>
          </a:prstGeom>
          <a:noFill/>
          <a:ln w="57150">
            <a:solidFill>
              <a:srgbClr val="80008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grpSp>
        <p:nvGrpSpPr>
          <p:cNvPr id="4" name="Group 124"/>
          <p:cNvGrpSpPr>
            <a:grpSpLocks/>
          </p:cNvGrpSpPr>
          <p:nvPr/>
        </p:nvGrpSpPr>
        <p:grpSpPr bwMode="auto">
          <a:xfrm>
            <a:off x="4932363" y="4508500"/>
            <a:ext cx="2232025" cy="576263"/>
            <a:chOff x="3107" y="2840"/>
            <a:chExt cx="1406" cy="363"/>
          </a:xfrm>
        </p:grpSpPr>
        <p:grpSp>
          <p:nvGrpSpPr>
            <p:cNvPr id="2077" name="Group 123"/>
            <p:cNvGrpSpPr>
              <a:grpSpLocks/>
            </p:cNvGrpSpPr>
            <p:nvPr/>
          </p:nvGrpSpPr>
          <p:grpSpPr bwMode="auto">
            <a:xfrm>
              <a:off x="3379" y="2840"/>
              <a:ext cx="1134" cy="363"/>
              <a:chOff x="3379" y="2840"/>
              <a:chExt cx="1134" cy="363"/>
            </a:xfrm>
          </p:grpSpPr>
          <p:sp>
            <p:nvSpPr>
              <p:cNvPr id="2078" name="Line 41"/>
              <p:cNvSpPr>
                <a:spLocks noChangeShapeType="1"/>
              </p:cNvSpPr>
              <p:nvPr/>
            </p:nvSpPr>
            <p:spPr bwMode="auto">
              <a:xfrm flipH="1">
                <a:off x="3379" y="2840"/>
                <a:ext cx="1134" cy="36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grpSp>
            <p:nvGrpSpPr>
              <p:cNvPr id="2079" name="Group 122"/>
              <p:cNvGrpSpPr>
                <a:grpSpLocks/>
              </p:cNvGrpSpPr>
              <p:nvPr/>
            </p:nvGrpSpPr>
            <p:grpSpPr bwMode="auto">
              <a:xfrm>
                <a:off x="3379" y="2840"/>
                <a:ext cx="1088" cy="318"/>
                <a:chOff x="3379" y="2840"/>
                <a:chExt cx="1088" cy="318"/>
              </a:xfrm>
            </p:grpSpPr>
            <p:sp>
              <p:nvSpPr>
                <p:cNvPr id="2080" name="Arc 97"/>
                <p:cNvSpPr>
                  <a:spLocks/>
                </p:cNvSpPr>
                <p:nvPr/>
              </p:nvSpPr>
              <p:spPr bwMode="auto">
                <a:xfrm flipH="1" flipV="1">
                  <a:off x="3424" y="3022"/>
                  <a:ext cx="46" cy="136"/>
                </a:xfrm>
                <a:custGeom>
                  <a:avLst/>
                  <a:gdLst>
                    <a:gd name="T0" fmla="*/ 0 w 21600"/>
                    <a:gd name="T1" fmla="*/ 0 h 21600"/>
                    <a:gd name="T2" fmla="*/ 46 w 21600"/>
                    <a:gd name="T3" fmla="*/ 136 h 21600"/>
                    <a:gd name="T4" fmla="*/ 0 w 21600"/>
                    <a:gd name="T5" fmla="*/ 136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grpSp>
              <p:nvGrpSpPr>
                <p:cNvPr id="2081" name="Group 121"/>
                <p:cNvGrpSpPr>
                  <a:grpSpLocks/>
                </p:cNvGrpSpPr>
                <p:nvPr/>
              </p:nvGrpSpPr>
              <p:grpSpPr bwMode="auto">
                <a:xfrm>
                  <a:off x="3379" y="2840"/>
                  <a:ext cx="1088" cy="182"/>
                  <a:chOff x="3379" y="2840"/>
                  <a:chExt cx="1088" cy="182"/>
                </a:xfrm>
              </p:grpSpPr>
              <p:sp>
                <p:nvSpPr>
                  <p:cNvPr id="2082" name="Line 40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3379" y="2840"/>
                    <a:ext cx="1088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prstDash val="dash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2083" name="Arc 96"/>
                  <p:cNvSpPr>
                    <a:spLocks/>
                  </p:cNvSpPr>
                  <p:nvPr/>
                </p:nvSpPr>
                <p:spPr bwMode="auto">
                  <a:xfrm flipH="1">
                    <a:off x="3424" y="2840"/>
                    <a:ext cx="46" cy="182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46 w 21600"/>
                      <a:gd name="T3" fmla="*/ 182 h 21600"/>
                      <a:gd name="T4" fmla="*/ 0 w 21600"/>
                      <a:gd name="T5" fmla="*/ 182 h 21600"/>
                      <a:gd name="T6" fmla="*/ 0 60000 65536"/>
                      <a:gd name="T7" fmla="*/ 0 60000 65536"/>
                      <a:gd name="T8" fmla="*/ 0 60000 65536"/>
                      <a:gd name="T9" fmla="*/ 0 w 21600"/>
                      <a:gd name="T10" fmla="*/ 0 h 21600"/>
                      <a:gd name="T11" fmla="*/ 21600 w 21600"/>
                      <a:gd name="T12" fmla="*/ 21600 h 21600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</p:grpSp>
          </p:grpSp>
        </p:grpSp>
        <p:graphicFrame>
          <p:nvGraphicFramePr>
            <p:cNvPr id="2051" name="Object 98"/>
            <p:cNvGraphicFramePr>
              <a:graphicFrameLocks noChangeAspect="1"/>
            </p:cNvGraphicFramePr>
            <p:nvPr/>
          </p:nvGraphicFramePr>
          <p:xfrm>
            <a:off x="3107" y="2886"/>
            <a:ext cx="229" cy="272"/>
          </p:xfrm>
          <a:graphic>
            <a:graphicData uri="http://schemas.openxmlformats.org/presentationml/2006/ole">
              <p:oleObj spid="_x0000_s2051" name="Формула" r:id="rId6" imgW="203040" imgH="241200" progId="Equation.3">
                <p:embed/>
              </p:oleObj>
            </a:graphicData>
          </a:graphic>
        </p:graphicFrame>
      </p:grpSp>
      <p:pic>
        <p:nvPicPr>
          <p:cNvPr id="20605" name="Picture 125" descr="знак вопрса2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9FF"/>
              </a:clrFrom>
              <a:clrTo>
                <a:srgbClr val="FFF9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019925" y="2205038"/>
            <a:ext cx="1079500" cy="1223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04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" dur="500"/>
                                        <p:tgtEl>
                                          <p:spTgt spid="204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" dur="500"/>
                                        <p:tgtEl>
                                          <p:spTgt spid="205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9" dur="500"/>
                                        <p:tgtEl>
                                          <p:spTgt spid="205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3" dur="500"/>
                                        <p:tgtEl>
                                          <p:spTgt spid="205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205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1" dur="500"/>
                                        <p:tgtEl>
                                          <p:spTgt spid="205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5" dur="500"/>
                                        <p:tgtEl>
                                          <p:spTgt spid="205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9" dur="500"/>
                                        <p:tgtEl>
                                          <p:spTgt spid="205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500"/>
                            </p:stCondLst>
                            <p:childTnLst>
                              <p:par>
                                <p:cTn id="4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6000"/>
                            </p:stCondLst>
                            <p:childTnLst>
                              <p:par>
                                <p:cTn id="4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6500"/>
                            </p:stCondLst>
                            <p:childTnLst>
                              <p:par>
                                <p:cTn id="5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7000"/>
                            </p:stCondLst>
                            <p:childTnLst>
                              <p:par>
                                <p:cTn id="56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3000" fill="hold"/>
                                        <p:tgtEl>
                                          <p:spTgt spid="205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3000" fill="hold"/>
                                        <p:tgtEl>
                                          <p:spTgt spid="205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0000"/>
                            </p:stCondLst>
                            <p:childTnLst>
                              <p:par>
                                <p:cTn id="61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0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6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6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6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60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60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60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60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60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60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60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60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206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206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206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206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206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206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000"/>
                            </p:stCondLst>
                            <p:childTnLst>
                              <p:par>
                                <p:cTn id="9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206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206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206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0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2060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2060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2060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97" grpId="0" animBg="1"/>
      <p:bldP spid="20498" grpId="0" animBg="1"/>
      <p:bldP spid="20500" grpId="0" animBg="1"/>
      <p:bldP spid="20503" grpId="0" animBg="1"/>
      <p:bldP spid="20504" grpId="0" animBg="1"/>
      <p:bldP spid="20505" grpId="0" animBg="1"/>
      <p:bldP spid="20509" grpId="0" animBg="1"/>
      <p:bldP spid="20510" grpId="0" animBg="1"/>
      <p:bldP spid="2051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24A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68313" y="1700213"/>
            <a:ext cx="8229600" cy="4373562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ru-RU" b="1" smtClean="0">
                <a:solidFill>
                  <a:schemeClr val="bg1"/>
                </a:solidFill>
                <a:latin typeface="Arial Black" pitchFamily="34" charset="0"/>
              </a:rPr>
              <a:t> </a:t>
            </a:r>
          </a:p>
          <a:p>
            <a:pPr algn="ctr" eaLnBrk="1" hangingPunct="1">
              <a:buFontTx/>
              <a:buNone/>
            </a:pPr>
            <a:r>
              <a:rPr lang="ru-RU" b="1" smtClean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sz="2800" i="1" smtClean="0">
                <a:latin typeface="Arial Black" pitchFamily="34" charset="0"/>
              </a:rPr>
              <a:t>dispersion</a:t>
            </a:r>
            <a:r>
              <a:rPr lang="ru-RU" sz="2800" i="1" smtClean="0">
                <a:latin typeface="Arial Black" pitchFamily="34" charset="0"/>
              </a:rPr>
              <a:t> (лат.) – рассеяние, развеивание</a:t>
            </a:r>
          </a:p>
          <a:p>
            <a:pPr algn="ctr" eaLnBrk="1" hangingPunct="1">
              <a:buFontTx/>
              <a:buNone/>
            </a:pPr>
            <a:endParaRPr lang="ru-RU" sz="2800" i="1" smtClean="0">
              <a:solidFill>
                <a:srgbClr val="003366"/>
              </a:solidFill>
              <a:latin typeface="Arial Black" pitchFamily="34" charset="0"/>
            </a:endParaRPr>
          </a:p>
          <a:p>
            <a:pPr algn="ctr" eaLnBrk="1" hangingPunct="1">
              <a:buFontTx/>
              <a:buNone/>
            </a:pPr>
            <a:r>
              <a:rPr lang="ru-RU" b="1" smtClean="0">
                <a:solidFill>
                  <a:srgbClr val="99FF33"/>
                </a:solidFill>
                <a:latin typeface="Arial Black" pitchFamily="34" charset="0"/>
              </a:rPr>
              <a:t>Зависимость показателя преломления света от частоты колебаний (или длины волны)</a:t>
            </a:r>
          </a:p>
        </p:txBody>
      </p:sp>
      <p:sp>
        <p:nvSpPr>
          <p:cNvPr id="217092" name="Text Box 4"/>
          <p:cNvSpPr txBox="1">
            <a:spLocks noChangeArrowheads="1"/>
          </p:cNvSpPr>
          <p:nvPr/>
        </p:nvSpPr>
        <p:spPr bwMode="auto">
          <a:xfrm>
            <a:off x="971550" y="3429000"/>
            <a:ext cx="6619875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 i="1">
                <a:solidFill>
                  <a:srgbClr val="FFCC00"/>
                </a:solidFill>
                <a:latin typeface="Arial Black" pitchFamily="34" charset="0"/>
              </a:rPr>
              <a:t>Что такое дисперсия?</a:t>
            </a:r>
          </a:p>
          <a:p>
            <a:r>
              <a:rPr lang="ru-RU" sz="2800" b="1" i="1">
                <a:solidFill>
                  <a:srgbClr val="FFCC00"/>
                </a:solidFill>
                <a:latin typeface="Arial Black" pitchFamily="34" charset="0"/>
              </a:rPr>
              <a:t> Попытайтесь сформулировать.</a:t>
            </a:r>
          </a:p>
        </p:txBody>
      </p:sp>
      <p:sp>
        <p:nvSpPr>
          <p:cNvPr id="13316" name="Text Box 5"/>
          <p:cNvSpPr txBox="1">
            <a:spLocks noChangeArrowheads="1"/>
          </p:cNvSpPr>
          <p:nvPr/>
        </p:nvSpPr>
        <p:spPr bwMode="auto">
          <a:xfrm>
            <a:off x="2392363" y="280988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/>
          </a:p>
        </p:txBody>
      </p:sp>
      <p:sp>
        <p:nvSpPr>
          <p:cNvPr id="13317" name="Text Box 6"/>
          <p:cNvSpPr txBox="1">
            <a:spLocks noChangeArrowheads="1"/>
          </p:cNvSpPr>
          <p:nvPr/>
        </p:nvSpPr>
        <p:spPr bwMode="auto">
          <a:xfrm>
            <a:off x="2895600" y="6040438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/>
          </a:p>
        </p:txBody>
      </p:sp>
      <p:sp>
        <p:nvSpPr>
          <p:cNvPr id="13318" name="WordArt 8"/>
          <p:cNvSpPr>
            <a:spLocks noChangeArrowheads="1" noChangeShapeType="1" noTextEdit="1"/>
          </p:cNvSpPr>
          <p:nvPr/>
        </p:nvSpPr>
        <p:spPr bwMode="auto">
          <a:xfrm>
            <a:off x="1187450" y="765175"/>
            <a:ext cx="6985000" cy="10477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Arial"/>
                <a:cs typeface="Arial"/>
              </a:rPr>
              <a:t>Дисперсия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0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170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170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2000"/>
                                        <p:tgtEl>
                                          <p:spTgt spid="2170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170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170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170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2170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7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09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21709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7092" grpId="0"/>
      <p:bldP spid="217092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24A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91440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ru-RU" b="1" smtClean="0">
                <a:solidFill>
                  <a:srgbClr val="00B400"/>
                </a:solidFill>
                <a:latin typeface="Arial Black" pitchFamily="34" charset="0"/>
              </a:rPr>
              <a:t>Выводы</a:t>
            </a:r>
            <a:r>
              <a:rPr lang="ru-RU" b="1" smtClean="0">
                <a:solidFill>
                  <a:srgbClr val="00CC00"/>
                </a:solidFill>
                <a:latin typeface="Arial Black" pitchFamily="34" charset="0"/>
              </a:rPr>
              <a:t>:</a:t>
            </a:r>
          </a:p>
        </p:txBody>
      </p:sp>
      <p:sp>
        <p:nvSpPr>
          <p:cNvPr id="202755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395288" y="2133600"/>
            <a:ext cx="8458200" cy="4191000"/>
          </a:xfrm>
        </p:spPr>
        <p:txBody>
          <a:bodyPr/>
          <a:lstStyle/>
          <a:p>
            <a:pPr eaLnBrk="1" hangingPunct="1">
              <a:defRPr/>
            </a:pPr>
            <a:r>
              <a:rPr lang="ru-RU" sz="2800" i="1" smtClean="0">
                <a:solidFill>
                  <a:srgbClr val="FFCC00"/>
                </a:solidFill>
                <a:latin typeface="Arial Black" pitchFamily="34" charset="0"/>
              </a:rPr>
              <a:t>Дисперсия – явление разложения белого света в спектр.</a:t>
            </a:r>
          </a:p>
          <a:p>
            <a:pPr eaLnBrk="1" hangingPunct="1">
              <a:defRPr/>
            </a:pPr>
            <a:r>
              <a:rPr lang="ru-RU" sz="2800" i="1" smtClean="0">
                <a:solidFill>
                  <a:srgbClr val="FFCC00"/>
                </a:solidFill>
                <a:latin typeface="Arial Black" pitchFamily="34" charset="0"/>
              </a:rPr>
              <a:t>Белый свет – сложный, состоит из монохроматических цветов. </a:t>
            </a:r>
          </a:p>
          <a:p>
            <a:pPr eaLnBrk="1" hangingPunct="1">
              <a:defRPr/>
            </a:pPr>
            <a:r>
              <a:rPr lang="ru-RU" sz="2800" i="1" smtClean="0">
                <a:solidFill>
                  <a:srgbClr val="FFCC00"/>
                </a:solidFill>
                <a:latin typeface="Arial Black" pitchFamily="34" charset="0"/>
              </a:rPr>
              <a:t>Показатель преломления среды зависит от цвета света (фиол., красн.) </a:t>
            </a:r>
          </a:p>
          <a:p>
            <a:pPr eaLnBrk="1" hangingPunct="1">
              <a:defRPr/>
            </a:pPr>
            <a:r>
              <a:rPr lang="ru-RU" sz="2800" i="1" smtClean="0">
                <a:solidFill>
                  <a:srgbClr val="FFCC00"/>
                </a:solidFill>
                <a:latin typeface="Arial Black" pitchFamily="34" charset="0"/>
              </a:rPr>
              <a:t>Показатель преломления света в среде зависит от его частоты.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27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27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027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7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027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27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27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7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027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027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027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7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027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027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027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7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027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027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027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275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24A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Rot="1" noChangeArrowheads="1"/>
          </p:cNvSpPr>
          <p:nvPr>
            <p:ph type="body" sz="half" idx="1"/>
          </p:nvPr>
        </p:nvSpPr>
        <p:spPr>
          <a:xfrm>
            <a:off x="542925" y="1412875"/>
            <a:ext cx="8458200" cy="10287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ru-RU" sz="2700" b="1" smtClean="0">
                <a:solidFill>
                  <a:srgbClr val="FFCC00"/>
                </a:solidFill>
                <a:latin typeface="Times New Roman" pitchFamily="18" charset="0"/>
              </a:rPr>
              <a:t>Каждому цвету соответствует своя длина и частота 					волны.</a:t>
            </a:r>
            <a:r>
              <a:rPr lang="ru-RU" sz="2800" smtClean="0">
                <a:solidFill>
                  <a:srgbClr val="FFCC00"/>
                </a:solidFill>
              </a:rPr>
              <a:t> </a:t>
            </a:r>
          </a:p>
        </p:txBody>
      </p:sp>
      <p:graphicFrame>
        <p:nvGraphicFramePr>
          <p:cNvPr id="36897" name="Group 33"/>
          <p:cNvGraphicFramePr>
            <a:graphicFrameLocks noGrp="1"/>
          </p:cNvGraphicFramePr>
          <p:nvPr>
            <p:ph sz="half" idx="2"/>
          </p:nvPr>
        </p:nvGraphicFramePr>
        <p:xfrm>
          <a:off x="250825" y="2565400"/>
          <a:ext cx="8686800" cy="4014788"/>
        </p:xfrm>
        <a:graphic>
          <a:graphicData uri="http://schemas.openxmlformats.org/drawingml/2006/table">
            <a:tbl>
              <a:tblPr/>
              <a:tblGrid>
                <a:gridCol w="1241425"/>
                <a:gridCol w="1239838"/>
                <a:gridCol w="1243012"/>
                <a:gridCol w="1238250"/>
                <a:gridCol w="1243013"/>
                <a:gridCol w="1239837"/>
                <a:gridCol w="1241425"/>
              </a:tblGrid>
              <a:tr h="1828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33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99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00FF"/>
                    </a:solidFill>
                  </a:tcPr>
                </a:tc>
              </a:tr>
              <a:tr h="21859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760 –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 620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 нм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620 –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 590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 нм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590 –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 560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 нм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560 –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 500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 нм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500 –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 480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 нм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480 –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 450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 нм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450 –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 380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 нм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5389" name="Rectangle 34"/>
          <p:cNvSpPr>
            <a:spLocks noChangeArrowheads="1"/>
          </p:cNvSpPr>
          <p:nvPr/>
        </p:nvSpPr>
        <p:spPr bwMode="auto">
          <a:xfrm>
            <a:off x="323850" y="188913"/>
            <a:ext cx="8208963" cy="1160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 b="1" i="1"/>
              <a:t>		Монохроматический свет</a:t>
            </a:r>
            <a:r>
              <a:rPr lang="ru-RU" sz="2800" b="1"/>
              <a:t> – </a:t>
            </a:r>
          </a:p>
          <a:p>
            <a:pPr>
              <a:spcBef>
                <a:spcPct val="50000"/>
              </a:spcBef>
            </a:pPr>
            <a:r>
              <a:rPr lang="ru-RU" sz="2800" b="1"/>
              <a:t>	световые колебания одной частоты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368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368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368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960"/>
                            </p:stCondLst>
                            <p:childTnLst>
                              <p:par>
                                <p:cTn id="11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68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68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" dur="1000"/>
                                        <p:tgtEl>
                                          <p:spTgt spid="368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6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24A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38" name="Rectangle 2"/>
          <p:cNvSpPr>
            <a:spLocks noGrp="1" noChangeArrowheads="1"/>
          </p:cNvSpPr>
          <p:nvPr>
            <p:ph type="title"/>
          </p:nvPr>
        </p:nvSpPr>
        <p:spPr>
          <a:xfrm>
            <a:off x="3419475" y="3357563"/>
            <a:ext cx="5724525" cy="792162"/>
          </a:xfrm>
        </p:spPr>
        <p:txBody>
          <a:bodyPr/>
          <a:lstStyle/>
          <a:p>
            <a:pPr eaLnBrk="1" hangingPunct="1"/>
            <a:r>
              <a:rPr lang="ru-RU" sz="2800" smtClean="0">
                <a:solidFill>
                  <a:srgbClr val="33CC33"/>
                </a:solidFill>
                <a:latin typeface="Arial Black" pitchFamily="34" charset="0"/>
              </a:rPr>
              <a:t>Условия </a:t>
            </a:r>
            <a:br>
              <a:rPr lang="ru-RU" sz="2800" smtClean="0">
                <a:solidFill>
                  <a:srgbClr val="33CC33"/>
                </a:solidFill>
                <a:latin typeface="Arial Black" pitchFamily="34" charset="0"/>
              </a:rPr>
            </a:br>
            <a:r>
              <a:rPr lang="ru-RU" sz="2800" smtClean="0">
                <a:solidFill>
                  <a:srgbClr val="33CC33"/>
                </a:solidFill>
                <a:latin typeface="Arial Black" pitchFamily="34" charset="0"/>
              </a:rPr>
              <a:t>возникновения радуги:</a:t>
            </a:r>
            <a:br>
              <a:rPr lang="ru-RU" sz="2800" smtClean="0">
                <a:solidFill>
                  <a:srgbClr val="33CC33"/>
                </a:solidFill>
                <a:latin typeface="Arial Black" pitchFamily="34" charset="0"/>
              </a:rPr>
            </a:br>
            <a:endParaRPr lang="ru-RU" sz="2100" b="1" smtClean="0">
              <a:solidFill>
                <a:srgbClr val="FFCC00"/>
              </a:solidFill>
            </a:endParaRPr>
          </a:p>
        </p:txBody>
      </p:sp>
      <p:sp>
        <p:nvSpPr>
          <p:cNvPr id="2191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765175"/>
            <a:ext cx="5257800" cy="23622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ru-RU" sz="2400" b="1" smtClean="0">
                <a:solidFill>
                  <a:srgbClr val="FFCC00"/>
                </a:solidFill>
              </a:rPr>
              <a:t>Все лучи лесов зеленых,</a:t>
            </a:r>
          </a:p>
          <a:p>
            <a:pPr eaLnBrk="1" hangingPunct="1">
              <a:buFontTx/>
              <a:buNone/>
            </a:pPr>
            <a:r>
              <a:rPr lang="ru-RU" sz="2400" b="1" smtClean="0">
                <a:solidFill>
                  <a:srgbClr val="FFCC00"/>
                </a:solidFill>
              </a:rPr>
              <a:t>Все болотные кувшинки,</a:t>
            </a:r>
          </a:p>
          <a:p>
            <a:pPr eaLnBrk="1" hangingPunct="1">
              <a:buFontTx/>
              <a:buNone/>
            </a:pPr>
            <a:r>
              <a:rPr lang="ru-RU" sz="2400" b="1" smtClean="0">
                <a:solidFill>
                  <a:srgbClr val="FFCC00"/>
                </a:solidFill>
              </a:rPr>
              <a:t>На земле когда увянут,</a:t>
            </a:r>
          </a:p>
          <a:p>
            <a:pPr eaLnBrk="1" hangingPunct="1">
              <a:buFontTx/>
              <a:buNone/>
            </a:pPr>
            <a:r>
              <a:rPr lang="ru-RU" sz="2400" b="1" smtClean="0">
                <a:solidFill>
                  <a:srgbClr val="FFCC00"/>
                </a:solidFill>
              </a:rPr>
              <a:t>Расцветают снова в небе.</a:t>
            </a:r>
          </a:p>
        </p:txBody>
      </p:sp>
      <p:pic>
        <p:nvPicPr>
          <p:cNvPr id="219140" name="Picture 4" descr="14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1650" y="2997200"/>
            <a:ext cx="2597150" cy="360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9141" name="Picture 5" descr="secondary-rainbow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127000"/>
            <a:ext cx="4248150" cy="264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9142" name="Text Box 6"/>
          <p:cNvSpPr txBox="1">
            <a:spLocks noChangeArrowheads="1"/>
          </p:cNvSpPr>
          <p:nvPr/>
        </p:nvSpPr>
        <p:spPr bwMode="auto">
          <a:xfrm>
            <a:off x="3419475" y="4221163"/>
            <a:ext cx="5400675" cy="1920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1">
                <a:solidFill>
                  <a:srgbClr val="FFCC00"/>
                </a:solidFill>
              </a:rPr>
              <a:t>   1. Наблюдать радугу можно только в стороне, противоположной солнцу. </a:t>
            </a:r>
            <a:br>
              <a:rPr lang="ru-RU" sz="2000" b="1">
                <a:solidFill>
                  <a:srgbClr val="FFCC00"/>
                </a:solidFill>
              </a:rPr>
            </a:br>
            <a:r>
              <a:rPr lang="ru-RU" sz="2000" b="1">
                <a:solidFill>
                  <a:srgbClr val="FFCC00"/>
                </a:solidFill>
              </a:rPr>
              <a:t>   2. Солнце должно освещать завесу дождя.</a:t>
            </a:r>
            <a:br>
              <a:rPr lang="ru-RU" sz="2000" b="1">
                <a:solidFill>
                  <a:srgbClr val="FFCC00"/>
                </a:solidFill>
              </a:rPr>
            </a:br>
            <a:r>
              <a:rPr lang="ru-RU" sz="2000" b="1">
                <a:solidFill>
                  <a:srgbClr val="FFCC00"/>
                </a:solidFill>
              </a:rPr>
              <a:t>   3.   Угловая высота солнца над горизонтом не превышает 42 градуса.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191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191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19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1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" fill="hold"/>
                                        <p:tgtEl>
                                          <p:spTgt spid="2191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" fill="hold"/>
                                        <p:tgtEl>
                                          <p:spTgt spid="2191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"/>
                                        <p:tgtEl>
                                          <p:spTgt spid="2191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100"/>
                            </p:stCondLst>
                            <p:childTnLst>
                              <p:par>
                                <p:cTn id="1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1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191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191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191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600"/>
                            </p:stCondLst>
                            <p:childTnLst>
                              <p:par>
                                <p:cTn id="2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1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191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191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191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100"/>
                            </p:stCondLst>
                            <p:childTnLst>
                              <p:par>
                                <p:cTn id="2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1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191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191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191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600"/>
                            </p:stCondLst>
                            <p:childTnLst>
                              <p:par>
                                <p:cTn id="3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2191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2191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219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219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600"/>
                            </p:stCondLst>
                            <p:childTnLst>
                              <p:par>
                                <p:cTn id="4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1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191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191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191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9138" grpId="0"/>
      <p:bldP spid="219139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24A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395288" y="0"/>
            <a:ext cx="8424862" cy="1630363"/>
          </a:xfrm>
        </p:spPr>
        <p:txBody>
          <a:bodyPr/>
          <a:lstStyle/>
          <a:p>
            <a:pPr eaLnBrk="1" hangingPunct="1">
              <a:defRPr/>
            </a:pPr>
            <a:r>
              <a:rPr lang="ru-RU" sz="2800" smtClean="0">
                <a:solidFill>
                  <a:srgbClr val="00B400"/>
                </a:solidFill>
                <a:latin typeface="Arial Black" pitchFamily="34" charset="0"/>
              </a:rPr>
              <a:t>В водяной капле происходят следующие оптические</a:t>
            </a:r>
            <a:r>
              <a:rPr lang="ru-RU" sz="2800" smtClean="0">
                <a:solidFill>
                  <a:srgbClr val="00B400"/>
                </a:solidFill>
              </a:rPr>
              <a:t> </a:t>
            </a:r>
            <a:r>
              <a:rPr lang="ru-RU" sz="2800" smtClean="0">
                <a:solidFill>
                  <a:srgbClr val="00B400"/>
                </a:solidFill>
                <a:latin typeface="Arial Black" pitchFamily="34" charset="0"/>
              </a:rPr>
              <a:t>явления</a:t>
            </a:r>
            <a:r>
              <a:rPr lang="ru-RU" sz="2800" smtClean="0">
                <a:solidFill>
                  <a:srgbClr val="00B400"/>
                </a:solidFill>
              </a:rPr>
              <a:t>:</a:t>
            </a:r>
          </a:p>
        </p:txBody>
      </p:sp>
      <p:graphicFrame>
        <p:nvGraphicFramePr>
          <p:cNvPr id="204803" name="Object 3"/>
          <p:cNvGraphicFramePr>
            <a:graphicFrameLocks noChangeAspect="1"/>
          </p:cNvGraphicFramePr>
          <p:nvPr>
            <p:ph idx="1"/>
          </p:nvPr>
        </p:nvGraphicFramePr>
        <p:xfrm>
          <a:off x="250825" y="1557338"/>
          <a:ext cx="5472113" cy="4857750"/>
        </p:xfrm>
        <a:graphic>
          <a:graphicData uri="http://schemas.openxmlformats.org/presentationml/2006/ole">
            <p:oleObj spid="_x0000_s3074" name="Фотография Photo Editor" r:id="rId3" imgW="2333333" imgH="1724266" progId="MSPhotoEd.3">
              <p:embed/>
            </p:oleObj>
          </a:graphicData>
        </a:graphic>
      </p:graphicFrame>
      <p:sp>
        <p:nvSpPr>
          <p:cNvPr id="204804" name="Rectangle 4"/>
          <p:cNvSpPr>
            <a:spLocks noChangeArrowheads="1"/>
          </p:cNvSpPr>
          <p:nvPr/>
        </p:nvSpPr>
        <p:spPr bwMode="auto">
          <a:xfrm>
            <a:off x="6096000" y="1412875"/>
            <a:ext cx="3048000" cy="520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•"/>
              <a:defRPr/>
            </a:pPr>
            <a:r>
              <a:rPr lang="ru-RU" sz="2400" b="1" i="1">
                <a:solidFill>
                  <a:srgbClr val="FFCC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Преломление света </a:t>
            </a:r>
          </a:p>
          <a:p>
            <a:pPr>
              <a:buFontTx/>
              <a:buChar char="•"/>
              <a:defRPr/>
            </a:pPr>
            <a:endParaRPr lang="ru-RU" sz="2400" b="1" i="1">
              <a:solidFill>
                <a:srgbClr val="FFCC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>
              <a:buFontTx/>
              <a:buChar char="•"/>
              <a:defRPr/>
            </a:pPr>
            <a:r>
              <a:rPr lang="ru-RU" sz="2400" b="1" i="1">
                <a:solidFill>
                  <a:srgbClr val="FFCC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Дисперсия света, т.е. разложение белого света в спектр</a:t>
            </a:r>
          </a:p>
          <a:p>
            <a:pPr>
              <a:buFontTx/>
              <a:buChar char="•"/>
              <a:defRPr/>
            </a:pPr>
            <a:endParaRPr lang="ru-RU" sz="2400" b="1" i="1">
              <a:solidFill>
                <a:srgbClr val="FFCC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>
              <a:buFontTx/>
              <a:buChar char="•"/>
              <a:defRPr/>
            </a:pPr>
            <a:r>
              <a:rPr lang="ru-RU" sz="2400" b="1" i="1">
                <a:solidFill>
                  <a:srgbClr val="FFCC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Отражение света</a:t>
            </a:r>
          </a:p>
          <a:p>
            <a:pPr>
              <a:buFontTx/>
              <a:buChar char="•"/>
              <a:defRPr/>
            </a:pPr>
            <a:endParaRPr lang="ru-RU" sz="2400" b="1" i="1">
              <a:solidFill>
                <a:srgbClr val="FFCC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>
              <a:buFontTx/>
              <a:buChar char="•"/>
              <a:defRPr/>
            </a:pPr>
            <a:r>
              <a:rPr lang="ru-RU" sz="2400" b="1" i="1">
                <a:solidFill>
                  <a:srgbClr val="FFCC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Внутреннее</a:t>
            </a:r>
          </a:p>
          <a:p>
            <a:pPr>
              <a:defRPr/>
            </a:pPr>
            <a:r>
              <a:rPr lang="ru-RU" sz="2400" b="1" i="1">
                <a:solidFill>
                  <a:srgbClr val="FFCC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отражение.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48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48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048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048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480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048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048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048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048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0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0480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0480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0480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0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0480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0480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0480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000"/>
                            </p:stCondLst>
                            <p:childTnLst>
                              <p:par>
                                <p:cTn id="3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0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0480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0480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0480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0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0480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0480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0480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0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7" name="WordArt 5"/>
          <p:cNvSpPr>
            <a:spLocks noChangeArrowheads="1" noChangeShapeType="1" noTextEdit="1"/>
          </p:cNvSpPr>
          <p:nvPr/>
        </p:nvSpPr>
        <p:spPr bwMode="auto">
          <a:xfrm>
            <a:off x="250825" y="5734050"/>
            <a:ext cx="4608513" cy="5238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Arial"/>
                <a:cs typeface="Arial"/>
              </a:rPr>
              <a:t>Опыт И. Ньютона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45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45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645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51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24A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68313" y="-171450"/>
            <a:ext cx="8229600" cy="1800225"/>
          </a:xfrm>
        </p:spPr>
        <p:txBody>
          <a:bodyPr/>
          <a:lstStyle/>
          <a:p>
            <a:pPr eaLnBrk="1" hangingPunct="1">
              <a:defRPr/>
            </a:pPr>
            <a:r>
              <a:rPr lang="ru-RU" sz="4000" smtClean="0">
                <a:solidFill>
                  <a:srgbClr val="33CC33"/>
                </a:solidFill>
                <a:latin typeface="Arial Black" pitchFamily="34" charset="0"/>
              </a:rPr>
              <a:t>Спектральный круг</a:t>
            </a:r>
          </a:p>
        </p:txBody>
      </p:sp>
      <p:pic>
        <p:nvPicPr>
          <p:cNvPr id="46083" name="Picture 3" descr="bmp1b10_05_01_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47813" y="1341438"/>
            <a:ext cx="2867025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084" name="Picture 4" descr="bmp1b10_05_02_c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03800" y="1341438"/>
            <a:ext cx="2874963" cy="3975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085" name="Picture 5" descr="знак вопрса2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9FF"/>
              </a:clrFrom>
              <a:clrTo>
                <a:srgbClr val="FFF9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956550" y="5229225"/>
            <a:ext cx="976313" cy="1365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6086" name="Text Box 6"/>
          <p:cNvSpPr txBox="1">
            <a:spLocks noChangeArrowheads="1"/>
          </p:cNvSpPr>
          <p:nvPr/>
        </p:nvSpPr>
        <p:spPr bwMode="auto">
          <a:xfrm>
            <a:off x="2268538" y="5734050"/>
            <a:ext cx="4824412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 b="1" i="1">
                <a:solidFill>
                  <a:srgbClr val="FFCC00"/>
                </a:solidFill>
              </a:rPr>
              <a:t>Объясни явление 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60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60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60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60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60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60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60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60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60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608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608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608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608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608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608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608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608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460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460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460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gradFill rotWithShape="0">
          <a:gsLst>
            <a:gs pos="0">
              <a:srgbClr val="A603AB"/>
            </a:gs>
            <a:gs pos="21001">
              <a:srgbClr val="0819FB"/>
            </a:gs>
            <a:gs pos="35001">
              <a:srgbClr val="1A8D48"/>
            </a:gs>
            <a:gs pos="52000">
              <a:srgbClr val="FFFF00"/>
            </a:gs>
            <a:gs pos="73000">
              <a:srgbClr val="EE3F17"/>
            </a:gs>
            <a:gs pos="88000">
              <a:srgbClr val="E81766"/>
            </a:gs>
            <a:gs pos="100000">
              <a:srgbClr val="A603A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323850" y="260350"/>
            <a:ext cx="8229600" cy="1096963"/>
          </a:xfrm>
        </p:spPr>
        <p:txBody>
          <a:bodyPr/>
          <a:lstStyle/>
          <a:p>
            <a:pPr algn="l" eaLnBrk="1" hangingPunct="1"/>
            <a:r>
              <a:rPr lang="ru-RU" sz="4800" b="1" smtClean="0">
                <a:solidFill>
                  <a:srgbClr val="D63E20"/>
                </a:solidFill>
                <a:latin typeface="Arial Black" pitchFamily="34" charset="0"/>
              </a:rPr>
              <a:t>Исаак Ньютон</a:t>
            </a:r>
          </a:p>
        </p:txBody>
      </p:sp>
      <p:pic>
        <p:nvPicPr>
          <p:cNvPr id="65539" name="Picture 3" descr="newton"/>
          <p:cNvPicPr>
            <a:picLocks noChangeAspect="1" noChangeArrowheads="1"/>
          </p:cNvPicPr>
          <p:nvPr>
            <p:ph type="body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403350" y="1844675"/>
            <a:ext cx="2000250" cy="2667000"/>
          </a:xfrm>
          <a:noFill/>
        </p:spPr>
      </p:pic>
      <p:pic>
        <p:nvPicPr>
          <p:cNvPr id="65540" name="Picture 4" descr="newton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45150" y="692150"/>
            <a:ext cx="3241675" cy="3889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5541" name="Rectangle 5"/>
          <p:cNvSpPr>
            <a:spLocks noChangeArrowheads="1"/>
          </p:cNvSpPr>
          <p:nvPr/>
        </p:nvSpPr>
        <p:spPr bwMode="auto">
          <a:xfrm>
            <a:off x="381000" y="4724400"/>
            <a:ext cx="8763000" cy="161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sz="2000" b="1">
                <a:solidFill>
                  <a:srgbClr val="0000CC"/>
                </a:solidFill>
                <a:latin typeface="Times New Roman" pitchFamily="18" charset="0"/>
              </a:rPr>
              <a:t>Над его могилой высится памятник с бюстом и эпитафией «Здесь покоится сэр Исаак Ньютон, дворянин… Он исследовал различие световых лучей и проявляющиеся при этом различные свойства цветов, чего ранее никто не подозревал ... Пусть смертные радуются, что существует такое украшение рода человеческого». </a:t>
            </a:r>
          </a:p>
        </p:txBody>
      </p:sp>
      <p:sp>
        <p:nvSpPr>
          <p:cNvPr id="19462" name="Text Box 6"/>
          <p:cNvSpPr txBox="1">
            <a:spLocks noChangeArrowheads="1"/>
          </p:cNvSpPr>
          <p:nvPr/>
        </p:nvSpPr>
        <p:spPr bwMode="auto">
          <a:xfrm>
            <a:off x="1311275" y="1165225"/>
            <a:ext cx="2087563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solidFill>
                  <a:srgbClr val="FFCC00"/>
                </a:solidFill>
              </a:rPr>
              <a:t>1643</a:t>
            </a:r>
            <a:r>
              <a:rPr lang="ru-RU" sz="2800" b="1"/>
              <a:t> </a:t>
            </a:r>
            <a:r>
              <a:rPr lang="ru-RU" sz="2800" b="1">
                <a:solidFill>
                  <a:srgbClr val="FFCC00"/>
                </a:solidFill>
              </a:rPr>
              <a:t>- 1727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55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55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55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55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55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" dur="1000"/>
                                        <p:tgtEl>
                                          <p:spTgt spid="655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55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55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4648200" cy="1676400"/>
          </a:xfrm>
        </p:spPr>
        <p:txBody>
          <a:bodyPr/>
          <a:lstStyle/>
          <a:p>
            <a:pPr algn="l" eaLnBrk="1" hangingPunct="1"/>
            <a:r>
              <a:rPr lang="ru-RU" sz="4800" b="1" smtClean="0">
                <a:solidFill>
                  <a:srgbClr val="FF0000"/>
                </a:solidFill>
                <a:latin typeface="Arial Black" pitchFamily="34" charset="0"/>
              </a:rPr>
              <a:t>Томас Юнг</a:t>
            </a:r>
            <a:endParaRPr lang="ru-RU" sz="4800" smtClean="0">
              <a:solidFill>
                <a:srgbClr val="FF0000"/>
              </a:solidFill>
              <a:latin typeface="Arial Black" pitchFamily="34" charset="0"/>
            </a:endParaRPr>
          </a:p>
        </p:txBody>
      </p:sp>
      <p:sp>
        <p:nvSpPr>
          <p:cNvPr id="747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181600" y="609600"/>
            <a:ext cx="3429000" cy="5638800"/>
          </a:xfrm>
        </p:spPr>
        <p:txBody>
          <a:bodyPr/>
          <a:lstStyle/>
          <a:p>
            <a:pPr algn="ctr" eaLnBrk="1" hangingPunct="1">
              <a:lnSpc>
                <a:spcPct val="90000"/>
              </a:lnSpc>
              <a:buFontTx/>
              <a:buNone/>
            </a:pPr>
            <a:endParaRPr lang="ru-RU" b="1" smtClean="0">
              <a:solidFill>
                <a:srgbClr val="3333CC"/>
              </a:solidFill>
              <a:latin typeface="Arial Black" pitchFamily="34" charset="0"/>
            </a:endParaRPr>
          </a:p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ru-RU" sz="3600" smtClean="0">
                <a:solidFill>
                  <a:srgbClr val="FF3300"/>
                </a:solidFill>
                <a:latin typeface="Arial Black" pitchFamily="34" charset="0"/>
              </a:rPr>
              <a:t>Красный</a:t>
            </a:r>
          </a:p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ru-RU" smtClean="0">
                <a:solidFill>
                  <a:srgbClr val="FF3300"/>
                </a:solidFill>
                <a:latin typeface="Arial Black" pitchFamily="34" charset="0"/>
              </a:rPr>
              <a:t>+</a:t>
            </a:r>
          </a:p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ru-RU" sz="3600" smtClean="0"/>
              <a:t> </a:t>
            </a:r>
            <a:r>
              <a:rPr lang="ru-RU" sz="3600" smtClean="0">
                <a:solidFill>
                  <a:srgbClr val="669900"/>
                </a:solidFill>
                <a:latin typeface="Arial Black" pitchFamily="34" charset="0"/>
              </a:rPr>
              <a:t>Зеленый</a:t>
            </a:r>
          </a:p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ru-RU" smtClean="0">
                <a:solidFill>
                  <a:srgbClr val="669900"/>
                </a:solidFill>
                <a:latin typeface="Arial Black" pitchFamily="34" charset="0"/>
              </a:rPr>
              <a:t>+ </a:t>
            </a:r>
          </a:p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ru-RU" sz="3600" smtClean="0"/>
              <a:t> </a:t>
            </a:r>
            <a:r>
              <a:rPr lang="ru-RU" sz="3600" smtClean="0">
                <a:solidFill>
                  <a:srgbClr val="3399FF"/>
                </a:solidFill>
                <a:latin typeface="Arial Black" pitchFamily="34" charset="0"/>
              </a:rPr>
              <a:t>Голубой</a:t>
            </a:r>
          </a:p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ru-RU" smtClean="0">
                <a:solidFill>
                  <a:srgbClr val="3399FF"/>
                </a:solidFill>
                <a:latin typeface="Arial Black" pitchFamily="34" charset="0"/>
              </a:rPr>
              <a:t>=</a:t>
            </a:r>
          </a:p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ru-RU" sz="3600" b="1" smtClean="0">
                <a:solidFill>
                  <a:schemeClr val="bg1"/>
                </a:solidFill>
                <a:latin typeface="Arial Black" pitchFamily="34" charset="0"/>
              </a:rPr>
              <a:t>Белый свет</a:t>
            </a:r>
          </a:p>
          <a:p>
            <a:pPr algn="ctr" eaLnBrk="1" hangingPunct="1">
              <a:lnSpc>
                <a:spcPct val="90000"/>
              </a:lnSpc>
              <a:buFontTx/>
              <a:buNone/>
            </a:pPr>
            <a:endParaRPr lang="ru-RU" b="1" smtClean="0">
              <a:solidFill>
                <a:srgbClr val="3333CC"/>
              </a:solidFill>
              <a:latin typeface="Arial Black" pitchFamily="34" charset="0"/>
            </a:endParaRPr>
          </a:p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ru-RU" b="1" smtClean="0">
                <a:solidFill>
                  <a:srgbClr val="3333CC"/>
                </a:solidFill>
                <a:latin typeface="Arial Black" pitchFamily="34" charset="0"/>
              </a:rPr>
              <a:t>1807 год</a:t>
            </a:r>
          </a:p>
        </p:txBody>
      </p:sp>
      <p:pic>
        <p:nvPicPr>
          <p:cNvPr id="74757" name="Picture 5" descr="youngi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4213" y="1412875"/>
            <a:ext cx="3638550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47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47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47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47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47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47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9" dur="1000"/>
                                        <p:tgtEl>
                                          <p:spTgt spid="747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47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47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47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47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47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1" dur="1000"/>
                                        <p:tgtEl>
                                          <p:spTgt spid="747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47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47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47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0"/>
                            </p:stCondLst>
                            <p:childTnLst>
                              <p:par>
                                <p:cTn id="3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0"/>
                            </p:stCondLst>
                            <p:childTnLst>
                              <p:par>
                                <p:cTn id="42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747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747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6" dur="1000"/>
                                        <p:tgtEl>
                                          <p:spTgt spid="747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6000"/>
                            </p:stCondLst>
                            <p:childTnLst>
                              <p:par>
                                <p:cTn id="4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747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747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747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7000"/>
                            </p:stCondLst>
                            <p:childTnLst>
                              <p:par>
                                <p:cTn id="54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7475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7475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75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RGB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0600" y="914400"/>
            <a:ext cx="7467600" cy="5414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24A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03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323850" y="981075"/>
            <a:ext cx="8540750" cy="4422775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ru-RU" sz="2400" b="1" i="1" smtClean="0">
                <a:solidFill>
                  <a:srgbClr val="FFFF00"/>
                </a:solidFill>
              </a:rPr>
              <a:t>1. Какие из этих явлений объясняются дисперсией?</a:t>
            </a:r>
          </a:p>
        </p:txBody>
      </p:sp>
      <p:pic>
        <p:nvPicPr>
          <p:cNvPr id="230405" name="Picture 5" descr="диск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388" y="1700213"/>
            <a:ext cx="2808287" cy="2106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0411" name="Picture 11" descr="лезвие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76600" y="4868863"/>
            <a:ext cx="2808288" cy="165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0412" name="Picture 12" descr="пузырь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516688" y="3933825"/>
            <a:ext cx="2374900" cy="258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0414" name="Picture 14" descr="фонарь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516688" y="1700213"/>
            <a:ext cx="2303462" cy="2089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0417" name="WordArt 17"/>
          <p:cNvSpPr>
            <a:spLocks noChangeArrowheads="1" noChangeShapeType="1" noTextEdit="1"/>
          </p:cNvSpPr>
          <p:nvPr/>
        </p:nvSpPr>
        <p:spPr bwMode="auto">
          <a:xfrm>
            <a:off x="1331913" y="260350"/>
            <a:ext cx="6480175" cy="5715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B4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Контрольные вопросы:</a:t>
            </a:r>
          </a:p>
        </p:txBody>
      </p:sp>
      <p:pic>
        <p:nvPicPr>
          <p:cNvPr id="230420" name="Picture 20" descr="радуга над фонтаном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276600" y="1484313"/>
            <a:ext cx="2446338" cy="3262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0421" name="Picture 21" descr="бриллиант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39750" y="4005263"/>
            <a:ext cx="2055813" cy="2497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0426" name="WordArt 26"/>
          <p:cNvSpPr>
            <a:spLocks noChangeArrowheads="1" noChangeShapeType="1" noTextEdit="1"/>
          </p:cNvSpPr>
          <p:nvPr/>
        </p:nvSpPr>
        <p:spPr bwMode="auto">
          <a:xfrm>
            <a:off x="3203575" y="5229225"/>
            <a:ext cx="3024188" cy="955675"/>
          </a:xfrm>
          <a:prstGeom prst="rect">
            <a:avLst/>
          </a:prstGeom>
        </p:spPr>
        <p:txBody>
          <a:bodyPr wrap="none" fromWordArt="1">
            <a:prstTxWarp prst="textDoubleWave1">
              <a:avLst>
                <a:gd name="adj1" fmla="val 6500"/>
                <a:gd name="adj2" fmla="val 0"/>
              </a:avLst>
            </a:prstTxWarp>
          </a:bodyPr>
          <a:lstStyle/>
          <a:p>
            <a:pPr algn="ctr"/>
            <a:r>
              <a:rPr lang="ru-RU" sz="3600" kern="10" spc="-360">
                <a:ln w="12700">
                  <a:solidFill>
                    <a:srgbClr val="000099"/>
                  </a:solidFill>
                  <a:round/>
                  <a:headEnd/>
                  <a:tailEnd/>
                </a:ln>
                <a:solidFill>
                  <a:srgbClr val="33CCFF"/>
                </a:solidFill>
                <a:effectLst>
                  <a:outerShdw dist="125724" dir="18900000" algn="ctr" rotWithShape="0">
                    <a:srgbClr val="000099"/>
                  </a:outerShdw>
                </a:effectLst>
                <a:latin typeface="Impact"/>
              </a:rPr>
              <a:t>Верно!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304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304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304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304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304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" dur="1000"/>
                                        <p:tgtEl>
                                          <p:spTgt spid="2304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304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304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304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304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304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30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304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304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30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304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304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30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304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304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304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304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304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304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304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304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304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23040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3" dur="500"/>
                                        <p:tgtEl>
                                          <p:spTgt spid="2304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/>
                                        <p:tgtEl>
                                          <p:spTgt spid="2304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0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0405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2304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0" dur="500"/>
                                        <p:tgtEl>
                                          <p:spTgt spid="2304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/>
                                        <p:tgtEl>
                                          <p:spTgt spid="2304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0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0411"/>
                  </p:tgtEl>
                </p:cond>
              </p:nextCondLst>
            </p:seq>
            <p:seq concurrent="1" nextAc="seek">
              <p:cTn id="73" restart="whenNotActive" fill="hold" evtFilter="cancelBubble" nodeType="interactiveSeq">
                <p:stCondLst>
                  <p:cond evt="onClick" delay="0">
                    <p:tgtEl>
                      <p:spTgt spid="2304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4" fill="hold">
                      <p:stCondLst>
                        <p:cond delay="0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7" dur="100" fill="hold"/>
                                        <p:tgtEl>
                                          <p:spTgt spid="23042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78" dur="100" fill="hold"/>
                                        <p:tgtEl>
                                          <p:spTgt spid="2304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9" dur="100" fill="hold"/>
                                        <p:tgtEl>
                                          <p:spTgt spid="2304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0" dur="100" fill="hold"/>
                                        <p:tgtEl>
                                          <p:spTgt spid="2304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8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304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304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04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304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0420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2304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0" dur="2000" fill="hold"/>
                                        <p:tgtEl>
                                          <p:spTgt spid="2304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0421"/>
                  </p:tgtEl>
                </p:cond>
              </p:nextCondLst>
            </p:seq>
            <p:seq concurrent="1" nextAc="seek">
              <p:cTn id="91" restart="whenNotActive" fill="hold" evtFilter="cancelBubble" nodeType="interactiveSeq">
                <p:stCondLst>
                  <p:cond evt="onClick" delay="0">
                    <p:tgtEl>
                      <p:spTgt spid="2304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2" fill="hold">
                      <p:stCondLst>
                        <p:cond delay="0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5" dur="1000" fill="hold"/>
                                        <p:tgtEl>
                                          <p:spTgt spid="2304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0414"/>
                  </p:tgtEl>
                </p:cond>
              </p:nextCondLst>
            </p:seq>
            <p:seq concurrent="1" nextAc="seek">
              <p:cTn id="96" restart="whenNotActive" fill="hold" evtFilter="cancelBubble" nodeType="interactiveSeq">
                <p:stCondLst>
                  <p:cond evt="onClick" delay="0">
                    <p:tgtEl>
                      <p:spTgt spid="2304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7" fill="hold">
                      <p:stCondLst>
                        <p:cond delay="0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0" dur="500"/>
                                        <p:tgtEl>
                                          <p:spTgt spid="2304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500"/>
                                        <p:tgtEl>
                                          <p:spTgt spid="2304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0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0412"/>
                  </p:tgtEl>
                </p:cond>
              </p:nextCondLst>
            </p:seq>
          </p:childTnLst>
        </p:cTn>
      </p:par>
    </p:tnLst>
    <p:bldLst>
      <p:bldP spid="230417" grpId="0" animBg="1"/>
      <p:bldP spid="23042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24A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1435" name="Picture 11" descr="светофор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32363" y="1125538"/>
            <a:ext cx="3744912" cy="2808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1427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323850" y="476250"/>
            <a:ext cx="8540750" cy="4422775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2000" b="1" i="1" smtClean="0">
                <a:solidFill>
                  <a:srgbClr val="FFFF00"/>
                </a:solidFill>
              </a:rPr>
              <a:t>2. Почему при запрещающем сигнале светофора включается именно красный свет?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ru-RU" sz="2000" b="1" i="1" smtClean="0">
              <a:solidFill>
                <a:srgbClr val="FFFF00"/>
              </a:solidFill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2000" b="1" i="1" smtClean="0">
                <a:solidFill>
                  <a:srgbClr val="FFFF00"/>
                </a:solidFill>
              </a:rPr>
              <a:t>3. На листе бумаги написано слово «свет» зеленым карандашом. Через какое цветное стекло нельзя будет прочесть надпись?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ru-RU" sz="2000" b="1" i="1" smtClean="0">
              <a:solidFill>
                <a:srgbClr val="FFFF00"/>
              </a:solidFill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2000" b="1" i="1" smtClean="0">
                <a:solidFill>
                  <a:srgbClr val="FFFF00"/>
                </a:solidFill>
              </a:rPr>
              <a:t>4. Не все световые волны являются монохроматическими. Выберите из списка цвета, не являющиеся таковыми.   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ru-RU" sz="2000" b="1" i="1" smtClean="0">
              <a:solidFill>
                <a:srgbClr val="FFFF00"/>
              </a:solidFill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2000" b="1" i="1" smtClean="0">
                <a:solidFill>
                  <a:srgbClr val="FFFF00"/>
                </a:solidFill>
              </a:rPr>
              <a:t>5. Почему Солнце в зените – ослепительно-белое, а на закате – оранжевое или красное? </a:t>
            </a:r>
          </a:p>
        </p:txBody>
      </p:sp>
      <p:pic>
        <p:nvPicPr>
          <p:cNvPr id="231428" name="Picture 4" descr="Закат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8588" y="3889375"/>
            <a:ext cx="8893175" cy="2852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1430" name="Rectangle 6"/>
          <p:cNvSpPr>
            <a:spLocks noChangeArrowheads="1"/>
          </p:cNvSpPr>
          <p:nvPr/>
        </p:nvSpPr>
        <p:spPr bwMode="auto">
          <a:xfrm>
            <a:off x="1908175" y="3284538"/>
            <a:ext cx="1512888" cy="504825"/>
          </a:xfrm>
          <a:prstGeom prst="rect">
            <a:avLst/>
          </a:prstGeom>
          <a:solidFill>
            <a:srgbClr val="00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 i="1"/>
              <a:t>черный</a:t>
            </a:r>
          </a:p>
        </p:txBody>
      </p:sp>
      <p:sp>
        <p:nvSpPr>
          <p:cNvPr id="231431" name="Rectangle 7"/>
          <p:cNvSpPr>
            <a:spLocks noChangeArrowheads="1"/>
          </p:cNvSpPr>
          <p:nvPr/>
        </p:nvSpPr>
        <p:spPr bwMode="auto">
          <a:xfrm>
            <a:off x="179388" y="3284538"/>
            <a:ext cx="1584325" cy="504825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 i="1"/>
              <a:t>красный</a:t>
            </a:r>
          </a:p>
        </p:txBody>
      </p:sp>
      <p:sp>
        <p:nvSpPr>
          <p:cNvPr id="231432" name="Rectangle 8"/>
          <p:cNvSpPr>
            <a:spLocks noChangeArrowheads="1"/>
          </p:cNvSpPr>
          <p:nvPr/>
        </p:nvSpPr>
        <p:spPr bwMode="auto">
          <a:xfrm>
            <a:off x="3563938" y="3284538"/>
            <a:ext cx="1655762" cy="504825"/>
          </a:xfrm>
          <a:prstGeom prst="rect">
            <a:avLst/>
          </a:prstGeom>
          <a:solidFill>
            <a:srgbClr val="072E9D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 i="1"/>
              <a:t>синий</a:t>
            </a:r>
          </a:p>
        </p:txBody>
      </p:sp>
      <p:sp>
        <p:nvSpPr>
          <p:cNvPr id="231433" name="Rectangle 9"/>
          <p:cNvSpPr>
            <a:spLocks noChangeArrowheads="1"/>
          </p:cNvSpPr>
          <p:nvPr/>
        </p:nvSpPr>
        <p:spPr bwMode="auto">
          <a:xfrm>
            <a:off x="7380288" y="3284538"/>
            <a:ext cx="1512887" cy="504825"/>
          </a:xfrm>
          <a:prstGeom prst="rect">
            <a:avLst/>
          </a:prstGeom>
          <a:solidFill>
            <a:srgbClr val="63719D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 i="1"/>
              <a:t>серый</a:t>
            </a:r>
          </a:p>
        </p:txBody>
      </p:sp>
      <p:sp>
        <p:nvSpPr>
          <p:cNvPr id="231436" name="Rectangle 12"/>
          <p:cNvSpPr>
            <a:spLocks noChangeArrowheads="1"/>
          </p:cNvSpPr>
          <p:nvPr/>
        </p:nvSpPr>
        <p:spPr bwMode="auto">
          <a:xfrm>
            <a:off x="1835150" y="2205038"/>
            <a:ext cx="2859088" cy="9144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3200" b="1" i="1">
                <a:solidFill>
                  <a:srgbClr val="008200"/>
                </a:solidFill>
                <a:latin typeface="Matura MT Script Capitals" pitchFamily="66" charset="0"/>
              </a:rPr>
              <a:t>свет</a:t>
            </a:r>
          </a:p>
        </p:txBody>
      </p:sp>
      <p:sp>
        <p:nvSpPr>
          <p:cNvPr id="231445" name="Rectangle 21"/>
          <p:cNvSpPr>
            <a:spLocks noChangeArrowheads="1"/>
          </p:cNvSpPr>
          <p:nvPr/>
        </p:nvSpPr>
        <p:spPr bwMode="auto">
          <a:xfrm>
            <a:off x="5364163" y="3284538"/>
            <a:ext cx="1800225" cy="504825"/>
          </a:xfrm>
          <a:prstGeom prst="rect">
            <a:avLst/>
          </a:prstGeom>
          <a:solidFill>
            <a:srgbClr val="00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 i="1"/>
              <a:t>зеленый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314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314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314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31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2314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1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2314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314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314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31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0" dur="500"/>
                                        <p:tgtEl>
                                          <p:spTgt spid="2314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1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2314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314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314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314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314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314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314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2314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314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314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2314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314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314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2314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314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314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5" presetClass="exit" presetSubtype="1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64" dur="500"/>
                                        <p:tgtEl>
                                          <p:spTgt spid="2314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1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5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67" dur="500"/>
                                        <p:tgtEl>
                                          <p:spTgt spid="2314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1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55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2" dur="1000"/>
                                        <p:tgtEl>
                                          <p:spTgt spid="2314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/>
                                        <p:tgtEl>
                                          <p:spTgt spid="2314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4" dur="1000"/>
                                        <p:tgtEl>
                                          <p:spTgt spid="2314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31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7" dur="500"/>
                                        <p:tgtEl>
                                          <p:spTgt spid="2314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/>
                                        <p:tgtEl>
                                          <p:spTgt spid="2314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1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1" dur="500"/>
                                        <p:tgtEl>
                                          <p:spTgt spid="2314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/>
                                        <p:tgtEl>
                                          <p:spTgt spid="2314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1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5" dur="500"/>
                                        <p:tgtEl>
                                          <p:spTgt spid="2314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/>
                                        <p:tgtEl>
                                          <p:spTgt spid="2314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1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00"/>
                                        <p:tgtEl>
                                          <p:spTgt spid="2314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500"/>
                            </p:stCondLst>
                            <p:childTnLst>
                              <p:par>
                                <p:cTn id="94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2314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2314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8" dur="1000"/>
                                        <p:tgtEl>
                                          <p:spTgt spid="2314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2" dur="1000"/>
                                        <p:tgtEl>
                                          <p:spTgt spid="2314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/>
                                        <p:tgtEl>
                                          <p:spTgt spid="2314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4" dur="1000"/>
                                        <p:tgtEl>
                                          <p:spTgt spid="2314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31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6" restart="whenNotActive" fill="hold" evtFilter="cancelBubble" nodeType="interactiveSeq">
                <p:stCondLst>
                  <p:cond evt="onClick" delay="0">
                    <p:tgtEl>
                      <p:spTgt spid="2314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7" fill="hold">
                      <p:stCondLst>
                        <p:cond delay="0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0" dur="2000" fill="hold"/>
                                        <p:tgtEl>
                                          <p:spTgt spid="23143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1430"/>
                  </p:tgtEl>
                </p:cond>
              </p:nextCondLst>
            </p:seq>
            <p:seq concurrent="1" nextAc="seek">
              <p:cTn id="111" restart="whenNotActive" fill="hold" evtFilter="cancelBubble" nodeType="interactiveSeq">
                <p:stCondLst>
                  <p:cond evt="onClick" delay="0">
                    <p:tgtEl>
                      <p:spTgt spid="2314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2" fill="hold">
                      <p:stCondLst>
                        <p:cond delay="0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5" dur="2000" fill="hold"/>
                                        <p:tgtEl>
                                          <p:spTgt spid="23143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1433"/>
                  </p:tgtEl>
                </p:cond>
              </p:nextCondLst>
            </p:seq>
          </p:childTnLst>
        </p:cTn>
      </p:par>
    </p:tnLst>
    <p:bldLst>
      <p:bldP spid="231430" grpId="0" animBg="1"/>
      <p:bldP spid="231430" grpId="1" animBg="1"/>
      <p:bldP spid="231430" grpId="2" animBg="1"/>
      <p:bldP spid="231431" grpId="0" animBg="1"/>
      <p:bldP spid="231431" grpId="1" animBg="1"/>
      <p:bldP spid="231431" grpId="2" animBg="1"/>
      <p:bldP spid="231432" grpId="0" animBg="1"/>
      <p:bldP spid="231432" grpId="1" animBg="1"/>
      <p:bldP spid="231433" grpId="0" animBg="1"/>
      <p:bldP spid="231433" grpId="1" animBg="1"/>
      <p:bldP spid="231433" grpId="2" animBg="1"/>
      <p:bldP spid="231436" grpId="0" animBg="1"/>
      <p:bldP spid="231436" grpId="1" animBg="1"/>
      <p:bldP spid="231445" grpId="0" animBg="1"/>
      <p:bldP spid="231445" grpId="1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24A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2" name="Rectangle 2"/>
          <p:cNvSpPr>
            <a:spLocks noChangeArrowheads="1"/>
          </p:cNvSpPr>
          <p:nvPr/>
        </p:nvSpPr>
        <p:spPr bwMode="auto">
          <a:xfrm>
            <a:off x="0" y="1628775"/>
            <a:ext cx="8893175" cy="3935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800100" lvl="1" indent="-342900">
              <a:buFont typeface="Wingdings" pitchFamily="2" charset="2"/>
              <a:buChar char="§"/>
              <a:defRPr/>
            </a:pPr>
            <a:r>
              <a:rPr lang="ru-RU" sz="2800" b="1" i="1">
                <a:solidFill>
                  <a:srgbClr val="FFCC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Призма не изменяет свет, а лишь 	раскладывает его на составные    части.      </a:t>
            </a:r>
          </a:p>
          <a:p>
            <a:pPr marL="800100" lvl="1" indent="-342900">
              <a:buFont typeface="Wingdings" pitchFamily="2" charset="2"/>
              <a:buChar char="§"/>
              <a:defRPr/>
            </a:pPr>
            <a:r>
              <a:rPr lang="ru-RU" sz="2800" b="1" i="1">
                <a:solidFill>
                  <a:srgbClr val="FFCC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Белый свет – совокупность монохроматических волн различных частот.</a:t>
            </a:r>
          </a:p>
          <a:p>
            <a:pPr marL="800100" lvl="1" indent="-342900">
              <a:buFont typeface="Wingdings" pitchFamily="2" charset="2"/>
              <a:buChar char="§"/>
              <a:defRPr/>
            </a:pPr>
            <a:r>
              <a:rPr lang="ru-RU" sz="2800" b="1" i="1">
                <a:solidFill>
                  <a:srgbClr val="FFCC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Красный свет меньше преломляется, т. к. имеет наибольшую скорость в среде, а фиолетовый – наименьшую, поэтому призма и раскладывает свет.</a:t>
            </a:r>
            <a:endParaRPr lang="en-US" sz="2800" b="1" i="1">
              <a:solidFill>
                <a:srgbClr val="FFCC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20164" name="WordArt 4"/>
          <p:cNvSpPr>
            <a:spLocks noChangeArrowheads="1" noChangeShapeType="1" noTextEdit="1"/>
          </p:cNvSpPr>
          <p:nvPr/>
        </p:nvSpPr>
        <p:spPr bwMode="auto">
          <a:xfrm>
            <a:off x="755650" y="620713"/>
            <a:ext cx="7632700" cy="6762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99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Закрепление материала: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201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01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20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201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201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201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201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201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201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201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201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201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0164" grpId="0" animBg="1"/>
    </p:bldLst>
  </p:timing>
</p:sld>
</file>

<file path=ppt/theme/theme1.xml><?xml version="1.0" encoding="utf-8"?>
<a:theme xmlns:a="http://schemas.openxmlformats.org/drawingml/2006/main" name="Облака">
  <a:themeElements>
    <a:clrScheme name="Облака 1">
      <a:dk1>
        <a:srgbClr val="4D4D4D"/>
      </a:dk1>
      <a:lt1>
        <a:srgbClr val="FFFFFF"/>
      </a:lt1>
      <a:dk2>
        <a:srgbClr val="0000A4"/>
      </a:dk2>
      <a:lt2>
        <a:srgbClr val="B7E7FF"/>
      </a:lt2>
      <a:accent1>
        <a:srgbClr val="0099CC"/>
      </a:accent1>
      <a:accent2>
        <a:srgbClr val="00CC99"/>
      </a:accent2>
      <a:accent3>
        <a:srgbClr val="AAAACF"/>
      </a:accent3>
      <a:accent4>
        <a:srgbClr val="DADADA"/>
      </a:accent4>
      <a:accent5>
        <a:srgbClr val="AACAE2"/>
      </a:accent5>
      <a:accent6>
        <a:srgbClr val="00B98A"/>
      </a:accent6>
      <a:hlink>
        <a:srgbClr val="FFCC00"/>
      </a:hlink>
      <a:folHlink>
        <a:srgbClr val="EE941C"/>
      </a:folHlink>
    </a:clrScheme>
    <a:fontScheme name="Облака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блака 1">
        <a:dk1>
          <a:srgbClr val="4D4D4D"/>
        </a:dk1>
        <a:lt1>
          <a:srgbClr val="FFFFFF"/>
        </a:lt1>
        <a:dk2>
          <a:srgbClr val="0000A4"/>
        </a:dk2>
        <a:lt2>
          <a:srgbClr val="B7E7FF"/>
        </a:lt2>
        <a:accent1>
          <a:srgbClr val="0099CC"/>
        </a:accent1>
        <a:accent2>
          <a:srgbClr val="00CC99"/>
        </a:accent2>
        <a:accent3>
          <a:srgbClr val="AAAACF"/>
        </a:accent3>
        <a:accent4>
          <a:srgbClr val="DADADA"/>
        </a:accent4>
        <a:accent5>
          <a:srgbClr val="AACAE2"/>
        </a:accent5>
        <a:accent6>
          <a:srgbClr val="00B98A"/>
        </a:accent6>
        <a:hlink>
          <a:srgbClr val="FFCC00"/>
        </a:hlink>
        <a:folHlink>
          <a:srgbClr val="EE941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блака 2">
        <a:dk1>
          <a:srgbClr val="000066"/>
        </a:dk1>
        <a:lt1>
          <a:srgbClr val="FFFFFF"/>
        </a:lt1>
        <a:dk2>
          <a:srgbClr val="00A2DC"/>
        </a:dk2>
        <a:lt2>
          <a:srgbClr val="FFFFFF"/>
        </a:lt2>
        <a:accent1>
          <a:srgbClr val="0079A4"/>
        </a:accent1>
        <a:accent2>
          <a:srgbClr val="33CCCC"/>
        </a:accent2>
        <a:accent3>
          <a:srgbClr val="AACEEB"/>
        </a:accent3>
        <a:accent4>
          <a:srgbClr val="DADADA"/>
        </a:accent4>
        <a:accent5>
          <a:srgbClr val="AABECF"/>
        </a:accent5>
        <a:accent6>
          <a:srgbClr val="2DB9B9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блака 3">
        <a:dk1>
          <a:srgbClr val="010199"/>
        </a:dk1>
        <a:lt1>
          <a:srgbClr val="FFFFFF"/>
        </a:lt1>
        <a:dk2>
          <a:srgbClr val="000092"/>
        </a:dk2>
        <a:lt2>
          <a:srgbClr val="CCFFFF"/>
        </a:lt2>
        <a:accent1>
          <a:srgbClr val="66CCFF"/>
        </a:accent1>
        <a:accent2>
          <a:srgbClr val="2EBDBA"/>
        </a:accent2>
        <a:accent3>
          <a:srgbClr val="AAAAC7"/>
        </a:accent3>
        <a:accent4>
          <a:srgbClr val="DADADA"/>
        </a:accent4>
        <a:accent5>
          <a:srgbClr val="B8E2FF"/>
        </a:accent5>
        <a:accent6>
          <a:srgbClr val="29ABA8"/>
        </a:accent6>
        <a:hlink>
          <a:srgbClr val="66FFFF"/>
        </a:hlink>
        <a:folHlink>
          <a:srgbClr val="CC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блака 4">
        <a:dk1>
          <a:srgbClr val="000000"/>
        </a:dk1>
        <a:lt1>
          <a:srgbClr val="FFFFFF"/>
        </a:lt1>
        <a:dk2>
          <a:srgbClr val="006A67"/>
        </a:dk2>
        <a:lt2>
          <a:srgbClr val="FFFFCC"/>
        </a:lt2>
        <a:accent1>
          <a:srgbClr val="33CCCC"/>
        </a:accent1>
        <a:accent2>
          <a:srgbClr val="6D6FC7"/>
        </a:accent2>
        <a:accent3>
          <a:srgbClr val="AAB9B8"/>
        </a:accent3>
        <a:accent4>
          <a:srgbClr val="DADADA"/>
        </a:accent4>
        <a:accent5>
          <a:srgbClr val="ADE2E2"/>
        </a:accent5>
        <a:accent6>
          <a:srgbClr val="6264B4"/>
        </a:accent6>
        <a:hlink>
          <a:srgbClr val="00FFFF"/>
        </a:hlink>
        <a:folHlink>
          <a:srgbClr val="00CC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блака 5">
        <a:dk1>
          <a:srgbClr val="4D4D4D"/>
        </a:dk1>
        <a:lt1>
          <a:srgbClr val="FFFFFF"/>
        </a:lt1>
        <a:dk2>
          <a:srgbClr val="650BB7"/>
        </a:dk2>
        <a:lt2>
          <a:srgbClr val="FFFFFF"/>
        </a:lt2>
        <a:accent1>
          <a:srgbClr val="FF66FF"/>
        </a:accent1>
        <a:accent2>
          <a:srgbClr val="666699"/>
        </a:accent2>
        <a:accent3>
          <a:srgbClr val="B8AAD8"/>
        </a:accent3>
        <a:accent4>
          <a:srgbClr val="DADADA"/>
        </a:accent4>
        <a:accent5>
          <a:srgbClr val="FFB8FF"/>
        </a:accent5>
        <a:accent6>
          <a:srgbClr val="5C5C8A"/>
        </a:accent6>
        <a:hlink>
          <a:srgbClr val="E9E9FF"/>
        </a:hlink>
        <a:folHlink>
          <a:srgbClr val="CCE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блака 6">
        <a:dk1>
          <a:srgbClr val="FFFFFF"/>
        </a:dk1>
        <a:lt1>
          <a:srgbClr val="FFFFFF"/>
        </a:lt1>
        <a:dk2>
          <a:srgbClr val="005000"/>
        </a:dk2>
        <a:lt2>
          <a:srgbClr val="DCEAAE"/>
        </a:lt2>
        <a:accent1>
          <a:srgbClr val="99CC00"/>
        </a:accent1>
        <a:accent2>
          <a:srgbClr val="6F801A"/>
        </a:accent2>
        <a:accent3>
          <a:srgbClr val="AAB3AA"/>
        </a:accent3>
        <a:accent4>
          <a:srgbClr val="DADADA"/>
        </a:accent4>
        <a:accent5>
          <a:srgbClr val="CAE2AA"/>
        </a:accent5>
        <a:accent6>
          <a:srgbClr val="647316"/>
        </a:accent6>
        <a:hlink>
          <a:srgbClr val="FFFFCC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блака 7">
        <a:dk1>
          <a:srgbClr val="4F4F77"/>
        </a:dk1>
        <a:lt1>
          <a:srgbClr val="FFFFFF"/>
        </a:lt1>
        <a:dk2>
          <a:srgbClr val="7979A5"/>
        </a:dk2>
        <a:lt2>
          <a:srgbClr val="F3F3FF"/>
        </a:lt2>
        <a:accent1>
          <a:srgbClr val="5D5D8B"/>
        </a:accent1>
        <a:accent2>
          <a:srgbClr val="66CCFF"/>
        </a:accent2>
        <a:accent3>
          <a:srgbClr val="BEBECF"/>
        </a:accent3>
        <a:accent4>
          <a:srgbClr val="DADADA"/>
        </a:accent4>
        <a:accent5>
          <a:srgbClr val="B6B6C4"/>
        </a:accent5>
        <a:accent6>
          <a:srgbClr val="5CB9E7"/>
        </a:accent6>
        <a:hlink>
          <a:srgbClr val="CCECFF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блака 8">
        <a:dk1>
          <a:srgbClr val="000000"/>
        </a:dk1>
        <a:lt1>
          <a:srgbClr val="B9B9B9"/>
        </a:lt1>
        <a:dk2>
          <a:srgbClr val="8A8472"/>
        </a:dk2>
        <a:lt2>
          <a:srgbClr val="4D4D4D"/>
        </a:lt2>
        <a:accent1>
          <a:srgbClr val="EDEEE2"/>
        </a:accent1>
        <a:accent2>
          <a:srgbClr val="7FAA7E"/>
        </a:accent2>
        <a:accent3>
          <a:srgbClr val="D9D9D9"/>
        </a:accent3>
        <a:accent4>
          <a:srgbClr val="000000"/>
        </a:accent4>
        <a:accent5>
          <a:srgbClr val="F4F5EE"/>
        </a:accent5>
        <a:accent6>
          <a:srgbClr val="729A72"/>
        </a:accent6>
        <a:hlink>
          <a:srgbClr val="008000"/>
        </a:hlink>
        <a:folHlink>
          <a:srgbClr val="9894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блака 9">
        <a:dk1>
          <a:srgbClr val="000000"/>
        </a:dk1>
        <a:lt1>
          <a:srgbClr val="FEA24E"/>
        </a:lt1>
        <a:dk2>
          <a:srgbClr val="CC6600"/>
        </a:dk2>
        <a:lt2>
          <a:srgbClr val="808080"/>
        </a:lt2>
        <a:accent1>
          <a:srgbClr val="FBEECD"/>
        </a:accent1>
        <a:accent2>
          <a:srgbClr val="ECD044"/>
        </a:accent2>
        <a:accent3>
          <a:srgbClr val="FECEB2"/>
        </a:accent3>
        <a:accent4>
          <a:srgbClr val="000000"/>
        </a:accent4>
        <a:accent5>
          <a:srgbClr val="FDF5E3"/>
        </a:accent5>
        <a:accent6>
          <a:srgbClr val="D6BC3D"/>
        </a:accent6>
        <a:hlink>
          <a:srgbClr val="E42B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Оформление по умолчанию">
  <a:themeElements>
    <a:clrScheme name="1_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2736</TotalTime>
  <Words>432</Words>
  <Application>Microsoft Office PowerPoint</Application>
  <PresentationFormat>Экран (4:3)</PresentationFormat>
  <Paragraphs>181</Paragraphs>
  <Slides>21</Slides>
  <Notes>14</Notes>
  <HiddenSlides>1</HiddenSlides>
  <MMClips>0</MMClips>
  <ScaleCrop>false</ScaleCrop>
  <HeadingPairs>
    <vt:vector size="8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3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21</vt:i4>
      </vt:variant>
    </vt:vector>
  </HeadingPairs>
  <TitlesOfParts>
    <vt:vector size="31" baseType="lpstr">
      <vt:lpstr>Arial</vt:lpstr>
      <vt:lpstr>Wingdings</vt:lpstr>
      <vt:lpstr>Arial Black</vt:lpstr>
      <vt:lpstr>Times New Roman</vt:lpstr>
      <vt:lpstr>Matura MT Script Capitals</vt:lpstr>
      <vt:lpstr>Облака</vt:lpstr>
      <vt:lpstr>1_Оформление по умолчанию</vt:lpstr>
      <vt:lpstr>Оформление по умолчанию</vt:lpstr>
      <vt:lpstr>Microsoft Equation 3.0</vt:lpstr>
      <vt:lpstr>Фотография Microsoft Photo Editor 3.0</vt:lpstr>
      <vt:lpstr>Слайд 1</vt:lpstr>
      <vt:lpstr>Слайд 2</vt:lpstr>
      <vt:lpstr>  </vt:lpstr>
      <vt:lpstr>Слайд 4</vt:lpstr>
      <vt:lpstr>  spectrum (лат.) -  видение. </vt:lpstr>
      <vt:lpstr>Слайд 6</vt:lpstr>
      <vt:lpstr>Слайд 7</vt:lpstr>
      <vt:lpstr>Слайд 8</vt:lpstr>
      <vt:lpstr>Слайд 9</vt:lpstr>
      <vt:lpstr>Выводы:</vt:lpstr>
      <vt:lpstr>Слайд 11</vt:lpstr>
      <vt:lpstr>Условия  возникновения радуги: </vt:lpstr>
      <vt:lpstr>В водяной капле происходят следующие оптические явления:</vt:lpstr>
      <vt:lpstr>Слайд 14</vt:lpstr>
      <vt:lpstr>Спектральный круг</vt:lpstr>
      <vt:lpstr>Исаак Ньютон</vt:lpstr>
      <vt:lpstr>Томас Юнг</vt:lpstr>
      <vt:lpstr>Слайд 18</vt:lpstr>
      <vt:lpstr>Слайд 19</vt:lpstr>
      <vt:lpstr>Слайд 20</vt:lpstr>
      <vt:lpstr>Слайд 21</vt:lpstr>
    </vt:vector>
  </TitlesOfParts>
  <Company>Организация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Customer</dc:creator>
  <cp:lastModifiedBy>Admin</cp:lastModifiedBy>
  <cp:revision>35</cp:revision>
  <dcterms:created xsi:type="dcterms:W3CDTF">2010-03-03T19:36:48Z</dcterms:created>
  <dcterms:modified xsi:type="dcterms:W3CDTF">2011-11-29T12:58:46Z</dcterms:modified>
</cp:coreProperties>
</file>