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06/relationships/legacyDocTextInfo" Target="legacyDocTextInfo.bin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8.bin"/><Relationship Id="rId2" Type="http://schemas.microsoft.com/office/2006/relationships/legacyDiagramText" Target="legacyDiagramText7.bin"/><Relationship Id="rId1" Type="http://schemas.microsoft.com/office/2006/relationships/legacyDiagramText" Target="legacyDiagramText6.bin"/><Relationship Id="rId5" Type="http://schemas.microsoft.com/office/2006/relationships/legacyDiagramText" Target="legacyDiagramText10.bin"/><Relationship Id="rId4" Type="http://schemas.microsoft.com/office/2006/relationships/legacyDiagramText" Target="legacyDiagramText9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AA3C87A-FEA2-452F-A724-16CA642A224D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19464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9465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6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7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8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9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0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1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2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3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4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5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6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7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8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9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0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1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2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3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4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5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6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7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8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9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0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1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2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3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4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5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496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33337-4B3D-452B-9171-D4E8EACD5BE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EA5E-622C-46E4-8668-56A4644AE5E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CA1F4-F812-4D00-9374-94C7F293863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1E7D1-D81E-4A93-8B07-F52B5EC8DCB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2E369-BFF1-4A9A-997F-584741A70B8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D451C-86E4-46EC-9874-730C33F520D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0AAFC-CA6B-4573-A536-F8AA601D8FC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412B-E7C3-4540-BC77-B4749791AB3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1C91A-84B2-46F9-98DB-118FFFEC360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CD4FA-873E-4D2C-93FD-23194740DDE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9AD74BB-BEFF-4A30-AD53-42F327148F8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 alt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0C18E16-D776-4591-8D8F-E16A6EDA5417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1844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8441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2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3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5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6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7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8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9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0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1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2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3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4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5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6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7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8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9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0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1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2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3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4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5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6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7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8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69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70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71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Почему важно соблюдать законы?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/>
              <a:t>Д/З: </a:t>
            </a:r>
            <a:r>
              <a:rPr lang="en-US" b="1">
                <a:cs typeface="Arial" pitchFamily="34" charset="0"/>
              </a:rPr>
              <a:t>§</a:t>
            </a:r>
            <a:r>
              <a:rPr lang="ru-RU" b="1">
                <a:cs typeface="Arial" pitchFamily="34" charset="0"/>
              </a:rPr>
              <a:t> 7, читать, </a:t>
            </a:r>
          </a:p>
          <a:p>
            <a:pPr algn="ctr"/>
            <a:r>
              <a:rPr lang="ru-RU" b="1">
                <a:cs typeface="Arial" pitchFamily="34" charset="0"/>
              </a:rPr>
              <a:t>вопросы 1,2,5,6, пересказ,</a:t>
            </a:r>
          </a:p>
          <a:p>
            <a:pPr algn="ctr"/>
            <a:r>
              <a:rPr lang="ru-RU" b="1">
                <a:cs typeface="Arial" pitchFamily="34" charset="0"/>
              </a:rPr>
              <a:t> Р/Т № 2-5</a:t>
            </a:r>
            <a:endParaRPr lang="en-US" b="1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Вопросы к тексту: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200"/>
              <a:t>Какие значения имеет слово «смута»?</a:t>
            </a:r>
          </a:p>
          <a:p>
            <a:r>
              <a:rPr lang="ru-RU" sz="3200"/>
              <a:t>В чем проявилась Смута?</a:t>
            </a:r>
          </a:p>
          <a:p>
            <a:r>
              <a:rPr lang="ru-RU" sz="3200"/>
              <a:t>Когда было смутное время в России?</a:t>
            </a:r>
          </a:p>
          <a:p>
            <a:r>
              <a:rPr lang="ru-RU" sz="3200"/>
              <a:t>Что стало причиной Смуты?</a:t>
            </a:r>
          </a:p>
          <a:p>
            <a:r>
              <a:rPr lang="ru-RU" sz="3200"/>
              <a:t>Чем была страшна Смута?</a:t>
            </a:r>
          </a:p>
          <a:p>
            <a:r>
              <a:rPr lang="ru-RU" sz="3200"/>
              <a:t>Почему удалось преодолеть Смуту?</a:t>
            </a:r>
          </a:p>
          <a:p>
            <a:endParaRPr lang="ru-RU" sz="3200"/>
          </a:p>
        </p:txBody>
      </p:sp>
      <p:pic>
        <p:nvPicPr>
          <p:cNvPr id="3076" name="Picture 4" descr="ag00317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0"/>
            <a:ext cx="1436688" cy="1844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   Проявление Смуты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300"/>
              <a:t>Разорение России.</a:t>
            </a:r>
          </a:p>
          <a:p>
            <a:r>
              <a:rPr lang="ru-RU" sz="4300"/>
              <a:t>Гибель людей.</a:t>
            </a:r>
          </a:p>
          <a:p>
            <a:r>
              <a:rPr lang="ru-RU" sz="4300"/>
              <a:t>Отсутствие законного правительства, самозванство.</a:t>
            </a:r>
          </a:p>
          <a:p>
            <a:r>
              <a:rPr lang="ru-RU" sz="4300"/>
              <a:t>Междоусобицы.</a:t>
            </a:r>
          </a:p>
        </p:txBody>
      </p:sp>
      <p:pic>
        <p:nvPicPr>
          <p:cNvPr id="4100" name="Picture 4" descr="ag00029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Словарь: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200"/>
              <a:t>Закон – нормативно-правовой акт, обладающий высшей юридической силой, принятый в строго определенном, особом порядке органом законодательной власти или референдумом, и регулирующий наиболее важные общественные отношения.</a:t>
            </a:r>
          </a:p>
        </p:txBody>
      </p:sp>
      <p:pic>
        <p:nvPicPr>
          <p:cNvPr id="5124" name="Picture 4" descr="ag00029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        Р/Т № 1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 sz="4300"/>
              <a:t>Закон – это правила, которые:</a:t>
            </a:r>
          </a:p>
          <a:p>
            <a:pPr marL="609600" indent="-609600">
              <a:buFontTx/>
              <a:buAutoNum type="arabicParenR"/>
            </a:pPr>
            <a:r>
              <a:rPr lang="ru-RU" sz="4300" u="sng"/>
              <a:t>Устанавливает государство;</a:t>
            </a:r>
          </a:p>
          <a:p>
            <a:pPr marL="609600" indent="-609600">
              <a:buFontTx/>
              <a:buAutoNum type="arabicParenR"/>
            </a:pPr>
            <a:r>
              <a:rPr lang="ru-RU" sz="4300"/>
              <a:t>________________________</a:t>
            </a:r>
          </a:p>
          <a:p>
            <a:pPr marL="609600" indent="-609600">
              <a:buFontTx/>
              <a:buAutoNum type="arabicParenR"/>
            </a:pPr>
            <a:r>
              <a:rPr lang="ru-RU" sz="4300"/>
              <a:t>________________________</a:t>
            </a:r>
          </a:p>
        </p:txBody>
      </p:sp>
      <p:pic>
        <p:nvPicPr>
          <p:cNvPr id="6148" name="Picture 4" descr="ag00029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1979612" cy="15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      Р/Т  № 1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 sz="3900"/>
              <a:t>Закон – это правила, которые:</a:t>
            </a:r>
          </a:p>
          <a:p>
            <a:pPr marL="609600" indent="-609600">
              <a:buFontTx/>
              <a:buAutoNum type="arabicParenR"/>
            </a:pPr>
            <a:r>
              <a:rPr lang="ru-RU" sz="3900" u="sng"/>
              <a:t>Устанавливает государство;</a:t>
            </a:r>
          </a:p>
          <a:p>
            <a:pPr marL="609600" indent="-609600">
              <a:buFontTx/>
              <a:buAutoNum type="arabicParenR"/>
            </a:pPr>
            <a:r>
              <a:rPr lang="ru-RU" sz="3900" u="sng"/>
              <a:t>Обладают высшей юридической силой;</a:t>
            </a:r>
          </a:p>
          <a:p>
            <a:pPr marL="609600" indent="-609600">
              <a:buFontTx/>
              <a:buAutoNum type="arabicParenR"/>
            </a:pPr>
            <a:r>
              <a:rPr lang="ru-RU" sz="3900" u="sng"/>
              <a:t>Регулируют наиболее важные общественные отношения.</a:t>
            </a:r>
            <a:endParaRPr lang="ru-RU" sz="3900"/>
          </a:p>
        </p:txBody>
      </p:sp>
      <p:pic>
        <p:nvPicPr>
          <p:cNvPr id="8196" name="Picture 4" descr="ag00029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Словарь: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8000"/>
              <a:t>Конституция – основной закон государства.</a:t>
            </a:r>
          </a:p>
        </p:txBody>
      </p:sp>
      <p:pic>
        <p:nvPicPr>
          <p:cNvPr id="9220" name="Picture 4" descr="ag00029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Понятие свободы</a:t>
            </a:r>
          </a:p>
        </p:txBody>
      </p:sp>
      <p:graphicFrame>
        <p:nvGraphicFramePr>
          <p:cNvPr id="10245" name="Organization Chart 5"/>
          <p:cNvGraphicFramePr>
            <a:graphicFrameLocks/>
          </p:cNvGraphicFramePr>
          <p:nvPr>
            <p:ph idx="1"/>
          </p:nvPr>
        </p:nvGraphicFramePr>
        <p:xfrm>
          <a:off x="457200" y="1719263"/>
          <a:ext cx="8229600" cy="4411662"/>
        </p:xfrm>
        <a:graphic>
          <a:graphicData uri="http://schemas.openxmlformats.org/drawingml/2006/compatibility">
            <com:legacyDrawing xmlns:com="http://schemas.openxmlformats.org/drawingml/2006/compatibility" spid="_x0000_s10245"/>
          </a:graphicData>
        </a:graphic>
      </p:graphicFrame>
      <p:pic>
        <p:nvPicPr>
          <p:cNvPr id="10258" name="Picture 18" descr="ag00029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Понятие свободы</a:t>
            </a:r>
          </a:p>
        </p:txBody>
      </p:sp>
      <p:graphicFrame>
        <p:nvGraphicFramePr>
          <p:cNvPr id="13315" name="Organization Chart 3"/>
          <p:cNvGraphicFramePr>
            <a:graphicFrameLocks/>
          </p:cNvGraphicFramePr>
          <p:nvPr>
            <p:ph idx="1"/>
          </p:nvPr>
        </p:nvGraphicFramePr>
        <p:xfrm>
          <a:off x="457200" y="1719263"/>
          <a:ext cx="8229600" cy="4411662"/>
        </p:xfrm>
        <a:graphic>
          <a:graphicData uri="http://schemas.openxmlformats.org/drawingml/2006/compatibility">
            <com:legacyDrawing xmlns:com="http://schemas.openxmlformats.org/drawingml/2006/compatibility" spid="_x0000_s13315"/>
          </a:graphicData>
        </a:graphic>
      </p:graphicFrame>
      <p:pic>
        <p:nvPicPr>
          <p:cNvPr id="13326" name="Picture 14" descr="ag00029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1979613" cy="15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39</TotalTime>
  <Words>188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Wingdings</vt:lpstr>
      <vt:lpstr>Сеть</vt:lpstr>
      <vt:lpstr>Почему важно соблюдать законы?</vt:lpstr>
      <vt:lpstr>Вопросы к тексту:</vt:lpstr>
      <vt:lpstr>   Проявление Смуты</vt:lpstr>
      <vt:lpstr>Словарь:</vt:lpstr>
      <vt:lpstr>        Р/Т № 1</vt:lpstr>
      <vt:lpstr>      Р/Т  № 1</vt:lpstr>
      <vt:lpstr>Словарь:</vt:lpstr>
      <vt:lpstr>Понятие свободы</vt:lpstr>
      <vt:lpstr>Понятие свободы</vt:lpstr>
    </vt:vector>
  </TitlesOfParts>
  <Company>***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важно соблюдать законы?</dc:title>
  <dc:creator>***</dc:creator>
  <cp:lastModifiedBy>Антон</cp:lastModifiedBy>
  <cp:revision>17</cp:revision>
  <dcterms:created xsi:type="dcterms:W3CDTF">2008-11-17T14:32:55Z</dcterms:created>
  <dcterms:modified xsi:type="dcterms:W3CDTF">2015-04-09T16:06:11Z</dcterms:modified>
</cp:coreProperties>
</file>