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60" r:id="rId4"/>
    <p:sldId id="261" r:id="rId5"/>
    <p:sldId id="264" r:id="rId6"/>
    <p:sldId id="265" r:id="rId7"/>
    <p:sldId id="262" r:id="rId8"/>
    <p:sldId id="263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FF33"/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Овал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8B0B7-8053-44EA-A7BE-1C37E8E40A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64C933E-E625-4DFA-8CFA-E6E7D87E9A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Овал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Овал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Овал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CBB9C-8CFC-4617-84F6-C5F0566232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734F8-5C6C-439D-B270-BA4010085A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46E39-B55F-4F6B-B761-8CC918F09A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7745843-D5DF-424F-AB6E-D77D264947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F150E-281A-45BD-913B-C49AD0C079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6" name="Прямая соединительная линия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7" name="Прямая соединительная линия 1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Прямая соединительная линия 1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ая соединительная линия 1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DB46289-0F9A-43B8-9A6C-342D6FF82F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Прямая соединительная линия 1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ая соединительная линия 1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1" name="Прямая соединительная линия 2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F29C933-4A73-4CEA-9D5B-364F63849C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7A1F7-2EF4-4968-BE67-308B49284C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79D1B-2879-4033-8B64-45255A62B8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201C0-E81A-48B4-B9B9-1710248ADC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032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34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3E5B1B8-ABE3-42DE-96B1-1438B95FA9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3" r:id="rId4"/>
    <p:sldLayoutId id="2147483722" r:id="rId5"/>
    <p:sldLayoutId id="2147483727" r:id="rId6"/>
    <p:sldLayoutId id="2147483721" r:id="rId7"/>
    <p:sldLayoutId id="2147483728" r:id="rId8"/>
    <p:sldLayoutId id="2147483729" r:id="rId9"/>
    <p:sldLayoutId id="2147483720" r:id="rId10"/>
    <p:sldLayoutId id="2147483719" r:id="rId11"/>
    <p:sldLayoutId id="214748373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457200" y="304800"/>
            <a:ext cx="8077200" cy="32766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3200" cap="none" smtClean="0"/>
              <a:t>БЕСЕДА ПО</a:t>
            </a:r>
            <a:r>
              <a:rPr lang="ru-RU" sz="4000" cap="none" smtClean="0"/>
              <a:t> </a:t>
            </a:r>
            <a:r>
              <a:rPr lang="ru-RU" sz="3200" cap="none" smtClean="0"/>
              <a:t>ОБРАЗОВАТЕЛЬНОЙ ОБЛАСТИ «БЕЗОПАСНОСТЬ»</a:t>
            </a:r>
            <a:br>
              <a:rPr lang="ru-RU" sz="3200" cap="none" smtClean="0"/>
            </a:br>
            <a:r>
              <a:rPr lang="ru-RU" sz="3200" cap="none" smtClean="0"/>
              <a:t>В СРЕДНЕЙ ГРУППЕ</a:t>
            </a:r>
            <a:br>
              <a:rPr lang="ru-RU" sz="3200" cap="none" smtClean="0"/>
            </a:br>
            <a:r>
              <a:rPr lang="ru-RU" sz="3200" cap="none" smtClean="0"/>
              <a:t/>
            </a:r>
            <a:br>
              <a:rPr lang="ru-RU" sz="3200" cap="none" smtClean="0"/>
            </a:br>
            <a:r>
              <a:rPr lang="ru-RU" sz="3200" cap="none" smtClean="0"/>
              <a:t>«УЛИЦА»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248400" y="3733800"/>
            <a:ext cx="2895600" cy="1676400"/>
          </a:xfrm>
        </p:spPr>
        <p:txBody>
          <a:bodyPr/>
          <a:lstStyle/>
          <a:p>
            <a:pPr algn="r" eaLnBrk="1" hangingPunct="1"/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Провела  воспитатель</a:t>
            </a:r>
          </a:p>
          <a:p>
            <a:pPr algn="r" eaLnBrk="1" hangingPunct="1"/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ГДОУ д/с №22 г. СПб</a:t>
            </a:r>
          </a:p>
          <a:p>
            <a:pPr algn="r" eaLnBrk="1" hangingPunct="1"/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Романова М.А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411162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ru-RU" sz="2800" cap="none" dirty="0" smtClean="0">
                <a:latin typeface="Times New Roman" pitchFamily="18" charset="0"/>
                <a:cs typeface="Times New Roman" pitchFamily="18" charset="0"/>
              </a:rPr>
              <a:t>Цель: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60363" y="914400"/>
            <a:ext cx="7467600" cy="30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Познакомить детей с правилами дорожного движения</a:t>
            </a:r>
          </a:p>
        </p:txBody>
      </p:sp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381000" y="1371600"/>
            <a:ext cx="7467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ru-RU" sz="28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</p:txBody>
      </p:sp>
      <p:sp>
        <p:nvSpPr>
          <p:cNvPr id="10245" name="Rectangle 3"/>
          <p:cNvSpPr>
            <a:spLocks noChangeArrowheads="1"/>
          </p:cNvSpPr>
          <p:nvPr/>
        </p:nvSpPr>
        <p:spPr bwMode="auto">
          <a:xfrm>
            <a:off x="381000" y="1981200"/>
            <a:ext cx="7543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</a:pPr>
            <a:r>
              <a:rPr lang="ru-RU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Дать детям понятия «улица», «дорога», «тротуар», «проезжая часть», их назначением, уточнить представление о светофоре и назначение каждого его цвета.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</a:pPr>
            <a:r>
              <a:rPr lang="ru-RU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Развивать у детей внимательность, любознательность, наблюдательность.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</a:pPr>
            <a:r>
              <a:rPr lang="ru-RU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Воспитывать у детей интерес к изучению Правил дорожного движения; осторожность, самостоятельность, бережное отношение к своему здоровью, к окружающим, культуру поведения на улице.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Закреплять полученные знания в различных видах деятельности.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skazki-00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981200"/>
            <a:ext cx="7010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990600" y="228600"/>
            <a:ext cx="6324600" cy="1600200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1800" cap="none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Дети, мы с вами живем в огромном городе. </a:t>
            </a:r>
            <a:br>
              <a:rPr lang="ru-RU" sz="1800" cap="none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cap="none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нашем городе много улиц, а на каждой улице есть дома , магазины, школы, детские сады. По улицам едут машины, троллейбусы, автобусы, трамваи.</a:t>
            </a:r>
            <a:br>
              <a:rPr lang="ru-RU" sz="1800" cap="none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cap="none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4294967295"/>
          </p:nvPr>
        </p:nvSpPr>
        <p:spPr>
          <a:xfrm flipV="1">
            <a:off x="0" y="914400"/>
            <a:ext cx="8229600" cy="74613"/>
          </a:xfrm>
        </p:spPr>
        <p:txBody>
          <a:bodyPr>
            <a:normAutofit fontScale="2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dirty="0"/>
              <a:t>		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609600" y="609600"/>
            <a:ext cx="76200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Ребята, а вы знаете, как называют людей, которые едут в транспорте?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Пассажиры!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Правильно.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А как называют тех, кто ходит по улице пешком?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Пешеходы.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Умницы.</a:t>
            </a:r>
          </a:p>
        </p:txBody>
      </p:sp>
      <p:pic>
        <p:nvPicPr>
          <p:cNvPr id="12291" name="Picture 4" descr="20886094_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124200"/>
            <a:ext cx="3805238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5" descr="88cd8049570ad2a0-lar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3200400"/>
            <a:ext cx="36512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0" y="533400"/>
            <a:ext cx="8229600" cy="20574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sz="2800" dirty="0"/>
              <a:t>		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Вот я вам предлагаю рассмотреть на картинке улицу.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	Давайте посмотрим из каких частей состоит наша улица: это тротуар – по нему ходят пешеходы, это проезжая часть. Как вы думаете, для кого предназначена проезжая часть?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	Проезжая часть предназначена для водителей машин.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	Правильно, т.е по проезжей части едут машины.</a:t>
            </a:r>
          </a:p>
        </p:txBody>
      </p:sp>
      <p:pic>
        <p:nvPicPr>
          <p:cNvPr id="13315" name="Picture 4" descr="skazki-00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2819400"/>
            <a:ext cx="4533900" cy="375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0" y="762000"/>
            <a:ext cx="8229600" cy="53641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		Ребята, значит пешеходы должны ходить по тротуару, а почему им нельзя выходить на проезжую часть?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		Пешеходам нельзя выходить на проезжую часть, потому что там едут машины и можно поспасть под машину.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		Правильно, для того чтобы у нас всё было в порядке на улице, были и придуманы тротуар и проезжая часть!</a:t>
            </a:r>
          </a:p>
        </p:txBody>
      </p:sp>
      <p:pic>
        <p:nvPicPr>
          <p:cNvPr id="14339" name="Picture 4" descr="1307198404_z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2819400"/>
            <a:ext cx="3429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mult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3070225"/>
            <a:ext cx="2990850" cy="378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4" descr="69114414_1294780303_49316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43000"/>
            <a:ext cx="4419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609600" y="228600"/>
            <a:ext cx="8229600" cy="42973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		Ребята, а вот иногда нам можно выходить на проезжую часть, чтобы перейти дорогу и попасть на другую сторону. А на дороге едут машины и мы же не можем просто так пойти под машины, что же нам                 		помогает?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	                            Нам помогает светофор.</a:t>
            </a:r>
          </a:p>
          <a:p>
            <a:pPr algn="r"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				Совершенно верно светофор помогает нам переходить проезжую часть и сигнализирует </a:t>
            </a:r>
          </a:p>
          <a:p>
            <a:pPr algn="r"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когда можно, а когда нельзя.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69114414_1294780303_49316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04900"/>
            <a:ext cx="4800600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533400" y="762000"/>
            <a:ext cx="7696200" cy="5364163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Давайте прослушаем стихотворение С.Михалкова «Светофор»:</a:t>
            </a:r>
          </a:p>
          <a:p>
            <a:pPr algn="r" eaLnBrk="1" hangingPunct="1"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Если свет зажегся красный, </a:t>
            </a:r>
          </a:p>
          <a:p>
            <a:pPr algn="r"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Значит двигаться опасно,</a:t>
            </a:r>
          </a:p>
          <a:p>
            <a:pPr algn="r"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Свет зеленый говорит:</a:t>
            </a:r>
          </a:p>
          <a:p>
            <a:pPr algn="r"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«Проходите, путь открыт!»</a:t>
            </a:r>
          </a:p>
          <a:p>
            <a:pPr algn="r"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Желтый свет – предупрежденье</a:t>
            </a:r>
          </a:p>
          <a:p>
            <a:pPr algn="r"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Жди сигнала для движения.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4" name="Rectangle 5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А теперь предлагаю вам немного отдохнуть</a:t>
            </a:r>
            <a:r>
              <a:rPr lang="ru-RU" sz="320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3200">
                <a:latin typeface="Times New Roman" pitchFamily="18" charset="0"/>
                <a:cs typeface="Times New Roman" pitchFamily="18" charset="0"/>
              </a:rPr>
            </a:br>
            <a:endParaRPr lang="ru-RU" sz="32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399" name="Group 63"/>
          <p:cNvGraphicFramePr>
            <a:graphicFrameLocks noGrp="1"/>
          </p:cNvGraphicFramePr>
          <p:nvPr>
            <p:ph type="tbl" idx="1"/>
          </p:nvPr>
        </p:nvGraphicFramePr>
        <p:xfrm>
          <a:off x="533400" y="1371600"/>
          <a:ext cx="8229600" cy="4352925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4352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дорожке, по дорожке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Скачем мы на правой ножке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по этой же дорожке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Скачем мы на левой ножке.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тропинке побежим,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лужайки добежим.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 попрыгаем как зайки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Стоп. Немного отдохнем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домой пешком пойдём.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Скачут на правой и левой ногах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Бег на месте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Прыжки на месте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Шагают на месте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0" y="609600"/>
            <a:ext cx="8229600" cy="54403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	Ребята скажите, что же означает красный свет на светофоре?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	Красный свет означает – стоп!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	А желтый?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	Предупреждение.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	А зеленый?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	Можно идти!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		Правильно, надеюсь вы запомните это и будете правильно переходить с родителями проезжую часть.</a:t>
            </a:r>
          </a:p>
        </p:txBody>
      </p:sp>
      <p:pic>
        <p:nvPicPr>
          <p:cNvPr id="18435" name="Picture 5" descr="8c6f9344e636718b630c75460cd16fdd-293x4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3048000"/>
            <a:ext cx="2790825" cy="3810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381000" y="609600"/>
            <a:ext cx="7848600" cy="55165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А теперь я предлагаю Вам выполнить задание.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У вас на столах лежат листы бумаги, на которых нарисованы три светофора.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Раскрась первый светофор так, чтобы пешеходы могли переходить улицу.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Раскрась второй так, чтобы и водители и пешеходы приготовились и были внимательны.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Каким цветом ты закрасишь сигнал третьего светофора, чтобы пешеход знал  - переходить улицу нельзя.</a:t>
            </a: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762000" y="3886200"/>
            <a:ext cx="914400" cy="2057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0" name="Rectangle 6"/>
          <p:cNvSpPr>
            <a:spLocks noChangeArrowheads="1"/>
          </p:cNvSpPr>
          <p:nvPr/>
        </p:nvSpPr>
        <p:spPr bwMode="auto">
          <a:xfrm>
            <a:off x="3505200" y="3886200"/>
            <a:ext cx="914400" cy="2057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1" name="Rectangle 7"/>
          <p:cNvSpPr>
            <a:spLocks noChangeArrowheads="1"/>
          </p:cNvSpPr>
          <p:nvPr/>
        </p:nvSpPr>
        <p:spPr bwMode="auto">
          <a:xfrm>
            <a:off x="6248400" y="3810000"/>
            <a:ext cx="914400" cy="2057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2" name="Oval 8"/>
          <p:cNvSpPr>
            <a:spLocks noChangeArrowheads="1"/>
          </p:cNvSpPr>
          <p:nvPr/>
        </p:nvSpPr>
        <p:spPr bwMode="auto">
          <a:xfrm>
            <a:off x="990600" y="4114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19463" name="Oval 9"/>
          <p:cNvSpPr>
            <a:spLocks noChangeArrowheads="1"/>
          </p:cNvSpPr>
          <p:nvPr/>
        </p:nvSpPr>
        <p:spPr bwMode="auto">
          <a:xfrm>
            <a:off x="9906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4" name="Oval 10"/>
          <p:cNvSpPr>
            <a:spLocks noChangeArrowheads="1"/>
          </p:cNvSpPr>
          <p:nvPr/>
        </p:nvSpPr>
        <p:spPr bwMode="auto">
          <a:xfrm>
            <a:off x="990600" y="5334000"/>
            <a:ext cx="457200" cy="4572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5" name="Oval 12"/>
          <p:cNvSpPr>
            <a:spLocks noChangeArrowheads="1"/>
          </p:cNvSpPr>
          <p:nvPr/>
        </p:nvSpPr>
        <p:spPr bwMode="auto">
          <a:xfrm>
            <a:off x="3733800" y="4191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9466" name="Oval 13"/>
          <p:cNvSpPr>
            <a:spLocks noChangeArrowheads="1"/>
          </p:cNvSpPr>
          <p:nvPr/>
        </p:nvSpPr>
        <p:spPr bwMode="auto">
          <a:xfrm>
            <a:off x="3733800" y="4724400"/>
            <a:ext cx="457200" cy="457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7" name="Oval 14"/>
          <p:cNvSpPr>
            <a:spLocks noChangeArrowheads="1"/>
          </p:cNvSpPr>
          <p:nvPr/>
        </p:nvSpPr>
        <p:spPr bwMode="auto">
          <a:xfrm>
            <a:off x="3733800" y="5334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8" name="Oval 15"/>
          <p:cNvSpPr>
            <a:spLocks noChangeArrowheads="1"/>
          </p:cNvSpPr>
          <p:nvPr/>
        </p:nvSpPr>
        <p:spPr bwMode="auto">
          <a:xfrm>
            <a:off x="6477000" y="3962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9" name="Oval 16"/>
          <p:cNvSpPr>
            <a:spLocks noChangeArrowheads="1"/>
          </p:cNvSpPr>
          <p:nvPr/>
        </p:nvSpPr>
        <p:spPr bwMode="auto">
          <a:xfrm>
            <a:off x="6477000" y="4648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70" name="Oval 17"/>
          <p:cNvSpPr>
            <a:spLocks noChangeArrowheads="1"/>
          </p:cNvSpPr>
          <p:nvPr/>
        </p:nvSpPr>
        <p:spPr bwMode="auto">
          <a:xfrm>
            <a:off x="6477000" y="5334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0" y="304800"/>
            <a:ext cx="6172200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Итоги занятия: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2438400"/>
            <a:ext cx="6172200" cy="2590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Молодцы! С заданием вы справились!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Итак давайте вспомним, на какие части можно разделить улицу? 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Улица делиться на тротуар и проезжую часть. 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Что помогает нам переходить улицу?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Светофор помогает нам переходить проезжую часть.</a:t>
            </a:r>
          </a:p>
          <a:p>
            <a:pPr eaLnBrk="1" hangingPunct="1"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Фотографии с занятия и работы детей</a:t>
            </a:r>
          </a:p>
        </p:txBody>
      </p:sp>
      <p:pic>
        <p:nvPicPr>
          <p:cNvPr id="21507" name="Содержимое 5" descr="DSC_036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 rot="19942231">
            <a:off x="509588" y="942975"/>
            <a:ext cx="2895600" cy="1922463"/>
          </a:xfrm>
        </p:spPr>
      </p:pic>
      <p:pic>
        <p:nvPicPr>
          <p:cNvPr id="21508" name="Рисунок 6" descr="DSC_036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91902">
            <a:off x="5518150" y="992188"/>
            <a:ext cx="29400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Рисунок 7" descr="DSC_0373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837077">
            <a:off x="782638" y="3998913"/>
            <a:ext cx="3276600" cy="217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Рисунок 8" descr="DSC_0366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1845941">
            <a:off x="5610225" y="4238625"/>
            <a:ext cx="2782888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Рисунок 9" descr="DSC_0376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24200" y="2438400"/>
            <a:ext cx="3124200" cy="207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136</TotalTime>
  <Words>356</Words>
  <Application>Microsoft PowerPoint</Application>
  <PresentationFormat>Экран (4:3)</PresentationFormat>
  <Paragraphs>77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Century Schoolbook</vt:lpstr>
      <vt:lpstr>Wingdings</vt:lpstr>
      <vt:lpstr>Wingdings 2</vt:lpstr>
      <vt:lpstr>Calibri</vt:lpstr>
      <vt:lpstr>Times New Roman</vt:lpstr>
      <vt:lpstr>Эркер</vt:lpstr>
      <vt:lpstr>БЕСЕДА ПО ОБРАЗОВАТЕЛЬНОЙ ОБЛАСТИ «БЕЗОПАСНОСТЬ» В СРЕДНЕЙ ГРУППЕ  «УЛИЦА»</vt:lpstr>
      <vt:lpstr>Цель:</vt:lpstr>
      <vt:lpstr>Дети, мы с вами живем в огромном городе.  В нашем городе много улиц, а на каждой улице есть дома , магазины, школы, детские сады. По улицам едут машины, троллейбусы, автобусы, трамваи. </vt:lpstr>
      <vt:lpstr>Слайд 4</vt:lpstr>
      <vt:lpstr>Слайд 5</vt:lpstr>
      <vt:lpstr>Слайд 6</vt:lpstr>
      <vt:lpstr>Слайд 7</vt:lpstr>
      <vt:lpstr>Слайд 8</vt:lpstr>
      <vt:lpstr>А теперь предлагаю вам немного отдохнуть: </vt:lpstr>
      <vt:lpstr>Слайд 10</vt:lpstr>
      <vt:lpstr>Слайд 11</vt:lpstr>
      <vt:lpstr>Итоги занятия:</vt:lpstr>
      <vt:lpstr>Фотографии с занятия и работы детей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Антон</cp:lastModifiedBy>
  <cp:revision>12</cp:revision>
  <cp:lastPrinted>1601-01-01T00:00:00Z</cp:lastPrinted>
  <dcterms:created xsi:type="dcterms:W3CDTF">2011-11-10T14:46:52Z</dcterms:created>
  <dcterms:modified xsi:type="dcterms:W3CDTF">2015-04-09T12:11:01Z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