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5" r:id="rId13"/>
    <p:sldId id="266" r:id="rId14"/>
    <p:sldId id="267" r:id="rId15"/>
    <p:sldId id="268" r:id="rId16"/>
    <p:sldId id="276" r:id="rId17"/>
    <p:sldId id="269" r:id="rId18"/>
    <p:sldId id="270" r:id="rId19"/>
    <p:sldId id="271" r:id="rId20"/>
    <p:sldId id="272" r:id="rId21"/>
    <p:sldId id="274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748" autoAdjust="0"/>
    <p:restoredTop sz="66986" autoAdjust="0"/>
  </p:normalViewPr>
  <p:slideViewPr>
    <p:cSldViewPr>
      <p:cViewPr varScale="1">
        <p:scale>
          <a:sx n="75" d="100"/>
          <a:sy n="75" d="100"/>
        </p:scale>
        <p:origin x="-12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</p:grpSp>
      <p:sp>
        <p:nvSpPr>
          <p:cNvPr id="215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51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E85860-E1B6-4870-9780-FDC343C7C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6DA73-F1C7-4F47-898D-7B4E70A72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C4CEC-CAD8-49AF-8FDF-2558C278E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8C0D5-BABA-4198-B0E8-D312A6871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A68AC-40A4-47F4-AB62-02BEC92C34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72408-3778-42B0-AD3F-DA7B71FE0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0F131-7CD9-4FD0-95E2-D863757ED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927DB-0027-42BB-B335-D1A6BA88E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0AA2D-676B-43CA-8F3D-B76610F45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94492-A918-4351-9EB4-940694BE9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614DF-BB3D-4A20-ADF6-3E5BEAAE7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50000">
              <a:schemeClr val="accent5">
                <a:lumMod val="60000"/>
                <a:lumOff val="40000"/>
              </a:schemeClr>
            </a:gs>
            <a:gs pos="100000">
              <a:srgbClr val="156B13"/>
            </a:gs>
          </a:gsLst>
          <a:lin ang="8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048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8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  <p:sp>
          <p:nvSpPr>
            <p:cNvPr id="2049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  <a:cs typeface="Arial" charset="0"/>
              </a:endParaRPr>
            </a:p>
          </p:txBody>
        </p:sp>
      </p:grp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B49BB7-3679-47EF-82B2-440CA801E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49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49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4213" y="188913"/>
            <a:ext cx="7772400" cy="15113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FF0000"/>
                </a:solidFill>
                <a:latin typeface="Times New Roman" pitchFamily="18" charset="0"/>
              </a:rPr>
              <a:t>         КРАСНАЯ КНИГА </a:t>
            </a:r>
            <a:br>
              <a:rPr lang="ru-RU" sz="480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4800" smtClean="0">
                <a:solidFill>
                  <a:srgbClr val="FF0000"/>
                </a:solidFill>
                <a:latin typeface="Times New Roman" pitchFamily="18" charset="0"/>
              </a:rPr>
              <a:t>     ТУЛЬСКОЙ ОБЛАСТИ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9750" y="2205038"/>
            <a:ext cx="8424863" cy="4032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0000"/>
                </a:solidFill>
              </a:rPr>
              <a:t>                                           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</a:rPr>
              <a:t>РАСТЕНИЯ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chemeClr val="folHlink"/>
                </a:solidFill>
              </a:rPr>
              <a:t>                              </a:t>
            </a:r>
            <a:endParaRPr lang="ru-RU" sz="200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</a:rPr>
              <a:t>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000" smtClean="0">
                <a:solidFill>
                  <a:srgbClr val="FFFF00"/>
                </a:solidFill>
              </a:rPr>
              <a:t>                                                                                                       </a:t>
            </a:r>
            <a:r>
              <a:rPr lang="ru-RU" sz="2000" smtClean="0">
                <a:solidFill>
                  <a:srgbClr val="FFFF00"/>
                </a:solidFill>
                <a:latin typeface="Times New Roman" pitchFamily="18" charset="0"/>
              </a:rPr>
              <a:t>Золотарева Наталья Владимировна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                         учитель биологии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                МКОУ «Кукуйская ООШ №25»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                       Ефремовский район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                         Тульская область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FFFF00"/>
                </a:solidFill>
              </a:rPr>
              <a:t>                     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00"/>
                </a:solidFill>
                <a:latin typeface="Times New Roman" pitchFamily="18" charset="0"/>
              </a:rPr>
              <a:t>          КРАСНАЯ КНИГА </a:t>
            </a:r>
            <a:br>
              <a:rPr lang="ru-RU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mtClean="0">
                <a:solidFill>
                  <a:srgbClr val="FF0000"/>
                </a:solidFill>
                <a:latin typeface="Times New Roman" pitchFamily="18" charset="0"/>
              </a:rPr>
              <a:t>       ТУЛЬСКОЙ ОБЛАСТИ -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27088" y="1916113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  <a:latin typeface="Times New Roman" pitchFamily="18" charset="0"/>
              </a:rPr>
              <a:t>это официальное издание, содержащее сведения о состоянии популяций и необходимых мерах охраны 292 видов организмов, в том числе 165 видов сосудистых растений, 44 моховидных, 25 – лишайников и 58 видов грибов, нуждающихся в специальной охране на территории Тульской области.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 </a:t>
            </a:r>
            <a:r>
              <a:rPr lang="ru-RU" sz="3200" u="sng" smtClean="0">
                <a:solidFill>
                  <a:srgbClr val="FFFF00"/>
                </a:solidFill>
              </a:rPr>
              <a:t>АСТРА РОМАШКОВАЯ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9750" y="836613"/>
            <a:ext cx="4968875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Сложноцветные.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На территории области известно около 20-25 популяций, однако большинство из них малочисленны – от единичных растений до 10-20 особей.</a:t>
            </a:r>
          </a:p>
          <a:p>
            <a:pPr eaLnBrk="1" hangingPunct="1">
              <a:defRPr/>
            </a:pPr>
            <a:endParaRPr lang="ru-RU" sz="2400" smtClean="0">
              <a:solidFill>
                <a:srgbClr val="FFFF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smtClean="0">
              <a:solidFill>
                <a:srgbClr val="FFFF00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3413" y="3933825"/>
            <a:ext cx="280987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9275" y="776288"/>
            <a:ext cx="309721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63" y="4305300"/>
            <a:ext cx="2930525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7651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БАГУЛЬНИК БОЛОТНЫЙ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95738" y="908050"/>
            <a:ext cx="4824412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Вересковые.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Вид, находящийся под угрозой исчезновения.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Вечнозеленый кустарничек высотой обычно 20-50 см, в местах произрастания встречается небольшими группами.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4005263"/>
            <a:ext cx="3600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196975"/>
            <a:ext cx="352742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7651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БАШМАЧОК НАСТОЯЩИЙ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836613"/>
            <a:ext cx="4895850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Семейство Орхидные.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Сокращающийся в численности, уязвимый вид.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Многолетнее травянистое растение высотой 25-50 см, с укороченным корневищем и длинными жесткими корнями. Зимостоек. </a:t>
            </a:r>
          </a:p>
          <a:p>
            <a:pPr eaLnBrk="1" hangingPunct="1">
              <a:defRPr/>
            </a:pPr>
            <a:endParaRPr lang="ru-RU" sz="2400" dirty="0" smtClean="0">
              <a:solidFill>
                <a:srgbClr val="FFFF00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9375" y="1052513"/>
            <a:ext cx="3671888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" y="4005263"/>
            <a:ext cx="40322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 </a:t>
            </a:r>
            <a:r>
              <a:rPr lang="ru-RU" sz="3200" u="sng" smtClean="0">
                <a:solidFill>
                  <a:srgbClr val="FFFF00"/>
                </a:solidFill>
              </a:rPr>
              <a:t>ВАСИЛЕК РУССКИЙ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95738" y="836613"/>
            <a:ext cx="4968875" cy="27368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Сложноцветные.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Вид, находящийся под угрозой исчезновения.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стержнекорневое травянистое растение высотой до 140 см. Растение светолюбивое.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663" y="1052513"/>
            <a:ext cx="354965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3933825"/>
            <a:ext cx="33877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385175" cy="6492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ВЕНЕЧНИК ВЕТВИСТЫЙ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5288" y="908050"/>
            <a:ext cx="4105275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Лилейные.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растение высотой 30-90 см. В области известно около 50 популяций, большинство из них малочисленны.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196975"/>
            <a:ext cx="432117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4481513"/>
            <a:ext cx="33845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ВЕРЕСК ОБЫКНОВЕННЫЙ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067175" y="836613"/>
            <a:ext cx="4897438" cy="27368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Вересковые.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Уязвимый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Вечнозеленый кустарничек высотой 30-50 см. Растет на песчаных почвах по опушкам сосняков, на полянах, а также на вырубках в сосняках.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4000500"/>
            <a:ext cx="35274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125538"/>
            <a:ext cx="3743325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385175" cy="6477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FF00"/>
                </a:solidFill>
              </a:rPr>
              <a:t>      </a:t>
            </a:r>
            <a:r>
              <a:rPr lang="ru-RU" sz="3200" u="sng" smtClean="0">
                <a:solidFill>
                  <a:srgbClr val="FFFF00"/>
                </a:solidFill>
              </a:rPr>
              <a:t>ВОЛОДУШКА СЕРПОВИДНАЯ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68313" y="908050"/>
            <a:ext cx="4175125" cy="38893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Зонтичные.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Вид, находящийся под угрозой исчезновения.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 высотой 20-70 см, сизоватое от воскового налета. Плод – продолговатый вислоплодник.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716338"/>
            <a:ext cx="43211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836613"/>
            <a:ext cx="28082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385175" cy="6492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 </a:t>
            </a:r>
            <a:r>
              <a:rPr lang="ru-RU" sz="3200" u="sng" smtClean="0">
                <a:solidFill>
                  <a:srgbClr val="FFFF00"/>
                </a:solidFill>
              </a:rPr>
              <a:t>ГВОЗДИКА ПЫШНАЯ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356100" y="836613"/>
            <a:ext cx="4464050" cy="28082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Гвоздичные.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Уязвимый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корневищное травянистое растение высотой 20-40 см. Растет в светлых лесах, а также на их опушках и полянах.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3644900"/>
            <a:ext cx="360045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052513"/>
            <a:ext cx="41052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</a:t>
            </a:r>
            <a:r>
              <a:rPr lang="ru-RU" sz="3200" u="sng" smtClean="0">
                <a:solidFill>
                  <a:srgbClr val="FFFF00"/>
                </a:solidFill>
              </a:rPr>
              <a:t>ГОРЕЧАВКА ЛЕГОЧНАЯ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68313" y="836613"/>
            <a:ext cx="4608512" cy="32400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Горечавковые.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Сокращающийся в численности, уязвимый вид. 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 высотой 15-60 см с толстым корневищем. Обитает по сыроватым и заболоченным местам.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4913" y="836613"/>
            <a:ext cx="3948112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4365625"/>
            <a:ext cx="28797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abddyjmil%20wpeosec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994150"/>
            <a:ext cx="40322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385175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ЗУБЯНКА ПЯТИЛИСТНАЯ</a:t>
            </a:r>
          </a:p>
        </p:txBody>
      </p:sp>
      <p:sp>
        <p:nvSpPr>
          <p:cNvPr id="24581" name="Rectangle 5"/>
          <p:cNvSpPr>
            <a:spLocks noGrp="1" noRot="1" noChangeArrowheads="1"/>
          </p:cNvSpPr>
          <p:nvPr>
            <p:ph idx="1"/>
          </p:nvPr>
        </p:nvSpPr>
        <p:spPr>
          <a:xfrm>
            <a:off x="4211638" y="836613"/>
            <a:ext cx="4608512" cy="25923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Крестоцветные</a:t>
            </a:r>
            <a:r>
              <a:rPr lang="en-US" sz="2400" smtClean="0">
                <a:solidFill>
                  <a:srgbClr val="FFFF00"/>
                </a:solidFill>
              </a:rPr>
              <a:t>.</a:t>
            </a:r>
            <a:endParaRPr lang="ru-RU" sz="240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 высотой 50-60 см. Растет в тенистых лесах на богатой перегноем почве.</a:t>
            </a:r>
          </a:p>
          <a:p>
            <a:pPr eaLnBrk="1" hangingPunct="1">
              <a:defRPr/>
            </a:pPr>
            <a:endParaRPr lang="ru-RU" sz="2400" smtClean="0">
              <a:solidFill>
                <a:srgbClr val="FFFF00"/>
              </a:solidFill>
            </a:endParaRPr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836613"/>
            <a:ext cx="338455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6663" y="3500438"/>
            <a:ext cx="302418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" descr="0_2a047_ab6a5f46_or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005263"/>
            <a:ext cx="41052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69215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FF00"/>
                </a:solidFill>
              </a:rPr>
              <a:t>      </a:t>
            </a:r>
            <a:r>
              <a:rPr lang="ru-RU" sz="3200" u="sng" smtClean="0">
                <a:solidFill>
                  <a:srgbClr val="FFFF00"/>
                </a:solidFill>
              </a:rPr>
              <a:t>КОЛОКОЛЬЧИК АЛТАЙСКИЙ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908050"/>
            <a:ext cx="5111750" cy="21605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Колокольчиковые.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Уязвимый вид.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растение. Растет на черноземных почвах в сообществах луговых степей.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smtClean="0">
              <a:solidFill>
                <a:srgbClr val="FFFF00"/>
              </a:solidFill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692150"/>
            <a:ext cx="35290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3357563"/>
            <a:ext cx="2449512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 descr="c9d91464b9f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3284538"/>
            <a:ext cx="3671888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6477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FF00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КУВШИНКА БЕЛОСНЕЖНАЯ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284663" y="908050"/>
            <a:ext cx="4679950" cy="3168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Кувшинковые.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водное растение. Цветки белые, крупные. Предпочитает стоячие или слабо проточные водоемы с относительно чистой водой.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84313"/>
            <a:ext cx="4105275" cy="408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4005263"/>
            <a:ext cx="309721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6635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FF00"/>
                </a:solidFill>
              </a:rPr>
              <a:t>      </a:t>
            </a:r>
            <a:r>
              <a:rPr lang="ru-RU" sz="3200" u="sng" smtClean="0">
                <a:solidFill>
                  <a:srgbClr val="FFFF00"/>
                </a:solidFill>
              </a:rPr>
              <a:t>МОЛОДИЛО ПОБЕГОНОСНОЕ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5288" y="908050"/>
            <a:ext cx="4608512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Толстянковые.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Сокращающийся в численности, уязвимый вид</a:t>
            </a:r>
            <a:r>
              <a:rPr lang="ru-RU" sz="2400" smtClean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</a:t>
            </a:r>
            <a:r>
              <a:rPr lang="ru-RU" sz="2400" smtClean="0">
                <a:solidFill>
                  <a:schemeClr val="hlink"/>
                </a:solidFill>
              </a:rPr>
              <a:t> </a:t>
            </a:r>
            <a:r>
              <a:rPr lang="ru-RU" sz="2400" smtClean="0">
                <a:solidFill>
                  <a:srgbClr val="FFFF00"/>
                </a:solidFill>
              </a:rPr>
              <a:t>растение, образующее шаровидные укороченные побеги в виде прикорневой розетки сочных мясистых листьев. </a:t>
            </a:r>
          </a:p>
        </p:txBody>
      </p:sp>
      <p:pic>
        <p:nvPicPr>
          <p:cNvPr id="14341" name="Picture 5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076700"/>
            <a:ext cx="36004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716338"/>
            <a:ext cx="388778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gallery_155_preview_39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908050"/>
            <a:ext cx="3887788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385175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  </a:t>
            </a:r>
            <a:r>
              <a:rPr lang="ru-RU" sz="3200" u="sng" smtClean="0">
                <a:solidFill>
                  <a:srgbClr val="FFFF00"/>
                </a:solidFill>
              </a:rPr>
              <a:t>МОЖЖЕВЕЛЬНИК ОБЫКНОВЕННЫЙ</a:t>
            </a:r>
            <a:r>
              <a:rPr lang="ru-RU" smtClean="0">
                <a:solidFill>
                  <a:srgbClr val="FFFF00"/>
                </a:solidFill>
              </a:rPr>
              <a:t>   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356100" y="908050"/>
            <a:ext cx="4392613" cy="331311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Кипарисовые.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 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Вечнозеленый кустарник или невысокое деревце. Растет в подлеске хвойных лесов как на сухой, так и на сырой или заболоченной почве. </a:t>
            </a:r>
          </a:p>
        </p:txBody>
      </p:sp>
      <p:pic>
        <p:nvPicPr>
          <p:cNvPr id="25606" name="Picture 6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3" y="1052513"/>
            <a:ext cx="41402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4005263"/>
            <a:ext cx="35274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</a:t>
            </a:r>
            <a:r>
              <a:rPr lang="ru-RU" sz="3200" u="sng" smtClean="0">
                <a:solidFill>
                  <a:srgbClr val="FFFF00"/>
                </a:solidFill>
              </a:rPr>
              <a:t>ОСОКА ПРЯМОКОЛОСАЯ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9750" y="765175"/>
            <a:ext cx="4319588" cy="324008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Осоковые.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Редкий вид. 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длиннокорневищное растение высотой до 150 см. Растет по заболоченным местам, берегам рек и озер.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981075"/>
            <a:ext cx="39624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0_76146_cc08eea7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933825"/>
            <a:ext cx="388937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620713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</a:t>
            </a:r>
            <a:r>
              <a:rPr lang="ru-RU" sz="3200" u="sng" smtClean="0">
                <a:solidFill>
                  <a:srgbClr val="FFFF00"/>
                </a:solidFill>
              </a:rPr>
              <a:t>РОСЯНКА АНГЛИЙСКАЯ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24300" y="692150"/>
            <a:ext cx="4824413" cy="32416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Росянковые.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Вид, находящийся под угрозой исчезновения. 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растение. Произрастает на открытых мезотрофных сфагновых сплавинах карстовых болот. 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933825"/>
            <a:ext cx="40322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1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052513"/>
            <a:ext cx="352901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6921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         </a:t>
            </a:r>
            <a:r>
              <a:rPr lang="ru-RU" sz="3200" u="sng" smtClean="0">
                <a:solidFill>
                  <a:srgbClr val="FFFF00"/>
                </a:solidFill>
              </a:rPr>
              <a:t>РЯБЧИК ШАХМАТНЫЙ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635375" y="765175"/>
            <a:ext cx="5113338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Лилейные.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Сокращающийся в численности, уязвимый вид.</a:t>
            </a:r>
          </a:p>
          <a:p>
            <a:pPr eaLnBrk="1" hangingPunct="1"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 высотой 15-30 см. растет на сырых лугах и в светлых лесах, в местах с повышенным увлажнением.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3860800"/>
            <a:ext cx="42481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rjabch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81075"/>
            <a:ext cx="305752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385175" cy="4333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  <a:latin typeface="Times New Roman" pitchFamily="18" charset="0"/>
              </a:rPr>
              <a:t>             </a:t>
            </a:r>
            <a:r>
              <a:rPr lang="ru-RU" sz="3200" u="sng" smtClean="0">
                <a:solidFill>
                  <a:srgbClr val="FFFF00"/>
                </a:solidFill>
                <a:latin typeface="Times New Roman" pitchFamily="18" charset="0"/>
              </a:rPr>
              <a:t>ЧИНА БОЛОТНАЯ</a:t>
            </a:r>
          </a:p>
        </p:txBody>
      </p:sp>
      <p:sp>
        <p:nvSpPr>
          <p:cNvPr id="18438" name="Rectangle 6"/>
          <p:cNvSpPr>
            <a:spLocks noGrp="1" noRot="1" noChangeArrowheads="1"/>
          </p:cNvSpPr>
          <p:nvPr>
            <p:ph idx="1"/>
          </p:nvPr>
        </p:nvSpPr>
        <p:spPr>
          <a:xfrm>
            <a:off x="395288" y="692150"/>
            <a:ext cx="4608512" cy="2736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Семейство Бобовые.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Сокращающийся в численности, уязвимый вид.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>
                <a:solidFill>
                  <a:srgbClr val="FFFF00"/>
                </a:solidFill>
              </a:rPr>
              <a:t>Многолетнее травянистое растение. Растет на влажных и заболоченных лугах.</a:t>
            </a: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284538"/>
            <a:ext cx="4032250" cy="309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9" descr="Palustr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836613"/>
            <a:ext cx="367188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88106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FF00"/>
                </a:solidFill>
                <a:latin typeface="Times New Roman" pitchFamily="18" charset="0"/>
              </a:rPr>
              <a:t>   </a:t>
            </a:r>
            <a:r>
              <a:rPr lang="ru-RU" sz="3200" u="sng" smtClean="0">
                <a:solidFill>
                  <a:srgbClr val="FFFF00"/>
                </a:solidFill>
                <a:latin typeface="Times New Roman" pitchFamily="18" charset="0"/>
              </a:rPr>
              <a:t>ИСПОЛЬЗОВАННЫЕ ИСТОЧНИКИ:</a:t>
            </a:r>
            <a:endParaRPr lang="ru-RU" sz="3200" u="sng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5288" y="981075"/>
            <a:ext cx="8450262" cy="5114925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Красная книга Тульской области: растения и грибы: официальное издание /Администрация Тульской области; Департамент Тульской области по экологии и природным ресурсам; Центр охраны дикой природы; под ред. А.В.Щербакова. – Тула: Гриф и К, 2010. – 393 с. 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http://images.yandex.ru/#!/yandsearch?text=астра ромашковая&amp;noreask=1&amp;pos=19&amp;rpt=simage&amp;lr=10828&amp;img_url=http%3A%2F%2Fwww.onru.ru%2Fcached%2Fonru_wallpaper%2Fpreview256%2Fjuzjgu.jpg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http://images.yandex.ru/#!/yandsearch?text=багульник болотный&amp;pos=1&amp;rpt=simage&amp;lr=15&amp;noreask=1&amp;img_url=http%3A%2F%2Fnmedik.org%2Fimages%2Fstories%2Ftravnik%2Frhododendron-palustre1.jpg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http://images.yandex.ru/#!/yandsearch?text=башмачок настоящий&amp;pos=1&amp;rpt=simage&amp;lr=15&amp;noreask=1&amp;img_url=http%3A%2F%2Fs13.radikal.ru%2Fi186%2F1002%2F74%2F7086a4422e0b.jpg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http://images.yandex.ru/#!/yandsearch?text=василек русский&amp;noreask=1&amp;pos=4&amp;rpt=simage&amp;lr=15&amp;img_url=http%3A%2F%2Fwww.ljplus.ru%2Fimg4%2Fs%2Fu%2Fsuch_a_man%2FSuoer_Ire.jpg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http://images.yandex.ru/#!/yandsearch?text=венечник ветвистый&amp;noreask=1&amp;pos=10&amp;rpt=simage&amp;lr=15&amp;img_url=http%3A%2F%2Fwww.proshkolu.ru%2Fcontent%2Fmedia%2Fpic%2Fstd%2F3000000%2F2867000%2F2866662-44c2bdc30943f1b9.jpg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http://images.yandex.ru/#!/yandsearch?text=вереск обыкновенный фото&amp;noreask=1&amp;pos=4&amp;rpt=simage&amp;lr=15&amp;img_url=http%3A%2F%2Fwww.deti.religiousbook.org.ua%2Fimg%2Fveresk.jpg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http://images.yandex.ru/#!/yandsearch?text=володушка серповидная фото&amp;noreask=1&amp;pos=14&amp;rpt=simage&amp;lr=15&amp;img_url=http%3A%2F%2Fwww.buzulukskiybor.ru%2Fwp-content%2Fuploads%2F2007%2F12%2F1-300x225.jpg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http://images.yandex.ru/#!/yandsearch?text=осока прямоколосая&amp;noreask=1&amp;pos=0&amp;rpt=simage&amp;lr=15&amp;img_url=http%3A%2F%2Fflorabio.ru%2Fwp-content%2Fuploads%2F2010%2F09%2Fosoka-primo.jpg</a:t>
            </a:r>
          </a:p>
          <a:p>
            <a:pPr eaLnBrk="1" hangingPunct="1">
              <a:defRPr/>
            </a:pPr>
            <a:endParaRPr lang="ru-RU" sz="12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1684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  </a:t>
            </a:r>
            <a:r>
              <a:rPr lang="ru-RU" sz="3200" u="sng" smtClean="0">
                <a:solidFill>
                  <a:srgbClr val="FFFF00"/>
                </a:solidFill>
              </a:rPr>
              <a:t>ИСПОЛЬЗОВАННЫЕ ИСТОЧНИКИ </a:t>
            </a:r>
            <a:br>
              <a:rPr lang="ru-RU" sz="3200" u="sng" smtClean="0">
                <a:solidFill>
                  <a:srgbClr val="FFFF00"/>
                </a:solidFill>
              </a:rPr>
            </a:br>
            <a:r>
              <a:rPr lang="ru-RU" sz="3200" smtClean="0">
                <a:solidFill>
                  <a:srgbClr val="FFFF00"/>
                </a:solidFill>
              </a:rPr>
              <a:t>              </a:t>
            </a:r>
            <a:r>
              <a:rPr lang="ru-RU" sz="3200" u="sng" smtClean="0">
                <a:solidFill>
                  <a:srgbClr val="FFFF00"/>
                </a:solidFill>
              </a:rPr>
              <a:t>(ПРОДОЛЖЕНИЕ):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341438"/>
            <a:ext cx="8007350" cy="4754562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http://images.yandex.ru/#!/yandsearch?p=1&amp;text=горечавка легочная&amp;noreask=1&amp;pos=47&amp;rpt=simage&amp;lr=15&amp;img_url=http%3A%2F%2Fflower.onego.ru%2Fother%2Fgentiana%2Fena_8236.jpg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http://images.yandex.ru/#!/yandsearch?text=зубянка пятилистная&amp;noreask=1&amp;pos=6&amp;rpt=simage&amp;lr=15&amp;img_url=http%3A%2F%2Fwww.flora.crimea.ua%2Fzubjanka%2Flittle_822.jpg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http://images.yandex.ru/#!/yandsearch?text=колокольчик алтайский&amp;noreask=1&amp;pos=7&amp;rpt=simage&amp;lr=15&amp;img_url=http%3A%2F%2Fimg-fotki.yandex.ru%2Fget%2F4429%2F132326677.18%2F0_755d9_d09b710a_XL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http://images.yandex.ru/#!/yandsearch?text=кувшинка белоснежная фото&amp;noreask=1&amp;pos=25&amp;rpt=simage&amp;lr=15&amp;img_url=http%3A%2F%2Fimg-fotki.yandex.ru%2Fget%2F5820%2F4472310.1%2F0_6cb43_40188a3e_XL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http://images.yandex.ru/#!/yandsearch?text=молодило побегоносное&amp;pos=0&amp;rpt=simage&amp;lr=15&amp;noreask=1&amp;img_url=http%3A%2F%2Fgallery.forum-grad.ru%2Ffiles%2F4%2F8%2F3%2F6%2F4%2F054.jpg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http://images.yandex.ru/#!/yandsearch?text=можжевельник обыкновенный&amp;pos=0&amp;rpt=simage&amp;lr=15&amp;noreask=1&amp;img_url=http%3A%2F%2Fshkolazhizni.ru%2Fimg%2Fcontent%2Fi43%2F43667.jpg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http://images.yandex.ru/#!/yandsearch?text=чина болотная&amp;pos=4&amp;rpt=simage&amp;lr=15&amp;noreask=1&amp;img_url=http%3A%2F%2Fefgi.users.photofile.ru%2Fphoto%2Frostislaw.fotoplenka%2F140009702%2Fsmall%2F148146222.jpg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http://images.yandex.ru/#!/yandsearch?text=рябчик шахматный&amp;noreask=1&amp;pos=26&amp;rpt=simage&amp;lr=15&amp;img_url=http%3A%2F%2Fwww.glazey.info%2Fimages%2Fauthors%2Fkovalev%2Frusskij_ryabchik.jpg</a:t>
            </a:r>
          </a:p>
          <a:p>
            <a:pPr eaLnBrk="1" hangingPunct="1">
              <a:defRPr/>
            </a:pPr>
            <a:r>
              <a:rPr lang="ru-RU" sz="1200" smtClean="0">
                <a:solidFill>
                  <a:srgbClr val="FFFF00"/>
                </a:solidFill>
              </a:rPr>
              <a:t>http://images.yandex.ru/#!/yandsearch?text=росянка английская&amp;noreask=1&amp;pos=5&amp;rpt=simage&amp;lr=15&amp;img_url=http%3A%2F%2Fmolbiol.ru%2Fforums%2Fuploads%2Fa001%2Fb078%2Fpost-14100-1205892238.jpg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600" smtClean="0">
                <a:latin typeface="Times New Roman" pitchFamily="18" charset="0"/>
              </a:rPr>
              <a:t>   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00113" y="1268413"/>
            <a:ext cx="7502525" cy="46085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7200" smtClean="0">
                <a:latin typeface="Times New Roman" pitchFamily="18" charset="0"/>
              </a:rPr>
              <a:t>      </a:t>
            </a:r>
            <a:r>
              <a:rPr lang="ru-RU" sz="7200" smtClean="0">
                <a:solidFill>
                  <a:srgbClr val="FFFF00"/>
                </a:solidFill>
                <a:latin typeface="Times New Roman" pitchFamily="18" charset="0"/>
              </a:rPr>
              <a:t>СПАСИБО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7200" smtClean="0">
                <a:solidFill>
                  <a:srgbClr val="FFFF00"/>
                </a:solidFill>
                <a:latin typeface="Times New Roman" pitchFamily="18" charset="0"/>
              </a:rPr>
              <a:t>              ЗА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7200" smtClean="0">
                <a:solidFill>
                  <a:srgbClr val="FFFF00"/>
                </a:solidFill>
                <a:latin typeface="Times New Roman" pitchFamily="18" charset="0"/>
              </a:rPr>
              <a:t>     ВНИМАНИЕ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6.1|2.4|3.6|4.5|3.2|2.9"/>
</p:tagLst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</TotalTime>
  <Words>755</Words>
  <Application>Microsoft Office PowerPoint</Application>
  <PresentationFormat>Экран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Wingdings</vt:lpstr>
      <vt:lpstr>Calibri</vt:lpstr>
      <vt:lpstr>Times New Roman</vt:lpstr>
      <vt:lpstr>Трава</vt:lpstr>
      <vt:lpstr>         КРАСНАЯ КНИГА       ТУЛЬСКОЙ ОБЛАСТИ</vt:lpstr>
      <vt:lpstr>          КРАСНАЯ КНИГА         ТУЛЬСКОЙ ОБЛАСТИ -</vt:lpstr>
      <vt:lpstr>         АСТРА РОМАШКОВАЯ</vt:lpstr>
      <vt:lpstr>       БАГУЛЬНИК БОЛОТНЫЙ</vt:lpstr>
      <vt:lpstr>       БАШМАЧОК НАСТОЯЩИЙ</vt:lpstr>
      <vt:lpstr>         ВАСИЛЕК РУССКИЙ</vt:lpstr>
      <vt:lpstr>       ВЕНЕЧНИК ВЕТВИСТЫЙ</vt:lpstr>
      <vt:lpstr>       ВЕРЕСК ОБЫКНОВЕННЫЙ</vt:lpstr>
      <vt:lpstr>      ВОЛОДУШКА СЕРПОВИДНАЯ</vt:lpstr>
      <vt:lpstr>         ГВОЗДИКА ПЫШНАЯ</vt:lpstr>
      <vt:lpstr>        ГОРЕЧАВКА ЛЕГОЧНАЯ</vt:lpstr>
      <vt:lpstr>       ЗУБЯНКА ПЯТИЛИСТНАЯ</vt:lpstr>
      <vt:lpstr>      КОЛОКОЛЬЧИК АЛТАЙСКИЙ</vt:lpstr>
      <vt:lpstr>       КУВШИНКА БЕЛОСНЕЖНАЯ</vt:lpstr>
      <vt:lpstr>      МОЛОДИЛО ПОБЕГОНОСНОЕ</vt:lpstr>
      <vt:lpstr>  МОЖЖЕВЕЛЬНИК ОБЫКНОВЕННЫЙ   </vt:lpstr>
      <vt:lpstr>       ОСОКА ПРЯМОКОЛОСАЯ</vt:lpstr>
      <vt:lpstr>        РОСЯНКА АНГЛИЙСКАЯ</vt:lpstr>
      <vt:lpstr>         РЯБЧИК ШАХМАТНЫЙ</vt:lpstr>
      <vt:lpstr>             ЧИНА БОЛОТНАЯ</vt:lpstr>
      <vt:lpstr>   ИСПОЛЬЗОВАННЫЕ ИСТОЧНИКИ:</vt:lpstr>
      <vt:lpstr>  ИСПОЛЬЗОВАННЫЕ ИСТОЧНИКИ                (ПРОДОЛЖЕНИЕ):</vt:lpstr>
      <vt:lpstr>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КРАСНАЯ КНИГА  ТУЛЬСКОЙ ОБЛАСТИ</dc:title>
  <dc:creator>Администратор</dc:creator>
  <cp:lastModifiedBy>Антон</cp:lastModifiedBy>
  <cp:revision>26</cp:revision>
  <dcterms:created xsi:type="dcterms:W3CDTF">2013-02-02T16:57:53Z</dcterms:created>
  <dcterms:modified xsi:type="dcterms:W3CDTF">2015-04-09T12:25:19Z</dcterms:modified>
</cp:coreProperties>
</file>