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22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3528392"/>
          </a:xfrm>
        </p:spPr>
        <p:txBody>
          <a:bodyPr/>
          <a:lstStyle/>
          <a:p>
            <a:r>
              <a:rPr lang="ru-RU" sz="7200" dirty="0" smtClean="0"/>
              <a:t>Участие граждан в политической жизни общества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xmlns="" val="310209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Повторим: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В чём состоит различие понятий «общество», «гражданское общество», государство?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Выскажи, какая из точек зрения тебе представ-</a:t>
            </a:r>
            <a:r>
              <a:rPr lang="ru-RU" dirty="0" err="1" smtClean="0">
                <a:solidFill>
                  <a:schemeClr val="tx1"/>
                </a:solidFill>
              </a:rPr>
              <a:t>ляется</a:t>
            </a:r>
            <a:r>
              <a:rPr lang="ru-RU" dirty="0" smtClean="0">
                <a:solidFill>
                  <a:schemeClr val="tx1"/>
                </a:solidFill>
              </a:rPr>
              <a:t> правильной? Если у тебя есть другая точка зрения, сформулируй её. Свой ответ </a:t>
            </a:r>
            <a:r>
              <a:rPr lang="ru-RU" dirty="0" err="1" smtClean="0">
                <a:solidFill>
                  <a:schemeClr val="tx1"/>
                </a:solidFill>
              </a:rPr>
              <a:t>аргумен</a:t>
            </a:r>
            <a:r>
              <a:rPr lang="ru-RU" dirty="0" smtClean="0">
                <a:solidFill>
                  <a:schemeClr val="tx1"/>
                </a:solidFill>
              </a:rPr>
              <a:t>-тируй.</a:t>
            </a:r>
          </a:p>
          <a:p>
            <a:pPr marL="93663" indent="-93663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«Правовое государство возможно лишь после того, как сформируется гражданское общество».</a:t>
            </a:r>
          </a:p>
          <a:p>
            <a:pPr marL="93663" indent="-93663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«Формирование гражданского общества </a:t>
            </a:r>
            <a:r>
              <a:rPr lang="ru-RU" dirty="0" err="1" smtClean="0">
                <a:solidFill>
                  <a:schemeClr val="tx1"/>
                </a:solidFill>
              </a:rPr>
              <a:t>возмож</a:t>
            </a:r>
            <a:r>
              <a:rPr lang="ru-RU" dirty="0" smtClean="0">
                <a:solidFill>
                  <a:schemeClr val="tx1"/>
                </a:solidFill>
              </a:rPr>
              <a:t>-но лишь после построения правового </a:t>
            </a:r>
            <a:r>
              <a:rPr lang="ru-RU" dirty="0" err="1" smtClean="0">
                <a:solidFill>
                  <a:schemeClr val="tx1"/>
                </a:solidFill>
              </a:rPr>
              <a:t>государст-ва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78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1 января 1864 г. было издано Положение о </a:t>
            </a:r>
            <a:r>
              <a:rPr lang="ru-RU" dirty="0" err="1" smtClean="0">
                <a:solidFill>
                  <a:schemeClr val="tx1"/>
                </a:solidFill>
              </a:rPr>
              <a:t>губерн-ских</a:t>
            </a:r>
            <a:r>
              <a:rPr lang="ru-RU" dirty="0" smtClean="0">
                <a:solidFill>
                  <a:schemeClr val="tx1"/>
                </a:solidFill>
              </a:rPr>
              <a:t> и уездных земских учреждениях. Согласно этому документу, в ведении земств находились: заведование земским имуществом, устройство и содержание местных путей сообщения, </a:t>
            </a:r>
            <a:r>
              <a:rPr lang="ru-RU" dirty="0" err="1" smtClean="0">
                <a:solidFill>
                  <a:schemeClr val="tx1"/>
                </a:solidFill>
              </a:rPr>
              <a:t>попече-ние</a:t>
            </a:r>
            <a:r>
              <a:rPr lang="ru-RU" dirty="0" smtClean="0">
                <a:solidFill>
                  <a:schemeClr val="tx1"/>
                </a:solidFill>
              </a:rPr>
              <a:t> о развитии местной промышленности и торгов-ли, о народном образовании и здравоохранении, участие в доставке почты по деревням и др. </a:t>
            </a:r>
            <a:r>
              <a:rPr lang="ru-RU" dirty="0" err="1" smtClean="0">
                <a:solidFill>
                  <a:schemeClr val="tx1"/>
                </a:solidFill>
              </a:rPr>
              <a:t>вопро-сы</a:t>
            </a:r>
            <a:r>
              <a:rPr lang="ru-RU" dirty="0" smtClean="0">
                <a:solidFill>
                  <a:schemeClr val="tx1"/>
                </a:solidFill>
              </a:rPr>
              <a:t>, а также выборы исполнительных органов земств. Однако губернатор имел право </a:t>
            </a:r>
            <a:r>
              <a:rPr lang="ru-RU" dirty="0" err="1" smtClean="0">
                <a:solidFill>
                  <a:schemeClr val="tx1"/>
                </a:solidFill>
              </a:rPr>
              <a:t>приоста-навливать</a:t>
            </a:r>
            <a:r>
              <a:rPr lang="ru-RU" dirty="0" smtClean="0">
                <a:solidFill>
                  <a:schemeClr val="tx1"/>
                </a:solidFill>
              </a:rPr>
              <a:t> постановления земских учреждений.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Объясните эти факты с точки зрения положений изученной темы.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ru-RU" sz="4800" dirty="0" smtClean="0"/>
              <a:t>Вспомним курс истории: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41524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Вспомните: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Какова роль политики в жизни общества?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Что означает слово «гражданин»?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В чём заключаются права и обязанности граждан России?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51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71596"/>
          </a:xfrm>
        </p:spPr>
        <p:txBody>
          <a:bodyPr/>
          <a:lstStyle/>
          <a:p>
            <a:r>
              <a:rPr lang="ru-RU" dirty="0" smtClean="0"/>
              <a:t>Подумайте: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504351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Может ли рядовой гражданин влиять на политику?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Кто может участвовать в управлении делами государства?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Зачем людям нужны политические свободы? 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 зависимости от политики, которую проводит государство, люди живут хуже или лучше. Поэтому все слои общества заинтересованы в том, чтобы </a:t>
            </a:r>
            <a:r>
              <a:rPr lang="ru-RU" sz="2800" dirty="0" err="1" smtClean="0">
                <a:solidFill>
                  <a:schemeClr val="tx1"/>
                </a:solidFill>
              </a:rPr>
              <a:t>госполитика</a:t>
            </a:r>
            <a:r>
              <a:rPr lang="ru-RU" sz="2800" dirty="0" smtClean="0">
                <a:solidFill>
                  <a:schemeClr val="tx1"/>
                </a:solidFill>
              </a:rPr>
              <a:t> учитывала их интересы.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808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Политика – это область общих интересов, публичной жизни.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Каковы возможности гражданина влиять на при-</a:t>
            </a:r>
            <a:r>
              <a:rPr lang="ru-RU" dirty="0" err="1" smtClean="0">
                <a:solidFill>
                  <a:schemeClr val="tx1"/>
                </a:solidFill>
              </a:rPr>
              <a:t>нятие</a:t>
            </a:r>
            <a:r>
              <a:rPr lang="ru-RU" dirty="0" smtClean="0">
                <a:solidFill>
                  <a:schemeClr val="tx1"/>
                </a:solidFill>
              </a:rPr>
              <a:t> государственной властью политических решений?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Ст. 32 Конституции РФ закрепляет право граждан РФ на участие в управлении делами </a:t>
            </a:r>
            <a:r>
              <a:rPr lang="ru-RU" dirty="0" err="1" smtClean="0">
                <a:solidFill>
                  <a:schemeClr val="tx1"/>
                </a:solidFill>
              </a:rPr>
              <a:t>государст-ва</a:t>
            </a:r>
            <a:r>
              <a:rPr lang="ru-RU" dirty="0" smtClean="0">
                <a:solidFill>
                  <a:schemeClr val="tx1"/>
                </a:solidFill>
              </a:rPr>
              <a:t>. Это можно делать как непосредственно, так и через представителей.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Если граждане участвуют непосредственно в делах государства – это называет </a:t>
            </a:r>
            <a:r>
              <a:rPr lang="ru-RU" b="1" i="1" cap="small" dirty="0" smtClean="0">
                <a:solidFill>
                  <a:schemeClr val="tx1"/>
                </a:solidFill>
              </a:rPr>
              <a:t>прямой </a:t>
            </a:r>
            <a:r>
              <a:rPr lang="ru-RU" b="1" i="1" cap="small" dirty="0" err="1" smtClean="0">
                <a:solidFill>
                  <a:schemeClr val="tx1"/>
                </a:solidFill>
              </a:rPr>
              <a:t>демо-кратией</a:t>
            </a:r>
            <a:r>
              <a:rPr lang="ru-RU" dirty="0" smtClean="0">
                <a:solidFill>
                  <a:schemeClr val="tx1"/>
                </a:solidFill>
              </a:rPr>
              <a:t>, если через представителей – </a:t>
            </a:r>
            <a:r>
              <a:rPr lang="ru-RU" b="1" i="1" cap="small" dirty="0" err="1" smtClean="0">
                <a:solidFill>
                  <a:schemeClr val="tx1"/>
                </a:solidFill>
              </a:rPr>
              <a:t>представи</a:t>
            </a:r>
            <a:r>
              <a:rPr lang="ru-RU" b="1" i="1" cap="small" dirty="0" smtClean="0">
                <a:solidFill>
                  <a:schemeClr val="tx1"/>
                </a:solidFill>
              </a:rPr>
              <a:t>-тельной демократией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69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Прямая демократия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solidFill>
                  <a:schemeClr val="tx1"/>
                </a:solidFill>
              </a:rPr>
              <a:t>Выборы</a:t>
            </a:r>
          </a:p>
          <a:p>
            <a:r>
              <a:rPr lang="ru-RU" sz="2600" dirty="0" smtClean="0">
                <a:solidFill>
                  <a:schemeClr val="tx1"/>
                </a:solidFill>
              </a:rPr>
              <a:t>Референдумы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Избирательное право в РФ:</a:t>
            </a:r>
          </a:p>
          <a:p>
            <a:r>
              <a:rPr lang="ru-RU" b="1" i="1" cap="small" dirty="0" smtClean="0">
                <a:solidFill>
                  <a:schemeClr val="tx1"/>
                </a:solidFill>
              </a:rPr>
              <a:t>Всеобщее</a:t>
            </a:r>
            <a:r>
              <a:rPr lang="ru-RU" dirty="0" smtClean="0">
                <a:solidFill>
                  <a:schemeClr val="tx1"/>
                </a:solidFill>
              </a:rPr>
              <a:t> - с 18 лет (совершеннолетие) </a:t>
            </a:r>
            <a:r>
              <a:rPr lang="ru-RU" dirty="0" err="1" smtClean="0">
                <a:solidFill>
                  <a:schemeClr val="tx1"/>
                </a:solidFill>
              </a:rPr>
              <a:t>независи-мо</a:t>
            </a:r>
            <a:r>
              <a:rPr lang="ru-RU" dirty="0" smtClean="0">
                <a:solidFill>
                  <a:schemeClr val="tx1"/>
                </a:solidFill>
              </a:rPr>
              <a:t> от социального положения, пола, </a:t>
            </a:r>
            <a:r>
              <a:rPr lang="ru-RU" dirty="0" err="1" smtClean="0">
                <a:solidFill>
                  <a:schemeClr val="tx1"/>
                </a:solidFill>
              </a:rPr>
              <a:t>националь-ности</a:t>
            </a:r>
            <a:r>
              <a:rPr lang="ru-RU" dirty="0" smtClean="0">
                <a:solidFill>
                  <a:schemeClr val="tx1"/>
                </a:solidFill>
              </a:rPr>
              <a:t>, вероисповедания, образования, места жительства.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Исключение: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лица, содержащиеся в местах </a:t>
            </a:r>
            <a:r>
              <a:rPr lang="ru-RU" dirty="0" err="1" smtClean="0">
                <a:solidFill>
                  <a:schemeClr val="tx1"/>
                </a:solidFill>
              </a:rPr>
              <a:t>лише-ния</a:t>
            </a:r>
            <a:r>
              <a:rPr lang="ru-RU" dirty="0" smtClean="0">
                <a:solidFill>
                  <a:schemeClr val="tx1"/>
                </a:solidFill>
              </a:rPr>
              <a:t> свободы, либо признанные по приговору суда недееспособными.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164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600" dirty="0">
                <a:solidFill>
                  <a:schemeClr val="tx1"/>
                </a:solidFill>
              </a:rPr>
              <a:t>Избирательное право в РФ</a:t>
            </a:r>
            <a:r>
              <a:rPr lang="ru-RU" sz="2600" dirty="0" smtClean="0">
                <a:solidFill>
                  <a:schemeClr val="tx1"/>
                </a:solidFill>
              </a:rPr>
              <a:t>:</a:t>
            </a:r>
            <a:endParaRPr lang="ru-RU" sz="2600" dirty="0" smtClean="0"/>
          </a:p>
          <a:p>
            <a:pPr>
              <a:lnSpc>
                <a:spcPct val="120000"/>
              </a:lnSpc>
            </a:pPr>
            <a:r>
              <a:rPr lang="ru-RU" sz="2600" b="1" i="1" cap="small" dirty="0" smtClean="0">
                <a:solidFill>
                  <a:schemeClr val="tx1"/>
                </a:solidFill>
              </a:rPr>
              <a:t>Равное:</a:t>
            </a:r>
            <a:r>
              <a:rPr lang="ru-RU" sz="2600" dirty="0" smtClean="0">
                <a:solidFill>
                  <a:schemeClr val="tx1"/>
                </a:solidFill>
              </a:rPr>
              <a:t> каждый избиратель имеет один голос.</a:t>
            </a:r>
          </a:p>
          <a:p>
            <a:pPr>
              <a:lnSpc>
                <a:spcPct val="120000"/>
              </a:lnSpc>
            </a:pPr>
            <a:r>
              <a:rPr lang="ru-RU" sz="2600" b="1" i="1" cap="small" dirty="0" smtClean="0">
                <a:solidFill>
                  <a:schemeClr val="tx1"/>
                </a:solidFill>
              </a:rPr>
              <a:t>Выборы прямые: </a:t>
            </a:r>
            <a:r>
              <a:rPr lang="ru-RU" sz="2600" dirty="0" smtClean="0">
                <a:solidFill>
                  <a:schemeClr val="tx1"/>
                </a:solidFill>
              </a:rPr>
              <a:t>Президента, депутатов Госдумы и законодательных органов субъектов РФ граждане избирают непосредственно.</a:t>
            </a:r>
          </a:p>
          <a:p>
            <a:pPr>
              <a:lnSpc>
                <a:spcPct val="120000"/>
              </a:lnSpc>
            </a:pPr>
            <a:r>
              <a:rPr lang="ru-RU" sz="2600" b="1" i="1" cap="small" dirty="0" smtClean="0">
                <a:solidFill>
                  <a:schemeClr val="tx1"/>
                </a:solidFill>
              </a:rPr>
              <a:t>Тайное голосование: </a:t>
            </a:r>
            <a:r>
              <a:rPr lang="ru-RU" sz="2600" dirty="0" smtClean="0">
                <a:solidFill>
                  <a:schemeClr val="tx1"/>
                </a:solidFill>
              </a:rPr>
              <a:t>волеизъявление избирателей происходит в специальных кабинах, другим лицам неизвестно, за кого этот избиратель проголосовал.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tx1"/>
                </a:solidFill>
              </a:rPr>
              <a:t>Каждый может быть избранным.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="1" i="1" dirty="0" smtClean="0">
                <a:solidFill>
                  <a:schemeClr val="tx1"/>
                </a:solidFill>
              </a:rPr>
              <a:t>Исключение:</a:t>
            </a:r>
            <a:r>
              <a:rPr lang="ru-RU" sz="2600" dirty="0" smtClean="0">
                <a:solidFill>
                  <a:schemeClr val="tx1"/>
                </a:solidFill>
              </a:rPr>
              <a:t> не могут быть избранными лица, которые не могут в установленном порядке участвовать в </a:t>
            </a:r>
            <a:r>
              <a:rPr lang="ru-RU" sz="2600" dirty="0" err="1" smtClean="0">
                <a:solidFill>
                  <a:schemeClr val="tx1"/>
                </a:solidFill>
              </a:rPr>
              <a:t>выбо-рах</a:t>
            </a:r>
            <a:r>
              <a:rPr lang="ru-RU" sz="2600" dirty="0" smtClean="0">
                <a:solidFill>
                  <a:schemeClr val="tx1"/>
                </a:solidFill>
              </a:rPr>
              <a:t>. Возрастной ценз: депутат Госдумы – с 21 года, Президент РФ – с 35 лет. Ценз оседлости – для избрания Президентом – 10 лет проживания на территории РФ.</a:t>
            </a:r>
          </a:p>
        </p:txBody>
      </p:sp>
    </p:spTree>
    <p:extLst>
      <p:ext uri="{BB962C8B-B14F-4D97-AF65-F5344CB8AC3E}">
        <p14:creationId xmlns:p14="http://schemas.microsoft.com/office/powerpoint/2010/main" xmlns="" val="20692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151216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Референдумы: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Всенародное голосование по проектам законов и другим вопросам государственного значения.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229600" cy="1941936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ru-RU" sz="4800" dirty="0" smtClean="0"/>
              <a:t>Право на равный доступ к государственной </a:t>
            </a:r>
            <a:r>
              <a:rPr lang="ru-RU" sz="4800" dirty="0" smtClean="0"/>
              <a:t>службе</a:t>
            </a:r>
            <a:br>
              <a:rPr lang="ru-RU" sz="4800" dirty="0" smtClean="0"/>
            </a:br>
            <a:r>
              <a:rPr lang="ru-RU" sz="2400" dirty="0" smtClean="0"/>
              <a:t>(ст. 32 Конституция РФ).</a:t>
            </a:r>
            <a:endParaRPr lang="ru-RU" sz="4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28596" y="3714752"/>
            <a:ext cx="8229600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Это означает, что каждый гражданин может </a:t>
            </a:r>
            <a:r>
              <a:rPr lang="ru-RU" dirty="0" err="1" smtClean="0">
                <a:solidFill>
                  <a:schemeClr val="tx1"/>
                </a:solidFill>
              </a:rPr>
              <a:t>зани-мать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любую государственную должность без ограничений в зависимости от расы, вероисповедания, пола, места жительства, национальности, социального положения и т.п.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Право каждого  участвовать в правосудии в качестве присяжного заседателя.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088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35280" cy="1051520"/>
          </a:xfrm>
        </p:spPr>
        <p:txBody>
          <a:bodyPr/>
          <a:lstStyle/>
          <a:p>
            <a:r>
              <a:rPr lang="ru-RU" sz="4800" dirty="0" smtClean="0"/>
              <a:t>Обращение в органы власти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Право обращаться лично, направлять коллективные обращения в государственные органы и органы местного самоуправления.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Формы: жалоба, заявление,  предложение.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356992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800" dirty="0" smtClean="0"/>
              <a:t>Другие пути влияния на власть</a:t>
            </a:r>
            <a:endParaRPr lang="ru-RU" sz="4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4201416"/>
            <a:ext cx="8229600" cy="21079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Через общественные объединения,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Политические партии,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Используя свободу собраний,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Используя свободу слова для заявления своих требований.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93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Свобода митингов, шествий, демонстраций</a:t>
            </a:r>
            <a:r>
              <a:rPr lang="ru-RU" dirty="0" smtClean="0">
                <a:solidFill>
                  <a:schemeClr val="tx1"/>
                </a:solidFill>
              </a:rPr>
              <a:t>. (ст.31 Конституции РФ).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Право </a:t>
            </a:r>
            <a:r>
              <a:rPr lang="ru-RU" dirty="0" smtClean="0">
                <a:solidFill>
                  <a:schemeClr val="tx1"/>
                </a:solidFill>
              </a:rPr>
              <a:t>регламентируется ФЗ, который определяет порядок их проведения и участия.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792088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800" dirty="0" smtClean="0"/>
              <a:t>Другие пути влияния на власть</a:t>
            </a:r>
            <a:endParaRPr lang="ru-RU" sz="4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2996952"/>
            <a:ext cx="8352928" cy="792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800" dirty="0" smtClean="0"/>
              <a:t>Политический экстремизм</a:t>
            </a:r>
            <a:endParaRPr lang="ru-RU" sz="48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57200" y="3809094"/>
            <a:ext cx="8229600" cy="2572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Любая политическая деятельность должна осуществляться в рамках законов.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Если закон нарушается, если прибегают к силе или мерам, создающим угрозу для общества, государства, граждан, такие действия принято называть экстремизмом.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759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/>
          <a:lstStyle/>
          <a:p>
            <a:r>
              <a:rPr lang="ru-RU" sz="4800" dirty="0" smtClean="0"/>
              <a:t>Политический экстремизм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6435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В нашей стране экстремистскими действиями называются:</a:t>
            </a:r>
          </a:p>
          <a:p>
            <a:r>
              <a:rPr lang="ru-RU" sz="2500" b="1" dirty="0" smtClean="0">
                <a:solidFill>
                  <a:schemeClr val="tx1"/>
                </a:solidFill>
              </a:rPr>
              <a:t>Подготовка и совершение действий по </a:t>
            </a:r>
            <a:r>
              <a:rPr lang="ru-RU" sz="2500" b="1" dirty="0" err="1" smtClean="0">
                <a:solidFill>
                  <a:schemeClr val="tx1"/>
                </a:solidFill>
              </a:rPr>
              <a:t>на-сильственному</a:t>
            </a:r>
            <a:r>
              <a:rPr lang="ru-RU" sz="2500" b="1" dirty="0" smtClean="0">
                <a:solidFill>
                  <a:schemeClr val="tx1"/>
                </a:solidFill>
              </a:rPr>
              <a:t> </a:t>
            </a:r>
            <a:r>
              <a:rPr lang="ru-RU" sz="2500" b="1" dirty="0" smtClean="0">
                <a:solidFill>
                  <a:schemeClr val="tx1"/>
                </a:solidFill>
              </a:rPr>
              <a:t>изменению конституционного строя;</a:t>
            </a:r>
          </a:p>
          <a:p>
            <a:r>
              <a:rPr lang="ru-RU" sz="2500" b="1" dirty="0" smtClean="0">
                <a:solidFill>
                  <a:schemeClr val="tx1"/>
                </a:solidFill>
              </a:rPr>
              <a:t>Нарушение целостности РФ;</a:t>
            </a:r>
          </a:p>
          <a:p>
            <a:r>
              <a:rPr lang="ru-RU" sz="2500" b="1" dirty="0" smtClean="0">
                <a:solidFill>
                  <a:schemeClr val="tx1"/>
                </a:solidFill>
              </a:rPr>
              <a:t>Подрыв безопасности РФ;</a:t>
            </a:r>
          </a:p>
          <a:p>
            <a:r>
              <a:rPr lang="ru-RU" sz="2500" b="1" dirty="0" smtClean="0">
                <a:solidFill>
                  <a:schemeClr val="tx1"/>
                </a:solidFill>
              </a:rPr>
              <a:t>Создание незаконных вооружённых </a:t>
            </a:r>
            <a:r>
              <a:rPr lang="ru-RU" sz="2500" b="1" dirty="0" err="1" smtClean="0">
                <a:solidFill>
                  <a:schemeClr val="tx1"/>
                </a:solidFill>
              </a:rPr>
              <a:t>форми-рований</a:t>
            </a:r>
            <a:r>
              <a:rPr lang="ru-RU" sz="2500" b="1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2500" b="1" dirty="0" smtClean="0">
                <a:solidFill>
                  <a:schemeClr val="tx1"/>
                </a:solidFill>
              </a:rPr>
              <a:t>Осуществление террористической </a:t>
            </a:r>
            <a:r>
              <a:rPr lang="ru-RU" sz="2500" b="1" dirty="0" err="1" smtClean="0">
                <a:solidFill>
                  <a:schemeClr val="tx1"/>
                </a:solidFill>
              </a:rPr>
              <a:t>деятель-ности</a:t>
            </a:r>
            <a:endParaRPr lang="ru-RU" sz="2500" b="1" dirty="0" smtClean="0">
              <a:solidFill>
                <a:schemeClr val="tx1"/>
              </a:solidFill>
            </a:endParaRPr>
          </a:p>
          <a:p>
            <a:r>
              <a:rPr lang="ru-RU" sz="2500" b="1" dirty="0" smtClean="0">
                <a:solidFill>
                  <a:schemeClr val="tx1"/>
                </a:solidFill>
              </a:rPr>
              <a:t>Возбуждение расовой, национальной </a:t>
            </a:r>
            <a:r>
              <a:rPr lang="ru-RU" sz="2500" b="1" dirty="0" smtClean="0">
                <a:solidFill>
                  <a:schemeClr val="tx1"/>
                </a:solidFill>
              </a:rPr>
              <a:t>или религиозной </a:t>
            </a:r>
            <a:r>
              <a:rPr lang="ru-RU" sz="2500" b="1" dirty="0" smtClean="0">
                <a:solidFill>
                  <a:schemeClr val="tx1"/>
                </a:solidFill>
              </a:rPr>
              <a:t>розни;</a:t>
            </a:r>
            <a:endParaRPr lang="ru-RU" sz="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023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tx1"/>
                </a:solidFill>
              </a:rPr>
              <a:t>Насилие или призыв к насилию;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Унижение национального достоинства;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Осуществление массовых беспорядков;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Хулиганские действия и акты вандализма по </a:t>
            </a:r>
            <a:r>
              <a:rPr lang="ru-RU" sz="2600" b="1" dirty="0" smtClean="0">
                <a:solidFill>
                  <a:schemeClr val="tx1"/>
                </a:solidFill>
              </a:rPr>
              <a:t>мотивам </a:t>
            </a:r>
            <a:r>
              <a:rPr lang="ru-RU" sz="2600" b="1" dirty="0" smtClean="0">
                <a:solidFill>
                  <a:schemeClr val="tx1"/>
                </a:solidFill>
              </a:rPr>
              <a:t>идеологической, политической, расовой, национальной или религиозной ненависти, а также по мотивам вражды в отношении какой-либо социальной группы;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Пропаганда исключительности, превосходства либо неполноценности граждан;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ru-RU" sz="4800" dirty="0" smtClean="0"/>
              <a:t>Политический экстремизм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175577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14419"/>
          </a:xfrm>
        </p:spPr>
        <p:txBody>
          <a:bodyPr>
            <a:normAutofit fontScale="925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Пропаганда и публичное демонстрирование </a:t>
            </a:r>
            <a:r>
              <a:rPr lang="ru-RU" sz="2800" b="1" dirty="0" smtClean="0">
                <a:solidFill>
                  <a:schemeClr val="tx1"/>
                </a:solidFill>
              </a:rPr>
              <a:t>нацистской атрибутики или символики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ru-RU" sz="4800" dirty="0" smtClean="0"/>
              <a:t>Политический экстремизм</a:t>
            </a:r>
            <a:endParaRPr lang="ru-RU" sz="4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9600" y="2636912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800" dirty="0" smtClean="0"/>
              <a:t>Политика – дело каждого?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76632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§6, </a:t>
            </a:r>
            <a:r>
              <a:rPr lang="ru-RU" sz="3200" dirty="0" smtClean="0">
                <a:solidFill>
                  <a:schemeClr val="tx1"/>
                </a:solidFill>
              </a:rPr>
              <a:t>раб. Тетрадь, тема </a:t>
            </a:r>
            <a:r>
              <a:rPr lang="ru-RU" sz="3200" dirty="0" smtClean="0">
                <a:solidFill>
                  <a:schemeClr val="tx1"/>
                </a:solidFill>
              </a:rPr>
              <a:t>6.</a:t>
            </a:r>
            <a:endParaRPr lang="ru-RU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E:\презентации\9 класс\обществознание\политика\27238846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348880"/>
            <a:ext cx="428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632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136</TotalTime>
  <Words>762</Words>
  <Application>Microsoft Office PowerPoint</Application>
  <PresentationFormat>Экран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Участие граждан в политической жизни общества</vt:lpstr>
      <vt:lpstr>Повторим:</vt:lpstr>
      <vt:lpstr>Вспомним курс истории:</vt:lpstr>
      <vt:lpstr>Вспомните:</vt:lpstr>
      <vt:lpstr>Подумайте:</vt:lpstr>
      <vt:lpstr>Слайд 6</vt:lpstr>
      <vt:lpstr>Прямая демократия</vt:lpstr>
      <vt:lpstr>Слайд 8</vt:lpstr>
      <vt:lpstr>Право на равный доступ к государственной службе (ст. 32 Конституция РФ).</vt:lpstr>
      <vt:lpstr>Обращение в органы власти</vt:lpstr>
      <vt:lpstr>Слайд 11</vt:lpstr>
      <vt:lpstr>Политический экстремизм</vt:lpstr>
      <vt:lpstr>Политический экстремизм</vt:lpstr>
      <vt:lpstr>Политический экстремизм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граждан в политической жизни общества</dc:title>
  <dc:creator>Ирина</dc:creator>
  <cp:lastModifiedBy>Марина</cp:lastModifiedBy>
  <cp:revision>16</cp:revision>
  <dcterms:created xsi:type="dcterms:W3CDTF">2012-11-26T19:43:47Z</dcterms:created>
  <dcterms:modified xsi:type="dcterms:W3CDTF">2013-10-23T15:09:28Z</dcterms:modified>
</cp:coreProperties>
</file>