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sldIdLst>
    <p:sldId id="256" r:id="rId2"/>
    <p:sldId id="260" r:id="rId3"/>
    <p:sldId id="265" r:id="rId4"/>
    <p:sldId id="259" r:id="rId5"/>
    <p:sldId id="264" r:id="rId6"/>
    <p:sldId id="257" r:id="rId7"/>
    <p:sldId id="261" r:id="rId8"/>
    <p:sldId id="262" r:id="rId9"/>
    <p:sldId id="263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69635" name="Rectangle 3" descr="Narrow vertical"/>
            <p:cNvSpPr>
              <a:spLocks noChangeArrowheads="1"/>
            </p:cNvSpPr>
            <p:nvPr/>
          </p:nvSpPr>
          <p:spPr bwMode="auto">
            <a:xfrm>
              <a:off x="288" y="48"/>
              <a:ext cx="5184" cy="240"/>
            </a:xfrm>
            <a:prstGeom prst="rect">
              <a:avLst/>
            </a:prstGeom>
            <a:pattFill prst="narVert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lang="ru-RU" sz="2400"/>
            </a:p>
          </p:txBody>
        </p:sp>
        <p:sp>
          <p:nvSpPr>
            <p:cNvPr id="69636" name="Rectangle 4" descr="Narrow horizontal"/>
            <p:cNvSpPr>
              <a:spLocks noChangeArrowheads="1"/>
            </p:cNvSpPr>
            <p:nvPr/>
          </p:nvSpPr>
          <p:spPr bwMode="auto">
            <a:xfrm>
              <a:off x="48" y="288"/>
              <a:ext cx="240" cy="3744"/>
            </a:xfrm>
            <a:prstGeom prst="rect">
              <a:avLst/>
            </a:prstGeom>
            <a:pattFill prst="narHorz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lang="ru-RU" sz="2400"/>
            </a:p>
          </p:txBody>
        </p:sp>
        <p:sp>
          <p:nvSpPr>
            <p:cNvPr id="69637" name="Rectangle 5" descr="Narrow vertical"/>
            <p:cNvSpPr>
              <a:spLocks noChangeArrowheads="1"/>
            </p:cNvSpPr>
            <p:nvPr/>
          </p:nvSpPr>
          <p:spPr bwMode="auto">
            <a:xfrm>
              <a:off x="288" y="4032"/>
              <a:ext cx="5184" cy="240"/>
            </a:xfrm>
            <a:prstGeom prst="rect">
              <a:avLst/>
            </a:prstGeom>
            <a:pattFill prst="narVert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lang="ru-RU" sz="2400"/>
            </a:p>
          </p:txBody>
        </p:sp>
        <p:sp>
          <p:nvSpPr>
            <p:cNvPr id="69638" name="Rectangle 6" descr="Narrow horizontal"/>
            <p:cNvSpPr>
              <a:spLocks noChangeArrowheads="1"/>
            </p:cNvSpPr>
            <p:nvPr/>
          </p:nvSpPr>
          <p:spPr bwMode="auto">
            <a:xfrm>
              <a:off x="5472" y="288"/>
              <a:ext cx="240" cy="3744"/>
            </a:xfrm>
            <a:prstGeom prst="rect">
              <a:avLst/>
            </a:prstGeom>
            <a:pattFill prst="narHorz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lang="ru-RU" sz="2400"/>
            </a:p>
          </p:txBody>
        </p:sp>
        <p:sp>
          <p:nvSpPr>
            <p:cNvPr id="69639" name="Rectangle 7"/>
            <p:cNvSpPr>
              <a:spLocks noChangeArrowheads="1"/>
            </p:cNvSpPr>
            <p:nvPr/>
          </p:nvSpPr>
          <p:spPr bwMode="auto">
            <a:xfrm>
              <a:off x="288" y="288"/>
              <a:ext cx="5184" cy="3744"/>
            </a:xfrm>
            <a:prstGeom prst="rect">
              <a:avLst/>
            </a:prstGeom>
            <a:noFill/>
            <a:ln w="57150" cap="sq" cmpd="tri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lang="ru-RU" sz="2400"/>
            </a:p>
          </p:txBody>
        </p:sp>
        <p:sp>
          <p:nvSpPr>
            <p:cNvPr id="69640" name="Rectangle 8"/>
            <p:cNvSpPr>
              <a:spLocks noChangeArrowheads="1"/>
            </p:cNvSpPr>
            <p:nvPr/>
          </p:nvSpPr>
          <p:spPr bwMode="auto">
            <a:xfrm>
              <a:off x="48" y="48"/>
              <a:ext cx="5664" cy="4224"/>
            </a:xfrm>
            <a:prstGeom prst="rect">
              <a:avLst/>
            </a:prstGeom>
            <a:noFill/>
            <a:ln w="12700" cap="sq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lang="ru-RU" sz="2400"/>
            </a:p>
          </p:txBody>
        </p:sp>
        <p:grpSp>
          <p:nvGrpSpPr>
            <p:cNvPr id="69641" name="Group 9"/>
            <p:cNvGrpSpPr>
              <a:grpSpLocks/>
            </p:cNvGrpSpPr>
            <p:nvPr/>
          </p:nvGrpSpPr>
          <p:grpSpPr bwMode="auto">
            <a:xfrm>
              <a:off x="0" y="0"/>
              <a:ext cx="384" cy="384"/>
              <a:chOff x="0" y="0"/>
              <a:chExt cx="384" cy="384"/>
            </a:xfrm>
          </p:grpSpPr>
          <p:sp>
            <p:nvSpPr>
              <p:cNvPr id="69642" name="Rectangle 1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43" name="Oval 11"/>
              <p:cNvSpPr>
                <a:spLocks noChangeArrowheads="1"/>
              </p:cNvSpPr>
              <p:nvPr/>
            </p:nvSpPr>
            <p:spPr bwMode="auto">
              <a:xfrm>
                <a:off x="101" y="101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9644" name="Group 12"/>
            <p:cNvGrpSpPr>
              <a:grpSpLocks/>
            </p:cNvGrpSpPr>
            <p:nvPr/>
          </p:nvGrpSpPr>
          <p:grpSpPr bwMode="auto">
            <a:xfrm>
              <a:off x="0" y="3935"/>
              <a:ext cx="384" cy="384"/>
              <a:chOff x="0" y="3935"/>
              <a:chExt cx="384" cy="384"/>
            </a:xfrm>
          </p:grpSpPr>
          <p:sp>
            <p:nvSpPr>
              <p:cNvPr id="69645" name="Rectangle 13"/>
              <p:cNvSpPr>
                <a:spLocks noChangeArrowheads="1"/>
              </p:cNvSpPr>
              <p:nvPr/>
            </p:nvSpPr>
            <p:spPr bwMode="auto">
              <a:xfrm>
                <a:off x="0" y="3935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46" name="Oval 14"/>
              <p:cNvSpPr>
                <a:spLocks noChangeArrowheads="1"/>
              </p:cNvSpPr>
              <p:nvPr/>
            </p:nvSpPr>
            <p:spPr bwMode="auto">
              <a:xfrm>
                <a:off x="101" y="4036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9647" name="Group 15"/>
            <p:cNvGrpSpPr>
              <a:grpSpLocks/>
            </p:cNvGrpSpPr>
            <p:nvPr/>
          </p:nvGrpSpPr>
          <p:grpSpPr bwMode="auto">
            <a:xfrm>
              <a:off x="5375" y="3935"/>
              <a:ext cx="384" cy="384"/>
              <a:chOff x="5375" y="3935"/>
              <a:chExt cx="384" cy="384"/>
            </a:xfrm>
          </p:grpSpPr>
          <p:sp>
            <p:nvSpPr>
              <p:cNvPr id="69648" name="Rectangle 16"/>
              <p:cNvSpPr>
                <a:spLocks noChangeArrowheads="1"/>
              </p:cNvSpPr>
              <p:nvPr/>
            </p:nvSpPr>
            <p:spPr bwMode="auto">
              <a:xfrm>
                <a:off x="5375" y="3935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49" name="Oval 17"/>
              <p:cNvSpPr>
                <a:spLocks noChangeArrowheads="1"/>
              </p:cNvSpPr>
              <p:nvPr/>
            </p:nvSpPr>
            <p:spPr bwMode="auto">
              <a:xfrm>
                <a:off x="5476" y="4036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9650" name="Group 18"/>
            <p:cNvGrpSpPr>
              <a:grpSpLocks/>
            </p:cNvGrpSpPr>
            <p:nvPr/>
          </p:nvGrpSpPr>
          <p:grpSpPr bwMode="auto">
            <a:xfrm>
              <a:off x="5375" y="0"/>
              <a:ext cx="384" cy="384"/>
              <a:chOff x="5375" y="0"/>
              <a:chExt cx="384" cy="384"/>
            </a:xfrm>
          </p:grpSpPr>
          <p:sp>
            <p:nvSpPr>
              <p:cNvPr id="69651" name="Rectangle 19"/>
              <p:cNvSpPr>
                <a:spLocks noChangeArrowheads="1"/>
              </p:cNvSpPr>
              <p:nvPr/>
            </p:nvSpPr>
            <p:spPr bwMode="auto">
              <a:xfrm>
                <a:off x="5375" y="0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52" name="Oval 20"/>
              <p:cNvSpPr>
                <a:spLocks noChangeArrowheads="1"/>
              </p:cNvSpPr>
              <p:nvPr/>
            </p:nvSpPr>
            <p:spPr bwMode="auto">
              <a:xfrm>
                <a:off x="5476" y="101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9653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965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54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Documents%20and%20Settings\&#1040;&#1076;&#1084;&#1080;&#1085;\&#1056;&#1072;&#1073;&#1086;&#1095;&#1080;&#1081;%20&#1089;&#1090;&#1086;&#1083;\15%20&#1055;&#1088;&#1086;&#1082;&#1086;&#1092;&#1100;&#1077;&#1074;%20&#1057;.%20&#1057;.%20&#1042;&#1089;&#1090;&#1072;&#1074;&#1072;&#1081;&#1090;&#1077;%20&#1083;&#1102;&#1076;&#1080;%20&#1088;&#1091;&#1089;&#1089;&#1082;&#1080;&#1077;!.mp3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rulex.ru/01140174.htm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70225"/>
            <a:ext cx="7772400" cy="530225"/>
          </a:xfrm>
        </p:spPr>
        <p:txBody>
          <a:bodyPr/>
          <a:lstStyle/>
          <a:p>
            <a:endParaRPr lang="ru-RU" sz="44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43213" y="4365625"/>
            <a:ext cx="5843587" cy="1800225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В тяжкие времена – каждый воин.</a:t>
            </a:r>
            <a:br>
              <a:rPr lang="ru-RU" sz="2400">
                <a:solidFill>
                  <a:schemeClr val="accent2"/>
                </a:solidFill>
                <a:latin typeface="Times New Roman" pitchFamily="18" charset="0"/>
              </a:rPr>
            </a:br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Никто не избежит выбора.</a:t>
            </a:r>
            <a:br>
              <a:rPr lang="ru-RU" sz="2400">
                <a:solidFill>
                  <a:schemeClr val="accent2"/>
                </a:solidFill>
                <a:latin typeface="Times New Roman" pitchFamily="18" charset="0"/>
              </a:rPr>
            </a:br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Каждый несет в себе знамя своего Народа.</a:t>
            </a:r>
            <a:endParaRPr lang="ru-RU" sz="2400" i="1">
              <a:solidFill>
                <a:schemeClr val="accent2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i="1">
                <a:solidFill>
                  <a:schemeClr val="accent2"/>
                </a:solidFill>
                <a:latin typeface="Times New Roman" pitchFamily="18" charset="0"/>
              </a:rPr>
              <a:t>(Русский свободный стих, Михаил Орлов (1978))</a:t>
            </a:r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971550" y="1052513"/>
            <a:ext cx="7243763" cy="325596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Звать через прошлое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к настоящему.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4643438" y="885825"/>
            <a:ext cx="3744912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kumimoji="0" lang="ru-RU" sz="2400"/>
              <a:t>    Образ защитника Отечества нашел отражение и в крупных симфонических произведениях известных композиторов. Именно с героями этих произведений нам и предстоит познакомиться сегодня. Известный вам по многим произведениям композитор С.</a:t>
            </a:r>
            <a:r>
              <a:rPr kumimoji="0" lang="ru-RU" sz="2400" i="1"/>
              <a:t> </a:t>
            </a:r>
            <a:r>
              <a:rPr kumimoji="0" lang="ru-RU" sz="2400"/>
              <a:t>Прокофьев – автор кантаты «Александр Невский». </a:t>
            </a:r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title"/>
          </p:nvPr>
        </p:nvSpPr>
        <p:spPr>
          <a:xfrm flipV="1">
            <a:off x="685800" y="476250"/>
            <a:ext cx="7772400" cy="133350"/>
          </a:xfrm>
        </p:spPr>
        <p:txBody>
          <a:bodyPr/>
          <a:lstStyle/>
          <a:p>
            <a:endParaRPr lang="ru-RU" sz="4400"/>
          </a:p>
        </p:txBody>
      </p:sp>
      <p:pic>
        <p:nvPicPr>
          <p:cNvPr id="30730" name="Picture 10" descr="prokofie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620713"/>
            <a:ext cx="3744913" cy="5616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3734" name="Rectangle 6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/>
            <a:endParaRPr lang="ru-RU" sz="2800"/>
          </a:p>
        </p:txBody>
      </p:sp>
      <p:pic>
        <p:nvPicPr>
          <p:cNvPr id="73732" name="Picture 4" descr="49235FC5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476250"/>
            <a:ext cx="3810000" cy="5761038"/>
          </a:xfrm>
          <a:noFill/>
          <a:ln/>
        </p:spPr>
      </p:pic>
      <p:sp>
        <p:nvSpPr>
          <p:cNvPr id="73735" name="Rectangle 7"/>
          <p:cNvSpPr>
            <a:spLocks noChangeArrowheads="1"/>
          </p:cNvSpPr>
          <p:nvPr/>
        </p:nvSpPr>
        <p:spPr bwMode="auto">
          <a:xfrm>
            <a:off x="4787900" y="320675"/>
            <a:ext cx="3311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kumimoji="0" lang="ru-RU" sz="2400"/>
              <a:t>Для начала поясним новое слово «кантата». Кантата (</a:t>
            </a:r>
            <a:r>
              <a:rPr kumimoji="0" lang="ru-RU" sz="2400" i="1"/>
              <a:t>с итал.</a:t>
            </a:r>
            <a:r>
              <a:rPr kumimoji="0" lang="ru-RU" sz="2400"/>
              <a:t> </a:t>
            </a:r>
            <a:r>
              <a:rPr kumimoji="0" lang="ru-RU" sz="2400" i="1"/>
              <a:t>«петь»)</a:t>
            </a:r>
            <a:r>
              <a:rPr kumimoji="0" lang="ru-RU" sz="2400"/>
              <a:t> относится к жанру вокальной музыке – произведение для хора с оркестром, состоит из нескольких частей.  В кантате «Александр Невский» их 7, но мы познакомимся только с 4-ой. Послушайте внимательно этот фрагмент, что в музыке – характер, настроение, события?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Grp="1" noChangeArrowheads="1"/>
          </p:cNvSpPr>
          <p:nvPr>
            <p:ph type="title"/>
          </p:nvPr>
        </p:nvSpPr>
        <p:spPr>
          <a:xfrm flipV="1">
            <a:off x="685800" y="515938"/>
            <a:ext cx="7772400" cy="93662"/>
          </a:xfrm>
        </p:spPr>
        <p:txBody>
          <a:bodyPr/>
          <a:lstStyle/>
          <a:p>
            <a:endParaRPr lang="ru-RU" sz="440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620713"/>
            <a:ext cx="3810000" cy="5475287"/>
          </a:xfrm>
        </p:spPr>
        <p:txBody>
          <a:bodyPr/>
          <a:lstStyle/>
          <a:p>
            <a:pPr marL="0" indent="0">
              <a:lnSpc>
                <a:spcPct val="80000"/>
              </a:lnSpc>
            </a:pPr>
            <a:r>
              <a:rPr lang="ru-RU" sz="2400" b="1"/>
              <a:t>Вставайте, люди русские, на славный бой, на смертный бой, </a:t>
            </a:r>
            <a:br>
              <a:rPr lang="ru-RU" sz="2400" b="1"/>
            </a:br>
            <a:r>
              <a:rPr lang="ru-RU" sz="2400" b="1"/>
              <a:t>Вставайте, люди вольные, за нашу землю честную! </a:t>
            </a:r>
            <a:br>
              <a:rPr lang="ru-RU" sz="2400" b="1"/>
            </a:br>
            <a:r>
              <a:rPr lang="ru-RU" sz="2400" b="1"/>
              <a:t>Живым бойцам почет и честь, а мертвым слава вечная. </a:t>
            </a:r>
            <a:br>
              <a:rPr lang="ru-RU" sz="2400" b="1"/>
            </a:br>
            <a:r>
              <a:rPr lang="ru-RU" sz="2400" b="1"/>
              <a:t>За отчий дом, за русский край, вставайте люди русские </a:t>
            </a:r>
            <a:br>
              <a:rPr lang="ru-RU" sz="2400" b="1"/>
            </a:br>
            <a:r>
              <a:rPr lang="ru-RU" sz="2400" b="1"/>
              <a:t>… На Руси родной, на Руси большой не бывать врагу. </a:t>
            </a:r>
            <a:br>
              <a:rPr lang="ru-RU" sz="2400" b="1"/>
            </a:br>
            <a:r>
              <a:rPr lang="ru-RU" sz="2400" b="1"/>
              <a:t>Поднимайся, встань, мать родная Русь. </a:t>
            </a:r>
            <a:br>
              <a:rPr lang="ru-RU" sz="2400" b="1"/>
            </a:br>
            <a:r>
              <a:rPr lang="ru-RU" sz="2400" b="1"/>
              <a:t>… Врагам на Русь не хаживать, полков на Русь не важивать, </a:t>
            </a:r>
            <a:br>
              <a:rPr lang="ru-RU" sz="2400" b="1"/>
            </a:br>
            <a:r>
              <a:rPr lang="ru-RU" sz="2400" b="1"/>
              <a:t>Путей на Русь не видывать, полей Руси не втаптывать. </a:t>
            </a:r>
            <a:br>
              <a:rPr lang="ru-RU" sz="2400" b="1"/>
            </a:br>
            <a:r>
              <a:rPr lang="ru-RU" sz="2400"/>
              <a:t/>
            </a:r>
            <a:br>
              <a:rPr lang="ru-RU" sz="2400"/>
            </a:br>
            <a:endParaRPr lang="ru-RU" sz="2400"/>
          </a:p>
        </p:txBody>
      </p:sp>
      <p:pic>
        <p:nvPicPr>
          <p:cNvPr id="27652" name="Picture 4" descr="A4F66B1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76250"/>
            <a:ext cx="3743325" cy="5761038"/>
          </a:xfrm>
          <a:prstGeom prst="rect">
            <a:avLst/>
          </a:prstGeom>
          <a:noFill/>
        </p:spPr>
      </p:pic>
      <p:pic>
        <p:nvPicPr>
          <p:cNvPr id="27656" name="15 Прокофьев С. С. Вставайте люди русские!.mp3">
            <a:hlinkClick r:id="" action="ppaction://media"/>
          </p:cNvPr>
          <p:cNvPicPr>
            <a:picLocks noGrp="1" noRot="1" noChangeAspect="1" noChangeArrowheads="1"/>
          </p:cNvPicPr>
          <p:nvPr>
            <p:ph sz="half" idx="1"/>
            <a:audioFile r:link="rId1"/>
          </p:nvPr>
        </p:nvPicPr>
        <p:blipFill>
          <a:blip r:embed="rId4"/>
          <a:srcRect/>
          <a:stretch>
            <a:fillRect/>
          </a:stretch>
        </p:blipFill>
        <p:spPr>
          <a:xfrm>
            <a:off x="2411413" y="3860800"/>
            <a:ext cx="304800" cy="304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6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7409" fill="hold"/>
                                        <p:tgtEl>
                                          <p:spTgt spid="276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65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476250"/>
            <a:ext cx="4391025" cy="5905500"/>
          </a:xfrm>
        </p:spPr>
        <p:txBody>
          <a:bodyPr/>
          <a:lstStyle/>
          <a:p>
            <a:pPr marL="0" indent="0">
              <a:lnSpc>
                <a:spcPct val="90000"/>
              </a:lnSpc>
            </a:pPr>
            <a:r>
              <a:rPr lang="ru-RU" sz="2400"/>
              <a:t>Как вы думаете, это народная музыка или ее придумал композитор? Эта музыка написана «в народном стиле» и первоначально она была написана к к/ф известного режиссера Сергея Эйзенштейна о великом князе и полководце земли русской</a:t>
            </a:r>
            <a:r>
              <a:rPr lang="ru-RU" sz="2400" i="1"/>
              <a:t> </a:t>
            </a:r>
            <a:r>
              <a:rPr lang="ru-RU" sz="2400"/>
              <a:t>Александре Невском </a:t>
            </a:r>
            <a:r>
              <a:rPr lang="ru-RU" sz="2400" i="1"/>
              <a:t>(имя в переводе с греч. - «великий»). </a:t>
            </a:r>
            <a:r>
              <a:rPr lang="ru-RU" sz="2400"/>
              <a:t>Знаком</a:t>
            </a:r>
            <a:r>
              <a:rPr lang="ru-RU" sz="2400" i="1"/>
              <a:t> </a:t>
            </a:r>
            <a:r>
              <a:rPr lang="ru-RU" sz="2400"/>
              <a:t>ли вам этот герой? В апреле 1242 года на льду Чудского озера произошло Ледовое побоище. Дружина Александра Невского и новгородское ополчение разбили войско рыцарей Левонского ордена. Можно ли назвать Невского “русским богатырем”? Почему? </a:t>
            </a:r>
          </a:p>
        </p:txBody>
      </p:sp>
      <p:sp>
        <p:nvSpPr>
          <p:cNvPr id="71687" name="Rectangle 7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</a:pPr>
            <a:endParaRPr lang="ru-RU" sz="2000"/>
          </a:p>
        </p:txBody>
      </p:sp>
      <p:pic>
        <p:nvPicPr>
          <p:cNvPr id="71684" name="Picture 4" descr="nevsk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549275"/>
            <a:ext cx="2984500" cy="5495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</a:pPr>
            <a:endParaRPr lang="ru-RU" sz="240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356100" y="404813"/>
            <a:ext cx="4102100" cy="6048375"/>
          </a:xfrm>
        </p:spPr>
        <p:txBody>
          <a:bodyPr/>
          <a:lstStyle/>
          <a:p>
            <a:pPr marL="0" indent="0">
              <a:lnSpc>
                <a:spcPct val="80000"/>
              </a:lnSpc>
            </a:pPr>
            <a:r>
              <a:rPr lang="ru-RU" sz="2400"/>
              <a:t>А и было дело на Неве-реке, на Неве-реке, на большой воде. </a:t>
            </a:r>
            <a:br>
              <a:rPr lang="ru-RU" sz="2400"/>
            </a:br>
            <a:r>
              <a:rPr lang="ru-RU" sz="2400"/>
              <a:t>Там рубили мы злое воинство, злое воинство - войско шведское. </a:t>
            </a:r>
            <a:br>
              <a:rPr lang="ru-RU" sz="2400"/>
            </a:br>
            <a:r>
              <a:rPr lang="ru-RU" sz="2400"/>
              <a:t>Ух, как бились мы, как рубились мы! Ух, рубили корабли по досточкам. </a:t>
            </a:r>
            <a:br>
              <a:rPr lang="ru-RU" sz="2400"/>
            </a:br>
            <a:r>
              <a:rPr lang="ru-RU" sz="2400"/>
              <a:t>Нашу кровь-руду не жалели мы за великую землю русскую. </a:t>
            </a:r>
            <a:br>
              <a:rPr lang="ru-RU" sz="2400"/>
            </a:br>
            <a:r>
              <a:rPr lang="ru-RU" sz="2400"/>
              <a:t>Где прошел топор, была улица, где летело копье - переулочек. </a:t>
            </a:r>
            <a:br>
              <a:rPr lang="ru-RU" sz="2400"/>
            </a:br>
            <a:r>
              <a:rPr lang="ru-RU" sz="2400"/>
              <a:t>Положили мы шведов, немчинов, как ковыль траву на сухой земле. </a:t>
            </a:r>
            <a:br>
              <a:rPr lang="ru-RU" sz="2400"/>
            </a:br>
            <a:r>
              <a:rPr lang="ru-RU" sz="2400"/>
              <a:t>Не уступим мы землю русскую - кто придет на Русь, будет насмерть бит. </a:t>
            </a:r>
            <a:br>
              <a:rPr lang="ru-RU" sz="2400"/>
            </a:br>
            <a:r>
              <a:rPr lang="ru-RU" sz="2400"/>
              <a:t>Поднялася Русь супротив врага; поднимись на бой, славный Новгород! </a:t>
            </a:r>
          </a:p>
        </p:txBody>
      </p:sp>
      <p:pic>
        <p:nvPicPr>
          <p:cNvPr id="3076" name="Picture 4" descr="502BCE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19075"/>
            <a:ext cx="3889375" cy="6638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3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750" name="Rectangle 6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/>
            <a:endParaRPr lang="ru-RU" sz="2400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356100" y="404813"/>
            <a:ext cx="4097338" cy="5976937"/>
          </a:xfrm>
        </p:spPr>
        <p:txBody>
          <a:bodyPr/>
          <a:lstStyle/>
          <a:p>
            <a:pPr marL="0" indent="0"/>
            <a:r>
              <a:rPr lang="ru-RU" sz="2400"/>
              <a:t>Фильм был создан в 1938 году - время, когда угроза фашистского нашествия нависла над всем миром. Позднее в 1939 г. С. Прокофьев объединил музыкальные фрагменты из кинофильма в одно сочинение - так появилась кантата «Александр Невский», которая прозвучали как решительное предостережение, как грозное напоминание о том, что ждет врага, который решится напасть на нашу Родину.</a:t>
            </a:r>
          </a:p>
        </p:txBody>
      </p:sp>
      <p:pic>
        <p:nvPicPr>
          <p:cNvPr id="31748" name="Picture 4" descr="2395D49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0671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2" name="Picture 4" descr="687101B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76250"/>
            <a:ext cx="4032250" cy="4968875"/>
          </a:xfrm>
          <a:prstGeom prst="rect">
            <a:avLst/>
          </a:prstGeom>
          <a:noFill/>
        </p:spPr>
      </p:pic>
      <p:pic>
        <p:nvPicPr>
          <p:cNvPr id="32773" name="Picture 5" descr="EBAB77D3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1484313"/>
            <a:ext cx="4035425" cy="49053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549275"/>
            <a:ext cx="3810000" cy="5546725"/>
          </a:xfrm>
        </p:spPr>
        <p:txBody>
          <a:bodyPr/>
          <a:lstStyle/>
          <a:p>
            <a:pPr marL="0" indent="0"/>
            <a:r>
              <a:rPr lang="ru-RU" sz="2800"/>
              <a:t>Еще один исторический сюжет в музыке мне бы хотелось рассмотреть сегодня – оперу М.И. Глинки «Иван Сусанин» (или «Жизнь за царя»). </a:t>
            </a:r>
          </a:p>
        </p:txBody>
      </p:sp>
      <p:pic>
        <p:nvPicPr>
          <p:cNvPr id="33800" name="Picture 8" descr="06S2080i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00563" y="1773238"/>
            <a:ext cx="4103687" cy="460851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2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4213" y="620713"/>
            <a:ext cx="8135937" cy="6237287"/>
          </a:xfrm>
        </p:spPr>
        <p:txBody>
          <a:bodyPr/>
          <a:lstStyle/>
          <a:p>
            <a:pPr marL="0" indent="0">
              <a:lnSpc>
                <a:spcPct val="90000"/>
              </a:lnSpc>
            </a:pPr>
            <a:r>
              <a:rPr lang="ru-RU" sz="2400"/>
              <a:t>Действие происходит в 1612 году. Нижегородский крестьянин Минин собирает ополчение, чтобы освободить захваченную поляками Москву. Стан русских воинов располагается в Костромском уезде села Домнина. В этом селе живет со своей семьей обычный крестьянин Сусанин, дочь которого готовиться к свадьбе. Внезапно к ним в избу врываются поляки. Угрожая Сусанину смертью, они требуют провести их к стану Минина и в Москву. Вначале Сусанин отказывается: "Страха не страшусь, смерти не боюсь, лягу за святую Русь", - гордо говорит он. Но затем у него созревает дерзкий план - притворно соблазнившись деньгами, Сусанин соглашается быть их проводником. Заведенные в непроходимый бурелом, окруженный топкими болтами, поляки начинают подозревать русского крестьянина: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2550"/>
          </a:xfrm>
        </p:spPr>
        <p:txBody>
          <a:bodyPr/>
          <a:lstStyle/>
          <a:p>
            <a:endParaRPr lang="ru-RU" sz="4400"/>
          </a:p>
        </p:txBody>
      </p:sp>
      <p:sp>
        <p:nvSpPr>
          <p:cNvPr id="82949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</a:pPr>
            <a:endParaRPr lang="ru-RU" sz="240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276600" y="620713"/>
            <a:ext cx="5181600" cy="5475287"/>
          </a:xfrm>
        </p:spPr>
        <p:txBody>
          <a:bodyPr/>
          <a:lstStyle/>
          <a:p>
            <a:pPr marL="0" indent="0">
              <a:lnSpc>
                <a:spcPct val="80000"/>
              </a:lnSpc>
            </a:pPr>
            <a:r>
              <a:rPr lang="ru-RU" sz="2400"/>
              <a:t>"Туда завёл я вас... где вам от лютой вьюги погибать! Где вам голодной смертью помирать!" - с достоинством отвечает Сусанин. Даже под жестокими пытками мысли его обращаются к отчизне: "Я шёл на смерть за Русь!" Убив Сусанина, поляки и свой отряд обрекают на смерть. В это время русские ополченцы под предводительством Минина и Пожарского освобождают Москву. В 1838 г. в Костроме, по повелению императора </a:t>
            </a:r>
            <a:r>
              <a:rPr lang="ru-RU" sz="2400">
                <a:hlinkClick r:id="rId2"/>
              </a:rPr>
              <a:t>Николая I</a:t>
            </a:r>
            <a:r>
              <a:rPr lang="ru-RU" sz="2400"/>
              <a:t>, воздвигнут Сусанину памятник, "во свидетельство, что благородные потомки видели в бессмертном подвиге Сусанина через пожертвование своей жизни спасение православной веры и русского царства от чужеземного господства и порабощения". </a:t>
            </a:r>
          </a:p>
          <a:p>
            <a:pPr marL="0" indent="0">
              <a:lnSpc>
                <a:spcPct val="80000"/>
              </a:lnSpc>
            </a:pPr>
            <a:endParaRPr lang="ru-RU" sz="2400"/>
          </a:p>
        </p:txBody>
      </p:sp>
      <p:pic>
        <p:nvPicPr>
          <p:cNvPr id="82950" name="Picture 6" descr="05S0207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1268413"/>
            <a:ext cx="2570162" cy="4824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2550"/>
          </a:xfrm>
        </p:spPr>
        <p:txBody>
          <a:bodyPr/>
          <a:lstStyle/>
          <a:p>
            <a:endParaRPr lang="ru-RU" sz="440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9138"/>
            <a:ext cx="7772400" cy="4106862"/>
          </a:xfrm>
        </p:spPr>
        <p:txBody>
          <a:bodyPr/>
          <a:lstStyle/>
          <a:p>
            <a:r>
              <a:rPr lang="ru-RU"/>
              <a:t>Сегодня мы вспомнили народные исторические солдатские песни, познакомились с крупными классическими историческими произведениями. Есть ли что-нибудь общего в этих произведениях разного жанра и периода создания?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20713"/>
            <a:ext cx="7772400" cy="5475287"/>
          </a:xfrm>
        </p:spPr>
        <p:txBody>
          <a:bodyPr/>
          <a:lstStyle/>
          <a:p>
            <a:r>
              <a:rPr lang="ru-RU"/>
              <a:t>Вывод: и народ и композитор с любовью относятся к родной земле, воспевают подвиги своих героев. И народ и композитор создают музыку, способную поднять народ для защиты Родины, усилить веру в победу.</a:t>
            </a:r>
          </a:p>
        </p:txBody>
      </p:sp>
      <p:pic>
        <p:nvPicPr>
          <p:cNvPr id="84996" name="Picture 4" descr="b03040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3141663"/>
            <a:ext cx="2592387" cy="3122612"/>
          </a:xfrm>
          <a:prstGeom prst="rect">
            <a:avLst/>
          </a:prstGeom>
          <a:noFill/>
        </p:spPr>
      </p:pic>
      <p:pic>
        <p:nvPicPr>
          <p:cNvPr id="84997" name="Picture 5" descr="06S2080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3213100"/>
            <a:ext cx="2881312" cy="3022600"/>
          </a:xfrm>
          <a:prstGeom prst="rect">
            <a:avLst/>
          </a:prstGeom>
          <a:noFill/>
        </p:spPr>
      </p:pic>
      <p:pic>
        <p:nvPicPr>
          <p:cNvPr id="84998" name="Picture 6" descr="687101B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213100"/>
            <a:ext cx="2519362" cy="3240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ertificate">
  <a:themeElements>
    <a:clrScheme name="Certificate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33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ADCA"/>
      </a:accent5>
      <a:accent6>
        <a:srgbClr val="2D2DB9"/>
      </a:accent6>
      <a:hlink>
        <a:srgbClr val="FFCC00"/>
      </a:hlink>
      <a:folHlink>
        <a:srgbClr val="B2B2B2"/>
      </a:folHlink>
    </a:clrScheme>
    <a:fontScheme name="Certificate">
      <a:majorFont>
        <a:latin typeface="Arial Narrow"/>
        <a:ea typeface=""/>
        <a:cs typeface=""/>
      </a:majorFont>
      <a:minorFont>
        <a:latin typeface="Monotype Corsiv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ertificate 1">
        <a:dk1>
          <a:srgbClr val="000000"/>
        </a:dk1>
        <a:lt1>
          <a:srgbClr val="FFFFCC"/>
        </a:lt1>
        <a:dk2>
          <a:srgbClr val="333300"/>
        </a:dk2>
        <a:lt2>
          <a:srgbClr val="808000"/>
        </a:lt2>
        <a:accent1>
          <a:srgbClr val="339933"/>
        </a:accent1>
        <a:accent2>
          <a:srgbClr val="A50021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95001D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ific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33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ADCA"/>
        </a:accent5>
        <a:accent6>
          <a:srgbClr val="2D2DB9"/>
        </a:accent6>
        <a:hlink>
          <a:srgbClr val="FF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ificate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DDDDDD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Certificate</Template>
  <TotalTime>76</TotalTime>
  <Words>630</Words>
  <Application>Microsoft Office PowerPoint</Application>
  <PresentationFormat>Экран (4:3)</PresentationFormat>
  <Paragraphs>15</Paragraphs>
  <Slides>13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Arial Narrow</vt:lpstr>
      <vt:lpstr>Times New Roman</vt:lpstr>
      <vt:lpstr>Monotype Corsiva</vt:lpstr>
      <vt:lpstr>Certificate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SamLab.ws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</dc:creator>
  <cp:lastModifiedBy>Антон</cp:lastModifiedBy>
  <cp:revision>2</cp:revision>
  <dcterms:created xsi:type="dcterms:W3CDTF">2009-02-24T15:20:28Z</dcterms:created>
  <dcterms:modified xsi:type="dcterms:W3CDTF">2015-04-09T15:41:29Z</dcterms:modified>
</cp:coreProperties>
</file>