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69" r:id="rId2"/>
    <p:sldMasterId id="2147483677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6" r:id="rId20"/>
    <p:sldId id="272" r:id="rId21"/>
    <p:sldId id="273" r:id="rId22"/>
    <p:sldId id="275" r:id="rId23"/>
    <p:sldId id="274" r:id="rId24"/>
    <p:sldId id="277" r:id="rId25"/>
    <p:sldId id="280" r:id="rId26"/>
    <p:sldId id="278" r:id="rId27"/>
    <p:sldId id="282" r:id="rId28"/>
    <p:sldId id="281" r:id="rId29"/>
    <p:sldId id="283" r:id="rId30"/>
    <p:sldId id="279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84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20000"/>
      </a:spcBef>
      <a:spcAft>
        <a:spcPct val="0"/>
      </a:spcAft>
      <a:buClr>
        <a:schemeClr val="hlink"/>
      </a:buClr>
      <a:buFont typeface="Wingdings" pitchFamily="2" charset="2"/>
      <a:buChar char="§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Font typeface="Wingdings" pitchFamily="2" charset="2"/>
      <a:buChar char="§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Font typeface="Wingdings" pitchFamily="2" charset="2"/>
      <a:buChar char="§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Font typeface="Wingdings" pitchFamily="2" charset="2"/>
      <a:buChar char="§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Font typeface="Wingdings" pitchFamily="2" charset="2"/>
      <a:buChar char="§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00"/>
    <a:srgbClr val="FF33CC"/>
    <a:srgbClr val="00FF00"/>
    <a:srgbClr val="666633"/>
    <a:srgbClr val="663300"/>
    <a:srgbClr val="3333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993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957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58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9959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9960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9961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9EF49D-7088-4FB3-B765-0865F21540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7" grpId="0"/>
      <p:bldP spid="39958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9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95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99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9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FB23A-9085-4A61-B7D7-11FA0BC613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E7A90-4356-4861-8F50-F20BB4A215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4266C-C2E0-4852-A1EC-CC0BEC380F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F48E7D-6D35-495F-8854-69946A087D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8D1D6-A70F-4DBC-8087-2E45BA7BD1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430EF-1B9C-4A51-98BF-F594F0C2CF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7B960-B2F5-4FCC-AF0C-354C719F58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238A62-A29C-4C67-B6BA-BCCD72486D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1B380-BEE7-4325-A600-C5E2F14A87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20890-DD30-4228-A8F8-A7EC37FD1B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1987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88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89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0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1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2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3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4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5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6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7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8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9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0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1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2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3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4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5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6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7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8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9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0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1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012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013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014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5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6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017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018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019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0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2021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2022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2023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2024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2025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697E911-4FDA-4E02-A38C-6EB6AAFB1B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2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0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0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0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0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024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99C4B-FB46-46BE-88D7-83B21ABBA0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FC56A-7C35-4329-AD80-230CD22B8B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22694-73CB-4348-B95C-D9CA3E7ACC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9DC029-D0BD-45FA-82C1-5FBAA5E1EE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AD3F3-4839-4A4A-8729-08406F62C2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2A028-C0C1-4BC7-A8BB-F1B732DE82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6C9AF-5716-4207-9F40-DD5F46A693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CD5EF-C27D-4A7D-BA7E-DA3F19BF35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78D7B-3C85-4AD6-BF60-246FBCDE36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FE1F7-100D-4F25-84E4-460BD1AC60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3540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9C138D-2581-4B1B-82EA-C2671C1F85C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9354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39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35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935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42955-355D-4E1C-BC8E-2CDF321A6D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96CE9B-C579-4EE7-9870-BAF9A56631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24B86-78D0-4580-AF00-35E19E21E6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47EAE-CE4E-4354-862E-A2B476644B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3D5F3-F444-4792-966A-458CEC0A25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5DB96-DF4B-443E-B079-02FFA07FD6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C9286-1CA1-47C9-9536-4992CC8A4F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27361-3D53-4BCE-99E5-4AAB677AAB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84D43-A70E-49C8-B671-F09B3612F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181D7-B6C9-4C53-A613-95FDF20105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36B2C78-0D74-4C89-97B6-CCB3D028DA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FFB8F3-9698-458D-AC73-8DAB54DD50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DAB186-4D42-4881-8553-360068CF78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0146424-EB19-4962-B58E-5D2C11D009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891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33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893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8935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8936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893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3DCEE8EC-42A6-49CE-B3B6-C31BA332BB3F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3" grpId="0"/>
      <p:bldP spid="3893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9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9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9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9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9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0963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4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5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6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7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8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9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70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71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72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3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4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5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6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7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8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9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0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1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2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3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4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5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6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7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88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89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90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91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92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93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94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95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96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0997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8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99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1000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200"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1001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effectLst/>
                <a:latin typeface="+mn-lt"/>
              </a:defRPr>
            </a:lvl1pPr>
          </a:lstStyle>
          <a:p>
            <a:fld id="{489334C7-3B0A-495F-BDA9-69D5E2B0DF9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9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7" grpId="0"/>
      <p:bldP spid="40998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92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0C2B05C-D449-4B0B-9D5F-235EE9E70DE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4" grpId="0"/>
      <p:bldP spid="192515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925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32.jpeg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000"/>
              <a:t>Исследовательская работа на тему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r>
              <a:rPr lang="ru-RU" sz="2000"/>
              <a:t>                   </a:t>
            </a:r>
            <a:r>
              <a:rPr lang="ru-RU" sz="3200"/>
              <a:t>«Наши имена»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>
              <a:lnSpc>
                <a:spcPct val="80000"/>
              </a:lnSpc>
            </a:pPr>
            <a:r>
              <a:rPr lang="ru-RU" sz="1400"/>
              <a:t>Автор : Романова Александра ,ученица 5 класса</a:t>
            </a:r>
          </a:p>
          <a:p>
            <a:pPr algn="r">
              <a:lnSpc>
                <a:spcPct val="80000"/>
              </a:lnSpc>
            </a:pPr>
            <a:r>
              <a:rPr lang="ru-RU" sz="1400"/>
              <a:t>            Первомайского центра образования</a:t>
            </a:r>
          </a:p>
          <a:p>
            <a:pPr algn="r">
              <a:lnSpc>
                <a:spcPct val="80000"/>
              </a:lnSpc>
            </a:pPr>
            <a:r>
              <a:rPr lang="ru-RU" sz="1400"/>
              <a:t>                           Руководитель : Романова Л.И. учитель русского</a:t>
            </a:r>
          </a:p>
          <a:p>
            <a:pPr algn="r">
              <a:lnSpc>
                <a:spcPct val="80000"/>
              </a:lnSpc>
            </a:pPr>
            <a:r>
              <a:rPr lang="ru-RU" sz="1400"/>
              <a:t>языка и литературы </a:t>
            </a:r>
          </a:p>
          <a:p>
            <a:pPr algn="r">
              <a:lnSpc>
                <a:spcPct val="80000"/>
              </a:lnSpc>
            </a:pPr>
            <a:r>
              <a:rPr lang="ru-RU" sz="1200"/>
              <a:t>   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/>
              <a:t>Тезисы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b="1" i="1">
                <a:solidFill>
                  <a:srgbClr val="0000FF"/>
                </a:solidFill>
              </a:rPr>
              <a:t>Имя объединяет век нынешний и</a:t>
            </a:r>
            <a:r>
              <a:rPr lang="ru-RU" sz="2000" b="1" i="1">
                <a:solidFill>
                  <a:srgbClr val="0000FF"/>
                </a:solidFill>
              </a:rPr>
              <a:t> век минувший.</a:t>
            </a:r>
          </a:p>
          <a:p>
            <a:endParaRPr lang="ru-RU" sz="2000" b="1" i="1">
              <a:solidFill>
                <a:srgbClr val="0000FF"/>
              </a:solidFill>
            </a:endParaRPr>
          </a:p>
          <a:p>
            <a:r>
              <a:rPr lang="ru-RU" sz="2000" b="1" i="1">
                <a:solidFill>
                  <a:srgbClr val="0000FF"/>
                </a:solidFill>
              </a:rPr>
              <a:t>Судьба человека может преобразить</a:t>
            </a:r>
          </a:p>
          <a:p>
            <a:r>
              <a:rPr lang="ru-RU" sz="2000" b="1" i="1">
                <a:solidFill>
                  <a:srgbClr val="0000FF"/>
                </a:solidFill>
              </a:rPr>
              <a:t>для нас звук и смысл его имени.</a:t>
            </a:r>
          </a:p>
          <a:p>
            <a:r>
              <a:rPr lang="ru-RU" sz="1800" b="1" i="1"/>
              <a:t>                                                                      Л.В.Успенский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Цели</a:t>
            </a:r>
            <a:r>
              <a:rPr lang="ru-RU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/>
              <a:t>         1.  Расширить кругозор в области ономастики.</a:t>
            </a:r>
          </a:p>
          <a:p>
            <a:r>
              <a:rPr lang="ru-RU" b="1" i="1"/>
              <a:t>        2. Приобщиться к чтению литературы по теме</a:t>
            </a:r>
          </a:p>
          <a:p>
            <a:r>
              <a:rPr lang="ru-RU" b="1" i="1"/>
              <a:t>       3.Провести социологическое исследование имен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Ономастика –это интересно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>
                <a:solidFill>
                  <a:srgbClr val="009900"/>
                </a:solidFill>
              </a:rPr>
              <a:t>Ономастика   изучает личные имена людей, отчества, фамилии, прозвища, клички животных, географические названия,  название звезд и созвездий</a:t>
            </a:r>
            <a:r>
              <a:rPr lang="ru-RU" sz="4000"/>
              <a:t>. 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Что скрыто в имени твоем?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 </a:t>
            </a:r>
            <a:r>
              <a:rPr lang="ru-RU" sz="2800" b="1"/>
              <a:t>Имена людей –часть истории народов. В них отражается быт, верование, чаяние, фантазия и художественное творчество народов, их исторические контакты. Наша страна многонациональна, и у каждого из народов, населяющих ее, есть свои замечательные личные имена.</a:t>
            </a:r>
          </a:p>
          <a:p>
            <a:pPr>
              <a:lnSpc>
                <a:spcPct val="90000"/>
              </a:lnSpc>
            </a:pPr>
            <a:r>
              <a:rPr lang="ru-RU" sz="2800" b="1"/>
              <a:t>        Личные имена имели люди во все времена во всех цивилизациях.</a:t>
            </a:r>
          </a:p>
          <a:p>
            <a:pPr>
              <a:lnSpc>
                <a:spcPct val="90000"/>
              </a:lnSpc>
            </a:pPr>
            <a:r>
              <a:rPr lang="ru-RU" sz="28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>
                <a:solidFill>
                  <a:srgbClr val="009900"/>
                </a:solidFill>
              </a:rPr>
              <a:t>Личное имя(в древнерусском языке также рекло, название, прозвание, проименование)- это специальное слово, служащее для обозначения отдельного человека и данное ему в индивидуальном порядке для того ,чтобы иметь возможность к нему обращаться, а также говорить о нем с другими.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История имени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 </a:t>
            </a:r>
            <a:r>
              <a:rPr lang="ru-RU" sz="2800">
                <a:solidFill>
                  <a:srgbClr val="FFFF00"/>
                </a:solidFill>
              </a:rPr>
              <a:t>Около четырех тысяч лет тому назад на равнинах, раскинувшихся между Одрой, Вислой и Днепром, жили племена славян. В течение последующих веков они заселили все соседние земли. Они-то и положили начало русской народности. Древние русские имена были своеобразными характеристиками людей.</a:t>
            </a:r>
          </a:p>
          <a:p>
            <a:pPr>
              <a:lnSpc>
                <a:spcPct val="80000"/>
              </a:lnSpc>
            </a:pPr>
            <a:r>
              <a:rPr lang="ru-RU" sz="2800"/>
              <a:t>     </a:t>
            </a:r>
            <a:r>
              <a:rPr lang="ru-RU" sz="2800" b="1">
                <a:solidFill>
                  <a:srgbClr val="FFFF00"/>
                </a:solidFill>
                <a:effectLst/>
              </a:rPr>
              <a:t>Имя давалось человеку как примета, по которой его  можно было выделить из семьи и рода.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Человек характеризовался по определенному </a:t>
            </a:r>
            <a:r>
              <a:rPr lang="ru-RU" sz="4000" u="sng"/>
              <a:t>внешнему признаку</a:t>
            </a:r>
            <a:r>
              <a:rPr lang="ru-RU" sz="4000"/>
              <a:t>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b="1" i="1">
                <a:solidFill>
                  <a:srgbClr val="FF0000"/>
                </a:solidFill>
              </a:rPr>
              <a:t>Мал,</a:t>
            </a:r>
          </a:p>
          <a:p>
            <a:r>
              <a:rPr lang="ru-RU" sz="3600" b="1" i="1">
                <a:solidFill>
                  <a:srgbClr val="FF0000"/>
                </a:solidFill>
              </a:rPr>
              <a:t>     Бел, </a:t>
            </a:r>
          </a:p>
          <a:p>
            <a:r>
              <a:rPr lang="ru-RU" sz="3600" b="1" i="1">
                <a:solidFill>
                  <a:srgbClr val="FF0000"/>
                </a:solidFill>
              </a:rPr>
              <a:t>         Косой, </a:t>
            </a:r>
          </a:p>
          <a:p>
            <a:r>
              <a:rPr lang="ru-RU" sz="3600" b="1" i="1">
                <a:solidFill>
                  <a:srgbClr val="FF0000"/>
                </a:solidFill>
              </a:rPr>
              <a:t>                Рябой, </a:t>
            </a:r>
          </a:p>
          <a:p>
            <a:r>
              <a:rPr lang="ru-RU" sz="3600" b="1" i="1">
                <a:solidFill>
                  <a:srgbClr val="FF0000"/>
                </a:solidFill>
              </a:rPr>
              <a:t>                       Кудряш</a:t>
            </a:r>
            <a:r>
              <a:rPr lang="ru-RU" sz="3600" i="1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229600" cy="1384300"/>
          </a:xfrm>
        </p:spPr>
        <p:txBody>
          <a:bodyPr/>
          <a:lstStyle/>
          <a:p>
            <a:r>
              <a:rPr lang="ru-RU" sz="3600" u="sng">
                <a:solidFill>
                  <a:srgbClr val="FFFF00"/>
                </a:solidFill>
              </a:rPr>
              <a:t>По моральным качествам</a:t>
            </a:r>
            <a:r>
              <a:rPr lang="ru-RU"/>
              <a:t> 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</a:t>
            </a:r>
            <a:r>
              <a:rPr lang="ru-RU" sz="4400" b="1" i="1">
                <a:solidFill>
                  <a:srgbClr val="FF0000"/>
                </a:solidFill>
              </a:rPr>
              <a:t>Добр, </a:t>
            </a:r>
          </a:p>
          <a:p>
            <a:r>
              <a:rPr lang="ru-RU" sz="4400" b="1" i="1">
                <a:solidFill>
                  <a:srgbClr val="FF0000"/>
                </a:solidFill>
              </a:rPr>
              <a:t>     Горд, </a:t>
            </a:r>
          </a:p>
          <a:p>
            <a:r>
              <a:rPr lang="ru-RU" sz="4400" b="1" i="1">
                <a:solidFill>
                  <a:srgbClr val="FF0000"/>
                </a:solidFill>
              </a:rPr>
              <a:t>         Умник,</a:t>
            </a:r>
          </a:p>
          <a:p>
            <a:r>
              <a:rPr lang="ru-RU" sz="4400" b="1" i="1">
                <a:solidFill>
                  <a:srgbClr val="FF0000"/>
                </a:solidFill>
              </a:rPr>
              <a:t>               Дурак</a:t>
            </a:r>
            <a:r>
              <a:rPr lang="ru-RU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u="sng">
                <a:solidFill>
                  <a:srgbClr val="FFFF00"/>
                </a:solidFill>
              </a:rPr>
              <a:t>по отношению к нему его родителей и сородичей</a:t>
            </a:r>
            <a:r>
              <a:rPr lang="ru-RU" sz="4000"/>
              <a:t>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 </a:t>
            </a:r>
            <a:r>
              <a:rPr lang="ru-RU" b="1">
                <a:solidFill>
                  <a:srgbClr val="FF0066"/>
                </a:solidFill>
              </a:rPr>
              <a:t>Первый, Первенок, Первуня</a:t>
            </a:r>
            <a:r>
              <a:rPr lang="ru-RU" b="1"/>
              <a:t>, </a:t>
            </a:r>
            <a:r>
              <a:rPr lang="ru-RU" b="1">
                <a:solidFill>
                  <a:schemeClr val="accent1"/>
                </a:solidFill>
              </a:rPr>
              <a:t>Втора,Вторец,Вторуня,       </a:t>
            </a:r>
          </a:p>
          <a:p>
            <a:pPr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                      Вторуша</a:t>
            </a:r>
            <a:r>
              <a:rPr lang="ru-RU" b="1"/>
              <a:t>, </a:t>
            </a:r>
            <a:r>
              <a:rPr lang="ru-RU" b="1">
                <a:solidFill>
                  <a:schemeClr val="accent2"/>
                </a:solidFill>
              </a:rPr>
              <a:t>Третьяк,</a:t>
            </a:r>
            <a:r>
              <a:rPr lang="ru-RU" b="1"/>
              <a:t> </a:t>
            </a:r>
            <a:r>
              <a:rPr lang="ru-RU" b="1">
                <a:solidFill>
                  <a:srgbClr val="3333CC"/>
                </a:solidFill>
              </a:rPr>
              <a:t>Четвертуня, Четырь</a:t>
            </a:r>
            <a:r>
              <a:rPr lang="ru-RU" b="1"/>
              <a:t>, </a:t>
            </a:r>
            <a:r>
              <a:rPr lang="ru-RU" b="1">
                <a:solidFill>
                  <a:schemeClr val="hlink"/>
                </a:solidFill>
              </a:rPr>
              <a:t>Пятань,</a:t>
            </a:r>
          </a:p>
          <a:p>
            <a:pPr>
              <a:lnSpc>
                <a:spcPct val="90000"/>
              </a:lnSpc>
            </a:pPr>
            <a:r>
              <a:rPr lang="ru-RU" b="1">
                <a:solidFill>
                  <a:schemeClr val="hlink"/>
                </a:solidFill>
              </a:rPr>
              <a:t>                       Пятец, Пятыш</a:t>
            </a:r>
            <a:r>
              <a:rPr lang="ru-RU" b="1"/>
              <a:t>,  </a:t>
            </a:r>
            <a:r>
              <a:rPr lang="ru-RU" b="1">
                <a:solidFill>
                  <a:schemeClr val="folHlink"/>
                </a:solidFill>
              </a:rPr>
              <a:t>Шестеря</a:t>
            </a:r>
            <a:r>
              <a:rPr lang="ru-RU" b="1"/>
              <a:t>, </a:t>
            </a:r>
            <a:r>
              <a:rPr lang="ru-RU" b="1">
                <a:solidFill>
                  <a:srgbClr val="663300"/>
                </a:solidFill>
              </a:rPr>
              <a:t>Семаня, Семаша, Семушка,</a:t>
            </a:r>
          </a:p>
          <a:p>
            <a:pPr>
              <a:lnSpc>
                <a:spcPct val="90000"/>
              </a:lnSpc>
            </a:pPr>
            <a:r>
              <a:rPr lang="ru-RU" b="1"/>
              <a:t>                       </a:t>
            </a:r>
            <a:r>
              <a:rPr lang="ru-RU" b="1">
                <a:solidFill>
                  <a:srgbClr val="666633"/>
                </a:solidFill>
              </a:rPr>
              <a:t>Осьмак, Осьманя</a:t>
            </a:r>
            <a:r>
              <a:rPr lang="ru-RU" b="1"/>
              <a:t>, </a:t>
            </a:r>
            <a:r>
              <a:rPr lang="ru-RU" b="1">
                <a:solidFill>
                  <a:schemeClr val="bg1"/>
                </a:solidFill>
              </a:rPr>
              <a:t>Девятка, Девятень,</a:t>
            </a:r>
            <a:r>
              <a:rPr lang="ru-RU" b="1"/>
              <a:t> </a:t>
            </a:r>
            <a:r>
              <a:rPr lang="ru-RU" b="1">
                <a:solidFill>
                  <a:srgbClr val="00FF00"/>
                </a:solidFill>
              </a:rPr>
              <a:t>Десятик,</a:t>
            </a:r>
          </a:p>
          <a:p>
            <a:pPr>
              <a:lnSpc>
                <a:spcPct val="90000"/>
              </a:lnSpc>
            </a:pPr>
            <a:r>
              <a:rPr lang="ru-RU" b="1"/>
              <a:t>                       </a:t>
            </a:r>
            <a:r>
              <a:rPr lang="ru-RU" b="1">
                <a:solidFill>
                  <a:srgbClr val="FF33CC"/>
                </a:solidFill>
              </a:rPr>
              <a:t>Старшой, Меньшак</a:t>
            </a:r>
            <a:r>
              <a:rPr lang="ru-RU">
                <a:solidFill>
                  <a:srgbClr val="FF33CC"/>
                </a:solidFill>
              </a:rPr>
              <a:t>,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/>
              <a:t>по роду его занятий</a:t>
            </a:r>
            <a:r>
              <a:rPr lang="ru-RU"/>
              <a:t>: 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4000" i="1">
                <a:solidFill>
                  <a:srgbClr val="36130A"/>
                </a:solidFill>
              </a:rPr>
              <a:t>Кожемяка, Селянин</a:t>
            </a:r>
            <a:r>
              <a:rPr lang="ru-RU" sz="4000" i="1">
                <a:solidFill>
                  <a:srgbClr val="170A36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36130A"/>
                </a:solidFill>
              </a:rPr>
              <a:t>Старорусские имена</a:t>
            </a:r>
            <a:endParaRPr lang="ru-RU">
              <a:solidFill>
                <a:srgbClr val="36130A"/>
              </a:solidFill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: </a:t>
            </a:r>
            <a:r>
              <a:rPr lang="ru-RU" b="1" i="1">
                <a:solidFill>
                  <a:srgbClr val="FF00FF"/>
                </a:solidFill>
              </a:rPr>
              <a:t>Ванда, Вера, Владимир, Владислав, Любомир, Людмила</a:t>
            </a:r>
            <a:r>
              <a:rPr lang="ru-RU">
                <a:solidFill>
                  <a:srgbClr val="FF00FF"/>
                </a:solidFill>
              </a:rPr>
              <a:t>  .</a:t>
            </a:r>
            <a:r>
              <a:rPr lang="ru-RU"/>
              <a:t> Имена с окончаниями      -</a:t>
            </a:r>
            <a:r>
              <a:rPr lang="ru-RU" b="1" i="1"/>
              <a:t>слав, - мир, -полк</a:t>
            </a:r>
            <a:r>
              <a:rPr lang="ru-RU"/>
              <a:t> давались только представителям знати и позднее были включены  в святцы именно как имена святых князей: </a:t>
            </a:r>
            <a:r>
              <a:rPr lang="ru-RU" b="1" i="1">
                <a:solidFill>
                  <a:srgbClr val="FF00FF"/>
                </a:solidFill>
              </a:rPr>
              <a:t>Глеб, Олег, Игорь, Ярополк, Ярослав</a:t>
            </a:r>
            <a:r>
              <a:rPr lang="ru-RU">
                <a:solidFill>
                  <a:srgbClr val="FF00FF"/>
                </a:solidFill>
              </a:rPr>
              <a:t>…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   имена</a:t>
            </a:r>
            <a:r>
              <a:rPr lang="ru-RU"/>
              <a:t>  </a:t>
            </a:r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3200" b="1">
                <a:solidFill>
                  <a:srgbClr val="170A36"/>
                </a:solidFill>
              </a:rPr>
              <a:t>«Простые»</a:t>
            </a:r>
          </a:p>
          <a:p>
            <a:endParaRPr lang="ru-RU" sz="3200" b="1">
              <a:solidFill>
                <a:srgbClr val="170A36"/>
              </a:solidFill>
            </a:endParaRPr>
          </a:p>
          <a:p>
            <a:r>
              <a:rPr lang="ru-RU" b="1" i="1">
                <a:solidFill>
                  <a:srgbClr val="FF0066"/>
                </a:solidFill>
              </a:rPr>
              <a:t>Голуба, Досада, Ждана, Забава, Лебедь, Любава, Малуша, Милава, Несмеяна</a:t>
            </a:r>
            <a:r>
              <a:rPr lang="ru-RU">
                <a:solidFill>
                  <a:srgbClr val="FF0066"/>
                </a:solidFill>
              </a:rPr>
              <a:t>   </a:t>
            </a:r>
            <a:r>
              <a:rPr lang="ru-RU" b="1">
                <a:solidFill>
                  <a:srgbClr val="FF0066"/>
                </a:solidFill>
              </a:rPr>
              <a:t> 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/>
              <a:t>«</a:t>
            </a:r>
            <a:r>
              <a:rPr lang="ru-RU">
                <a:solidFill>
                  <a:srgbClr val="170A36"/>
                </a:solidFill>
              </a:rPr>
              <a:t>Знатные»</a:t>
            </a:r>
          </a:p>
          <a:p>
            <a:endParaRPr lang="ru-RU">
              <a:solidFill>
                <a:srgbClr val="170A36"/>
              </a:solidFill>
            </a:endParaRPr>
          </a:p>
          <a:p>
            <a:r>
              <a:rPr lang="ru-RU" b="1">
                <a:solidFill>
                  <a:srgbClr val="FF0066"/>
                </a:solidFill>
              </a:rPr>
              <a:t>Болеслава, Верхослава, Горислава, Звенислава, Рогнеда, Доброгнева.</a:t>
            </a:r>
            <a:r>
              <a:rPr lang="ru-RU">
                <a:solidFill>
                  <a:srgbClr val="FF0066"/>
                </a:solidFill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Библийские имена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 b="1" i="1">
                <a:solidFill>
                  <a:srgbClr val="FF0066"/>
                </a:solidFill>
              </a:rPr>
              <a:t>Авдей, Агей, Аким, Вениамин,</a:t>
            </a:r>
          </a:p>
          <a:p>
            <a:r>
              <a:rPr lang="ru-RU" sz="4000" b="1" i="1">
                <a:solidFill>
                  <a:srgbClr val="FF0066"/>
                </a:solidFill>
              </a:rPr>
              <a:t> Елисей, Захар, Иван, Михаил, </a:t>
            </a:r>
          </a:p>
          <a:p>
            <a:r>
              <a:rPr lang="ru-RU" sz="4000" b="1" i="1">
                <a:solidFill>
                  <a:srgbClr val="FF0066"/>
                </a:solidFill>
              </a:rPr>
              <a:t>Анна, Елизавета, Мария. Нина.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 своем имени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 </a:t>
            </a:r>
            <a:r>
              <a:rPr lang="ru-RU" sz="2000" b="1"/>
              <a:t>Имя </a:t>
            </a:r>
            <a:r>
              <a:rPr lang="ru-RU" sz="2000" b="1">
                <a:solidFill>
                  <a:srgbClr val="FF0066"/>
                </a:solidFill>
              </a:rPr>
              <a:t>Александра</a:t>
            </a:r>
            <a:r>
              <a:rPr lang="ru-RU" sz="2000" b="1"/>
              <a:t>(</a:t>
            </a:r>
            <a:r>
              <a:rPr lang="ru-RU" sz="2000"/>
              <a:t> произошло от греческого )-</a:t>
            </a:r>
            <a:r>
              <a:rPr lang="ru-RU" sz="2000" b="1">
                <a:solidFill>
                  <a:srgbClr val="FF0066"/>
                </a:solidFill>
              </a:rPr>
              <a:t>мужественная защитница.</a:t>
            </a:r>
            <a:endParaRPr lang="ru-RU" sz="2000" b="1" u="sng">
              <a:solidFill>
                <a:srgbClr val="FF0066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b="1" u="sng"/>
              <a:t>Производные</a:t>
            </a:r>
            <a:r>
              <a:rPr lang="ru-RU" sz="2000"/>
              <a:t> : </a:t>
            </a:r>
            <a:r>
              <a:rPr lang="ru-RU" sz="2000" b="1" i="1">
                <a:solidFill>
                  <a:srgbClr val="66FF33"/>
                </a:solidFill>
              </a:rPr>
              <a:t>Александрушка , Алексаня, Саня ,Саня, Санюра ,Санюша, Алексаша,  Саша, Сашуля ,Сашуня, Сашура,Шура, Шурена, Алекса, Алекся, Аля, Ася, Адя, Ара, Ксана.</a:t>
            </a:r>
            <a:endParaRPr lang="ru-RU" sz="2000" b="1" u="sng">
              <a:solidFill>
                <a:srgbClr val="66FF33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b="1" u="sng"/>
              <a:t>Именины </a:t>
            </a:r>
            <a:r>
              <a:rPr lang="ru-RU" sz="2000" b="1"/>
              <a:t>:    </a:t>
            </a:r>
            <a:r>
              <a:rPr lang="ru-RU" sz="2000" b="1">
                <a:solidFill>
                  <a:srgbClr val="CC00FF"/>
                </a:solidFill>
              </a:rPr>
              <a:t>2апреля, 4,6,31 мая, 19 ноября</a:t>
            </a:r>
            <a:endParaRPr lang="ru-RU" sz="2000" b="1" u="sng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b="1" u="sng"/>
              <a:t>Характер </a:t>
            </a:r>
            <a:r>
              <a:rPr lang="ru-RU" sz="2000" b="1" i="1"/>
              <a:t>.     </a:t>
            </a:r>
            <a:r>
              <a:rPr lang="ru-RU" sz="2000" b="1" i="1">
                <a:solidFill>
                  <a:srgbClr val="FF9900"/>
                </a:solidFill>
              </a:rPr>
              <a:t>Стремится к истине.  Благородна в своем стремлении совершенствоваться,Исполнена желаний, в которых себе не сознается, и менее всего может быть  справедливой и беспристрастной. Она сговорчива, норовит улыбкой сгладить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i="1">
                <a:solidFill>
                  <a:srgbClr val="FF9900"/>
                </a:solidFill>
              </a:rPr>
              <a:t>     любой конфликт, у нее множество приятелей, но в душу свою редко кого  пускает. Что касается быта –не очень хорошая хозяйка, но по вдохновению может все: украсить дом, приготовить экзотические блюда, придумать наряд.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/>
              <a:t>Знаменитые тезки.</a:t>
            </a:r>
            <a:r>
              <a:rPr lang="ru-RU"/>
              <a:t> 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/>
              <a:t>Св.мученица Александра</a:t>
            </a:r>
            <a:r>
              <a:rPr lang="ru-RU" sz="1800"/>
              <a:t> дева, пострадала за Христа в 310 г.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Александра Петровна –</a:t>
            </a:r>
            <a:r>
              <a:rPr lang="ru-RU" sz="1800"/>
              <a:t>великая русская княгиня, основательница</a:t>
            </a:r>
          </a:p>
          <a:p>
            <a:pPr>
              <a:lnSpc>
                <a:spcPct val="80000"/>
              </a:lnSpc>
            </a:pPr>
            <a:r>
              <a:rPr lang="ru-RU" sz="1800"/>
              <a:t>Покровского женского монастыря с хирургической больницей при нем в Киеве 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Александра Александровна Яблочкина </a:t>
            </a:r>
            <a:r>
              <a:rPr lang="ru-RU" sz="1800"/>
              <a:t>– русская актриса , народная артистка СССР.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Александра Михайловна Коллонтай-</a:t>
            </a:r>
            <a:r>
              <a:rPr lang="ru-RU" sz="1800"/>
              <a:t>первая в мире женщина-посол.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Александра Васильевна Прокошина </a:t>
            </a:r>
            <a:r>
              <a:rPr lang="ru-RU" sz="1800"/>
              <a:t>–певица, народная артистка СССР.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Александра Николаевна Пахмутова –</a:t>
            </a:r>
            <a:r>
              <a:rPr lang="ru-RU" sz="1800"/>
              <a:t>современный русский композитор, народная артистка России 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Александра Марковна Захарова</a:t>
            </a:r>
            <a:r>
              <a:rPr lang="ru-RU" sz="1800"/>
              <a:t> –современная актриса театра и кино.</a:t>
            </a: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/>
              <a:t> </a:t>
            </a:r>
            <a:endParaRPr lang="ru-RU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66"/>
                </a:solidFill>
              </a:rPr>
              <a:t>Александра Тимофеевна Деверинская</a:t>
            </a:r>
          </a:p>
        </p:txBody>
      </p:sp>
      <p:graphicFrame>
        <p:nvGraphicFramePr>
          <p:cNvPr id="11469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666750" y="2128838"/>
          <a:ext cx="4041775" cy="2416175"/>
        </p:xfrm>
        <a:graphic>
          <a:graphicData uri="http://schemas.openxmlformats.org/presentationml/2006/ole">
            <p:oleObj spid="_x0000_s114691" name="Документ" r:id="rId3" imgW="5939246" imgH="3676452" progId="Word.Document.8">
              <p:embed/>
            </p:oleObj>
          </a:graphicData>
        </a:graphic>
      </p:graphicFrame>
      <p:sp>
        <p:nvSpPr>
          <p:cNvPr id="114697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905000"/>
            <a:ext cx="4041775" cy="4114800"/>
          </a:xfrm>
        </p:spPr>
        <p:txBody>
          <a:bodyPr/>
          <a:lstStyle/>
          <a:p>
            <a:r>
              <a:rPr lang="ru-RU" sz="2800" b="1" i="1"/>
              <a:t>Спортсменка </a:t>
            </a:r>
          </a:p>
          <a:p>
            <a:r>
              <a:rPr lang="ru-RU" sz="2800" b="1" i="1"/>
              <a:t>Рекордсменка мира по спортивной ходьбе</a:t>
            </a:r>
          </a:p>
          <a:p>
            <a:r>
              <a:rPr lang="ru-RU" sz="2800" b="1" i="1"/>
              <a:t>Моя землячка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Нумерологический подход  к разбору имени</a:t>
            </a:r>
          </a:p>
        </p:txBody>
      </p:sp>
      <p:graphicFrame>
        <p:nvGraphicFramePr>
          <p:cNvPr id="110691" name="Group 99"/>
          <p:cNvGraphicFramePr>
            <a:graphicFrameLocks noGrp="1"/>
          </p:cNvGraphicFramePr>
          <p:nvPr>
            <p:ph idx="1"/>
          </p:nvPr>
        </p:nvGraphicFramePr>
        <p:xfrm>
          <a:off x="457200" y="1916113"/>
          <a:ext cx="8229600" cy="4741862"/>
        </p:xfrm>
        <a:graphic>
          <a:graphicData uri="http://schemas.openxmlformats.org/drawingml/2006/table">
            <a:tbl>
              <a:tblPr/>
              <a:tblGrid>
                <a:gridCol w="946150"/>
                <a:gridCol w="88265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Солнце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Луна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Марс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Меркурий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Юпитер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Венера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Сатурн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Уран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Нептун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3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Ъ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3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3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3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r>
              <a:rPr lang="ru-RU" b="1"/>
              <a:t>Зодиак – хранитель закона.</a:t>
            </a:r>
          </a:p>
        </p:txBody>
      </p:sp>
      <p:graphicFrame>
        <p:nvGraphicFramePr>
          <p:cNvPr id="111719" name="Group 103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114800"/>
        </p:xfrm>
        <a:graphic>
          <a:graphicData uri="http://schemas.openxmlformats.org/drawingml/2006/table">
            <a:tbl>
              <a:tblPr/>
              <a:tblGrid>
                <a:gridCol w="730250"/>
                <a:gridCol w="64135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овен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телец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близнецы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рак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лев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дева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весы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скорпион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стрелец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козерог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водолей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рыбы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A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А</a:t>
                      </a: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ч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ъ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66"/>
                </a:solidFill>
              </a:rPr>
              <a:t>Наталья</a:t>
            </a:r>
            <a:r>
              <a:rPr lang="ru-RU" sz="4000"/>
              <a:t>-самое популярное имя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3671" name="Picture 7" descr="IMG_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850" y="4076700"/>
            <a:ext cx="1404938" cy="1054100"/>
          </a:xfrm>
          <a:prstGeom prst="rect">
            <a:avLst/>
          </a:prstGeom>
          <a:noFill/>
        </p:spPr>
      </p:pic>
      <p:pic>
        <p:nvPicPr>
          <p:cNvPr id="113672" name="Picture 8" descr="IMG_0003"/>
          <p:cNvPicPr>
            <a:picLocks noChangeAspect="1" noChangeArrowheads="1"/>
          </p:cNvPicPr>
          <p:nvPr/>
        </p:nvPicPr>
        <p:blipFill>
          <a:blip r:embed="rId3" cstate="print">
            <a:lum bright="-40000" contrast="-32000"/>
          </a:blip>
          <a:srcRect l="13841" t="18454" r="13841" b="18454"/>
          <a:stretch>
            <a:fillRect/>
          </a:stretch>
        </p:blipFill>
        <p:spPr bwMode="auto">
          <a:xfrm>
            <a:off x="3995738" y="3284538"/>
            <a:ext cx="1368425" cy="895350"/>
          </a:xfrm>
          <a:prstGeom prst="rect">
            <a:avLst/>
          </a:prstGeom>
          <a:noFill/>
        </p:spPr>
      </p:pic>
      <p:pic>
        <p:nvPicPr>
          <p:cNvPr id="113673" name="Picture 9" descr="IMG_0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4365625"/>
            <a:ext cx="1296987" cy="973138"/>
          </a:xfrm>
          <a:prstGeom prst="rect">
            <a:avLst/>
          </a:prstGeom>
          <a:noFill/>
        </p:spPr>
      </p:pic>
      <p:pic>
        <p:nvPicPr>
          <p:cNvPr id="113677" name="Picture 13" descr="IMG_00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5084763"/>
            <a:ext cx="1366837" cy="1025525"/>
          </a:xfrm>
          <a:prstGeom prst="rect">
            <a:avLst/>
          </a:prstGeom>
          <a:noFill/>
        </p:spPr>
      </p:pic>
      <p:pic>
        <p:nvPicPr>
          <p:cNvPr id="113678" name="Picture 14" descr="IMG_00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0200" y="5121275"/>
            <a:ext cx="1295400" cy="971550"/>
          </a:xfrm>
          <a:prstGeom prst="rect">
            <a:avLst/>
          </a:prstGeom>
          <a:noFill/>
        </p:spPr>
      </p:pic>
      <p:pic>
        <p:nvPicPr>
          <p:cNvPr id="113679" name="Picture 15" descr="IMG_00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150" y="4941888"/>
            <a:ext cx="1441450" cy="1081087"/>
          </a:xfrm>
          <a:prstGeom prst="rect">
            <a:avLst/>
          </a:prstGeom>
          <a:noFill/>
        </p:spPr>
      </p:pic>
      <p:pic>
        <p:nvPicPr>
          <p:cNvPr id="113680" name="Picture 16" descr="IMG_00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725" y="3959225"/>
            <a:ext cx="1439863" cy="1079500"/>
          </a:xfrm>
          <a:prstGeom prst="rect">
            <a:avLst/>
          </a:prstGeom>
          <a:noFill/>
        </p:spPr>
      </p:pic>
      <p:pic>
        <p:nvPicPr>
          <p:cNvPr id="113681" name="Picture 17" descr="IMG_00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7400" y="2636838"/>
            <a:ext cx="1223963" cy="917575"/>
          </a:xfrm>
          <a:prstGeom prst="rect">
            <a:avLst/>
          </a:prstGeom>
          <a:noFill/>
        </p:spPr>
      </p:pic>
      <p:pic>
        <p:nvPicPr>
          <p:cNvPr id="113682" name="Picture 18" descr="IMG_002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80288" y="2852738"/>
            <a:ext cx="1439862" cy="1079500"/>
          </a:xfrm>
          <a:prstGeom prst="rect">
            <a:avLst/>
          </a:prstGeom>
          <a:noFill/>
        </p:spPr>
      </p:pic>
      <p:pic>
        <p:nvPicPr>
          <p:cNvPr id="113683" name="Picture 19" descr="IMG_002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388" y="3716338"/>
            <a:ext cx="1584325" cy="1189037"/>
          </a:xfrm>
          <a:prstGeom prst="rect">
            <a:avLst/>
          </a:prstGeom>
          <a:noFill/>
        </p:spPr>
      </p:pic>
      <p:pic>
        <p:nvPicPr>
          <p:cNvPr id="113684" name="Picture 20" descr="IMG_003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750" y="1700213"/>
            <a:ext cx="1295400" cy="971550"/>
          </a:xfrm>
          <a:prstGeom prst="rect">
            <a:avLst/>
          </a:prstGeom>
          <a:noFill/>
        </p:spPr>
      </p:pic>
      <p:pic>
        <p:nvPicPr>
          <p:cNvPr id="113685" name="Picture 21" descr="IMG_008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35375" y="1700213"/>
            <a:ext cx="1665288" cy="1249362"/>
          </a:xfrm>
          <a:prstGeom prst="rect">
            <a:avLst/>
          </a:prstGeom>
          <a:noFill/>
        </p:spPr>
      </p:pic>
      <p:pic>
        <p:nvPicPr>
          <p:cNvPr id="113686" name="Picture 22" descr="IMG_00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35150" y="3213100"/>
            <a:ext cx="1584325" cy="1189038"/>
          </a:xfrm>
          <a:prstGeom prst="rect">
            <a:avLst/>
          </a:prstGeom>
          <a:noFill/>
        </p:spPr>
      </p:pic>
      <p:pic>
        <p:nvPicPr>
          <p:cNvPr id="113687" name="Picture 23" descr="IMG_002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1188" y="1628775"/>
            <a:ext cx="2095500" cy="1571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Статистика имен учащихся</a:t>
            </a:r>
            <a:br>
              <a:rPr lang="ru-RU" sz="4000" b="1"/>
            </a:br>
            <a:r>
              <a:rPr lang="ru-RU" sz="4000" b="1"/>
              <a:t>Первомайского центра образования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u="sng"/>
              <a:t> </a:t>
            </a:r>
            <a:endParaRPr lang="ru-RU" sz="2800" b="1" i="1"/>
          </a:p>
          <a:p>
            <a:r>
              <a:rPr lang="ru-RU" sz="2800" b="1" i="1"/>
              <a:t>  13- Анастасия ,  12-Елена , 10-Екатерина , 9-Ирина,  Ольга , Татьяна ,</a:t>
            </a:r>
          </a:p>
          <a:p>
            <a:r>
              <a:rPr lang="ru-RU" sz="2800" b="1" i="1"/>
              <a:t>8- Светлана , Надежда , 7- Марина,  Анна , 6- Мария, Ксения ,Кристина , 4-Оксана, Вероника, 3—Алина, Анжелика, Людмила, Татьяна, 2 – Ангелина , Валентина , Дарья ,</a:t>
            </a:r>
          </a:p>
          <a:p>
            <a:r>
              <a:rPr lang="ru-RU" sz="2800" b="1" i="1"/>
              <a:t>Диана, Зоя , Инна , Лидия , Юлия</a:t>
            </a:r>
            <a:endParaRPr lang="ru-RU" sz="2800" b="1"/>
          </a:p>
          <a:p>
            <a:r>
              <a:rPr lang="ru-RU" sz="2800" b="1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47" name="Rectangle 15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Редкие женские имена</a:t>
            </a:r>
          </a:p>
        </p:txBody>
      </p:sp>
      <p:sp>
        <p:nvSpPr>
          <p:cNvPr id="120850" name="Rectangle 18"/>
          <p:cNvSpPr>
            <a:spLocks noGrp="1" noChangeArrowheads="1"/>
          </p:cNvSpPr>
          <p:nvPr>
            <p:ph sz="quarter" idx="3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pPr algn="ctr"/>
            <a:r>
              <a:rPr lang="ru-RU" sz="2400" b="1" i="1">
                <a:solidFill>
                  <a:srgbClr val="FF0066"/>
                </a:solidFill>
              </a:rPr>
              <a:t> Милена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76400"/>
            <a:ext cx="8540750" cy="4422775"/>
          </a:xfrm>
          <a:noFill/>
        </p:spPr>
        <p:txBody>
          <a:bodyPr/>
          <a:lstStyle/>
          <a:p>
            <a:r>
              <a:rPr lang="ru-RU"/>
              <a:t>	</a:t>
            </a:r>
            <a:r>
              <a:rPr lang="ru-RU" b="1" i="1">
                <a:solidFill>
                  <a:srgbClr val="FF0066"/>
                </a:solidFill>
              </a:rPr>
              <a:t>Раиса                                   Лиана</a:t>
            </a:r>
          </a:p>
        </p:txBody>
      </p:sp>
      <p:pic>
        <p:nvPicPr>
          <p:cNvPr id="120836" name="Picture 4" descr="IMG_00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2060575"/>
            <a:ext cx="2376488" cy="1782763"/>
          </a:xfrm>
          <a:prstGeom prst="rect">
            <a:avLst/>
          </a:prstGeom>
          <a:noFill/>
        </p:spPr>
      </p:pic>
      <p:pic>
        <p:nvPicPr>
          <p:cNvPr id="120838" name="Picture 6" descr="IMG_00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133600"/>
            <a:ext cx="2736850" cy="2054225"/>
          </a:xfrm>
          <a:prstGeom prst="rect">
            <a:avLst/>
          </a:prstGeom>
          <a:noFill/>
        </p:spPr>
      </p:pic>
      <p:pic>
        <p:nvPicPr>
          <p:cNvPr id="120839" name="Picture 7" descr="IMG_00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4652963"/>
            <a:ext cx="2376487" cy="1782762"/>
          </a:xfrm>
          <a:prstGeom prst="rect">
            <a:avLst/>
          </a:prstGeom>
          <a:noFill/>
        </p:spPr>
      </p:pic>
      <p:sp>
        <p:nvSpPr>
          <p:cNvPr id="120852" name="Rectangle 20"/>
          <p:cNvSpPr>
            <a:spLocks noGrp="1" noChangeArrowheads="1"/>
          </p:cNvSpPr>
          <p:nvPr>
            <p:ph sz="quarter" idx="4"/>
          </p:nvPr>
        </p:nvSpPr>
        <p:spPr>
          <a:xfrm>
            <a:off x="4645025" y="4033838"/>
            <a:ext cx="4041775" cy="1985962"/>
          </a:xfrm>
        </p:spPr>
        <p:txBody>
          <a:bodyPr/>
          <a:lstStyle/>
          <a:p>
            <a:pPr algn="ctr"/>
            <a:r>
              <a:rPr lang="ru-RU" sz="2400" b="1" i="1">
                <a:solidFill>
                  <a:srgbClr val="FF0066"/>
                </a:solidFill>
              </a:rPr>
              <a:t>Елизавета </a:t>
            </a:r>
          </a:p>
        </p:txBody>
      </p:sp>
      <p:pic>
        <p:nvPicPr>
          <p:cNvPr id="120853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4581525"/>
            <a:ext cx="2484437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Редкие имена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4645025" y="1905000"/>
            <a:ext cx="4041775" cy="1985963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Зинаида</a:t>
            </a:r>
          </a:p>
        </p:txBody>
      </p:sp>
      <p:sp>
        <p:nvSpPr>
          <p:cNvPr id="130055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Любовь </a:t>
            </a:r>
          </a:p>
          <a:p>
            <a:r>
              <a:rPr lang="ru-RU" sz="2400">
                <a:solidFill>
                  <a:srgbClr val="FF0066"/>
                </a:solidFill>
              </a:rPr>
              <a:t>   </a:t>
            </a:r>
          </a:p>
        </p:txBody>
      </p:sp>
      <p:sp>
        <p:nvSpPr>
          <p:cNvPr id="130056" name="Rectangle 8"/>
          <p:cNvSpPr>
            <a:spLocks noGrp="1" noChangeArrowheads="1"/>
          </p:cNvSpPr>
          <p:nvPr>
            <p:ph sz="quarter" idx="4"/>
          </p:nvPr>
        </p:nvSpPr>
        <p:spPr>
          <a:xfrm>
            <a:off x="4645025" y="4033838"/>
            <a:ext cx="4041775" cy="1985962"/>
          </a:xfrm>
        </p:spPr>
        <p:txBody>
          <a:bodyPr/>
          <a:lstStyle/>
          <a:p>
            <a:pPr algn="ctr"/>
            <a:r>
              <a:rPr lang="ru-RU" sz="2400">
                <a:solidFill>
                  <a:srgbClr val="FF0066"/>
                </a:solidFill>
              </a:rPr>
              <a:t>София</a:t>
            </a:r>
          </a:p>
        </p:txBody>
      </p:sp>
      <p:sp>
        <p:nvSpPr>
          <p:cNvPr id="130058" name="Rectangle 10"/>
          <p:cNvSpPr>
            <a:spLocks noGrp="1" noChangeArrowheads="1"/>
          </p:cNvSpPr>
          <p:nvPr>
            <p:ph sz="quarter" idx="1"/>
          </p:nvPr>
        </p:nvSpPr>
        <p:spPr>
          <a:xfrm>
            <a:off x="457200" y="1905000"/>
            <a:ext cx="4041775" cy="1985963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Маргарита</a:t>
            </a:r>
          </a:p>
        </p:txBody>
      </p:sp>
      <p:pic>
        <p:nvPicPr>
          <p:cNvPr id="130059" name="Picture 11" descr="IMG_0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492375"/>
            <a:ext cx="1871662" cy="1404938"/>
          </a:xfrm>
          <a:prstGeom prst="rect">
            <a:avLst/>
          </a:prstGeom>
          <a:noFill/>
        </p:spPr>
      </p:pic>
      <p:pic>
        <p:nvPicPr>
          <p:cNvPr id="130060" name="Picture 12" descr="IMG_00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708275"/>
            <a:ext cx="1582737" cy="1187450"/>
          </a:xfrm>
          <a:prstGeom prst="rect">
            <a:avLst/>
          </a:prstGeom>
          <a:noFill/>
        </p:spPr>
      </p:pic>
      <p:pic>
        <p:nvPicPr>
          <p:cNvPr id="130061" name="Picture 13" descr="IMG_00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508500"/>
            <a:ext cx="2465387" cy="1849438"/>
          </a:xfrm>
          <a:prstGeom prst="rect">
            <a:avLst/>
          </a:prstGeom>
          <a:noFill/>
        </p:spPr>
      </p:pic>
      <p:pic>
        <p:nvPicPr>
          <p:cNvPr id="130062" name="Picture 14" descr="IMG_006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6100" y="4508500"/>
            <a:ext cx="2305050" cy="1728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633413" y="549275"/>
            <a:ext cx="8510587" cy="1325563"/>
          </a:xfrm>
        </p:spPr>
        <p:txBody>
          <a:bodyPr/>
          <a:lstStyle/>
          <a:p>
            <a:r>
              <a:rPr lang="ru-RU"/>
              <a:t>Редкие имена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pPr algn="ctr"/>
            <a:endParaRPr lang="ru-RU" sz="1600" b="1" i="1">
              <a:solidFill>
                <a:srgbClr val="FF0066"/>
              </a:solidFill>
            </a:endParaRPr>
          </a:p>
        </p:txBody>
      </p:sp>
      <p:sp>
        <p:nvSpPr>
          <p:cNvPr id="125960" name="Rectangle 8"/>
          <p:cNvSpPr>
            <a:spLocks noGrp="1" noChangeArrowheads="1"/>
          </p:cNvSpPr>
          <p:nvPr>
            <p:ph sz="quarter" idx="4"/>
          </p:nvPr>
        </p:nvSpPr>
        <p:spPr>
          <a:xfrm>
            <a:off x="4645025" y="4033838"/>
            <a:ext cx="4041775" cy="1985962"/>
          </a:xfrm>
        </p:spPr>
        <p:txBody>
          <a:bodyPr/>
          <a:lstStyle/>
          <a:p>
            <a:pPr algn="ctr"/>
            <a:endParaRPr lang="ru-RU" sz="1600" b="1">
              <a:solidFill>
                <a:srgbClr val="FF0066"/>
              </a:solidFill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628775"/>
            <a:ext cx="8540750" cy="4422775"/>
          </a:xfrm>
        </p:spPr>
        <p:txBody>
          <a:bodyPr/>
          <a:lstStyle/>
          <a:p>
            <a:pPr algn="ctr"/>
            <a:r>
              <a:rPr lang="ru-RU" sz="1400" b="1" i="1">
                <a:solidFill>
                  <a:srgbClr val="FF0066"/>
                </a:solidFill>
              </a:rPr>
              <a:t>                       </a:t>
            </a:r>
          </a:p>
        </p:txBody>
      </p:sp>
      <p:pic>
        <p:nvPicPr>
          <p:cNvPr id="125963" name="Picture 11" descr="IMG_004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90788" y="2330450"/>
            <a:ext cx="2117725" cy="1536700"/>
          </a:xfrm>
        </p:spPr>
      </p:pic>
      <p:sp>
        <p:nvSpPr>
          <p:cNvPr id="125964" name="Rectangle 12"/>
          <p:cNvSpPr>
            <a:spLocks noChangeArrowheads="1"/>
          </p:cNvSpPr>
          <p:nvPr>
            <p:ph sz="quarter" idx="2"/>
          </p:nvPr>
        </p:nvSpPr>
        <p:spPr>
          <a:xfrm>
            <a:off x="4645025" y="1905000"/>
            <a:ext cx="4041775" cy="1985963"/>
          </a:xfrm>
          <a:ln/>
        </p:spPr>
        <p:txBody>
          <a:bodyPr/>
          <a:lstStyle/>
          <a:p>
            <a:endParaRPr lang="ru-RU" sz="1600" b="1" i="1">
              <a:solidFill>
                <a:srgbClr val="FF0066"/>
              </a:solidFill>
              <a:effectLst/>
            </a:endParaRPr>
          </a:p>
        </p:txBody>
      </p:sp>
      <p:pic>
        <p:nvPicPr>
          <p:cNvPr id="125965" name="Picture 13" descr="IMG_00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916113"/>
            <a:ext cx="2024063" cy="1517650"/>
          </a:xfrm>
          <a:prstGeom prst="rect">
            <a:avLst/>
          </a:prstGeom>
          <a:noFill/>
        </p:spPr>
      </p:pic>
      <p:pic>
        <p:nvPicPr>
          <p:cNvPr id="125966" name="Picture 14" descr="IMG_00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437063"/>
            <a:ext cx="2305050" cy="1728787"/>
          </a:xfrm>
          <a:prstGeom prst="rect">
            <a:avLst/>
          </a:prstGeom>
          <a:noFill/>
        </p:spPr>
      </p:pic>
      <p:pic>
        <p:nvPicPr>
          <p:cNvPr id="125967" name="Picture 15" descr="IMG_00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525" y="4292600"/>
            <a:ext cx="2376488" cy="1782763"/>
          </a:xfrm>
          <a:prstGeom prst="rect">
            <a:avLst/>
          </a:prstGeom>
          <a:noFill/>
        </p:spPr>
      </p:pic>
      <p:sp>
        <p:nvSpPr>
          <p:cNvPr id="125968" name="Rectangle 16"/>
          <p:cNvSpPr>
            <a:spLocks noChangeArrowheads="1"/>
          </p:cNvSpPr>
          <p:nvPr/>
        </p:nvSpPr>
        <p:spPr bwMode="auto">
          <a:xfrm>
            <a:off x="755650" y="2000250"/>
            <a:ext cx="5805488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b="1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Александра</a:t>
            </a:r>
          </a:p>
        </p:txBody>
      </p:sp>
      <p:sp>
        <p:nvSpPr>
          <p:cNvPr id="125969" name="Rectangle 17"/>
          <p:cNvSpPr>
            <a:spLocks noChangeArrowheads="1"/>
          </p:cNvSpPr>
          <p:nvPr/>
        </p:nvSpPr>
        <p:spPr bwMode="auto">
          <a:xfrm>
            <a:off x="6927850" y="2141538"/>
            <a:ext cx="1592263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b="1" i="1">
                <a:solidFill>
                  <a:srgbClr val="FF0066"/>
                </a:solidFill>
                <a:effectLst/>
              </a:rPr>
              <a:t>Роза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25970" name="Rectangle 18"/>
          <p:cNvSpPr>
            <a:spLocks noChangeArrowheads="1"/>
          </p:cNvSpPr>
          <p:nvPr/>
        </p:nvSpPr>
        <p:spPr bwMode="auto">
          <a:xfrm>
            <a:off x="5508625" y="4221163"/>
            <a:ext cx="2592388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Василиса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25971" name="Rectangle 19"/>
          <p:cNvSpPr>
            <a:spLocks noChangeArrowheads="1"/>
          </p:cNvSpPr>
          <p:nvPr/>
        </p:nvSpPr>
        <p:spPr bwMode="auto">
          <a:xfrm>
            <a:off x="2378075" y="4270375"/>
            <a:ext cx="1973263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b="1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Галина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Редкие имена </a:t>
            </a:r>
          </a:p>
        </p:txBody>
      </p:sp>
      <p:sp>
        <p:nvSpPr>
          <p:cNvPr id="133128" name="Rectangle 8"/>
          <p:cNvSpPr>
            <a:spLocks noGrp="1" noChangeArrowheads="1"/>
          </p:cNvSpPr>
          <p:nvPr>
            <p:ph sz="quarter" idx="1"/>
          </p:nvPr>
        </p:nvSpPr>
        <p:spPr>
          <a:xfrm>
            <a:off x="457200" y="1905000"/>
            <a:ext cx="4041775" cy="1985963"/>
          </a:xfrm>
        </p:spPr>
        <p:txBody>
          <a:bodyPr/>
          <a:lstStyle/>
          <a:p>
            <a:r>
              <a:rPr lang="ru-RU" sz="2400"/>
              <a:t> </a:t>
            </a:r>
          </a:p>
        </p:txBody>
      </p:sp>
      <p:sp>
        <p:nvSpPr>
          <p:cNvPr id="133126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pPr algn="ctr"/>
            <a:r>
              <a:rPr lang="ru-RU" sz="2400" b="1" i="1">
                <a:solidFill>
                  <a:srgbClr val="FF0066"/>
                </a:solidFill>
              </a:rPr>
              <a:t>Виктория </a:t>
            </a:r>
          </a:p>
        </p:txBody>
      </p:sp>
      <p:sp>
        <p:nvSpPr>
          <p:cNvPr id="133127" name="Rectangle 7"/>
          <p:cNvSpPr>
            <a:spLocks noGrp="1" noChangeArrowheads="1"/>
          </p:cNvSpPr>
          <p:nvPr>
            <p:ph sz="half" idx="3"/>
          </p:nvPr>
        </p:nvSpPr>
        <p:spPr>
          <a:xfrm>
            <a:off x="4645025" y="1905000"/>
            <a:ext cx="4041775" cy="4114800"/>
          </a:xfrm>
        </p:spPr>
        <p:txBody>
          <a:bodyPr/>
          <a:lstStyle/>
          <a:p>
            <a:pPr algn="ctr"/>
            <a:r>
              <a:rPr lang="ru-RU" sz="2800" b="1" i="1">
                <a:solidFill>
                  <a:srgbClr val="FF0066"/>
                </a:solidFill>
              </a:rPr>
              <a:t>Олеся </a:t>
            </a:r>
          </a:p>
        </p:txBody>
      </p:sp>
      <p:sp>
        <p:nvSpPr>
          <p:cNvPr id="133130" name="Rectangle 10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1676400"/>
            <a:ext cx="4194175" cy="2135188"/>
          </a:xfrm>
        </p:spPr>
        <p:txBody>
          <a:bodyPr/>
          <a:lstStyle/>
          <a:p>
            <a:pPr algn="ctr"/>
            <a:r>
              <a:rPr lang="ru-RU" sz="2400" i="1">
                <a:solidFill>
                  <a:srgbClr val="FF0066"/>
                </a:solidFill>
              </a:rPr>
              <a:t>Арина </a:t>
            </a:r>
          </a:p>
        </p:txBody>
      </p:sp>
      <p:pic>
        <p:nvPicPr>
          <p:cNvPr id="133131" name="Picture 11" descr="IMG_00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060575"/>
            <a:ext cx="2520950" cy="1890713"/>
          </a:xfrm>
          <a:prstGeom prst="rect">
            <a:avLst/>
          </a:prstGeom>
          <a:noFill/>
        </p:spPr>
      </p:pic>
      <p:pic>
        <p:nvPicPr>
          <p:cNvPr id="133133" name="Picture 13" descr="IMG_00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668588"/>
            <a:ext cx="3382963" cy="2536825"/>
          </a:xfrm>
          <a:prstGeom prst="rect">
            <a:avLst/>
          </a:prstGeom>
          <a:noFill/>
        </p:spPr>
      </p:pic>
      <p:pic>
        <p:nvPicPr>
          <p:cNvPr id="133134" name="Picture 14" descr="IMG_00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4437063"/>
            <a:ext cx="2881313" cy="21621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Самое популярное мужское имя- </a:t>
            </a:r>
            <a:r>
              <a:rPr lang="ru-RU" sz="4000">
                <a:solidFill>
                  <a:srgbClr val="FF0066"/>
                </a:solidFill>
              </a:rPr>
              <a:t>Алексей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1076" name="Picture 4" descr="IMG_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700213"/>
            <a:ext cx="1295400" cy="971550"/>
          </a:xfrm>
          <a:prstGeom prst="rect">
            <a:avLst/>
          </a:prstGeom>
          <a:noFill/>
        </p:spPr>
      </p:pic>
      <p:pic>
        <p:nvPicPr>
          <p:cNvPr id="131077" name="Picture 5" descr="IMG_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989138"/>
            <a:ext cx="1630363" cy="1222375"/>
          </a:xfrm>
          <a:prstGeom prst="rect">
            <a:avLst/>
          </a:prstGeom>
          <a:noFill/>
        </p:spPr>
      </p:pic>
      <p:pic>
        <p:nvPicPr>
          <p:cNvPr id="131078" name="Picture 6" descr="IMG_0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1700213"/>
            <a:ext cx="1522413" cy="1141412"/>
          </a:xfrm>
          <a:prstGeom prst="rect">
            <a:avLst/>
          </a:prstGeom>
          <a:noFill/>
        </p:spPr>
      </p:pic>
      <p:pic>
        <p:nvPicPr>
          <p:cNvPr id="131079" name="Picture 7" descr="IMG_0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2852738"/>
            <a:ext cx="1655762" cy="1241425"/>
          </a:xfrm>
          <a:prstGeom prst="rect">
            <a:avLst/>
          </a:prstGeom>
          <a:noFill/>
        </p:spPr>
      </p:pic>
      <p:pic>
        <p:nvPicPr>
          <p:cNvPr id="131080" name="Picture 8" descr="IMG_000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713" y="2636838"/>
            <a:ext cx="1333500" cy="1000125"/>
          </a:xfrm>
          <a:prstGeom prst="rect">
            <a:avLst/>
          </a:prstGeom>
          <a:noFill/>
        </p:spPr>
      </p:pic>
      <p:pic>
        <p:nvPicPr>
          <p:cNvPr id="131081" name="Picture 9" descr="IMG_00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1725" y="3500438"/>
            <a:ext cx="1296988" cy="973137"/>
          </a:xfrm>
          <a:prstGeom prst="rect">
            <a:avLst/>
          </a:prstGeom>
          <a:noFill/>
        </p:spPr>
      </p:pic>
      <p:pic>
        <p:nvPicPr>
          <p:cNvPr id="131082" name="Picture 10" descr="IMG_00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288" y="3789363"/>
            <a:ext cx="1439862" cy="1081087"/>
          </a:xfrm>
          <a:prstGeom prst="rect">
            <a:avLst/>
          </a:prstGeom>
          <a:noFill/>
        </p:spPr>
      </p:pic>
      <p:pic>
        <p:nvPicPr>
          <p:cNvPr id="131083" name="Picture 11" descr="IMG_00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2988" y="4797425"/>
            <a:ext cx="1657350" cy="1243013"/>
          </a:xfrm>
          <a:prstGeom prst="rect">
            <a:avLst/>
          </a:prstGeom>
          <a:noFill/>
        </p:spPr>
      </p:pic>
      <p:pic>
        <p:nvPicPr>
          <p:cNvPr id="131084" name="Picture 12" descr="IMG_002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68538" y="4005263"/>
            <a:ext cx="1584325" cy="1187450"/>
          </a:xfrm>
          <a:prstGeom prst="rect">
            <a:avLst/>
          </a:prstGeom>
          <a:noFill/>
        </p:spPr>
      </p:pic>
      <p:pic>
        <p:nvPicPr>
          <p:cNvPr id="131085" name="Picture 13" descr="IMG_002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8625" y="1592263"/>
            <a:ext cx="1871663" cy="1403350"/>
          </a:xfrm>
          <a:prstGeom prst="rect">
            <a:avLst/>
          </a:prstGeom>
          <a:noFill/>
        </p:spPr>
      </p:pic>
      <p:pic>
        <p:nvPicPr>
          <p:cNvPr id="131086" name="Picture 14" descr="IMG_003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92950" y="2205038"/>
            <a:ext cx="1584325" cy="1189037"/>
          </a:xfrm>
          <a:prstGeom prst="rect">
            <a:avLst/>
          </a:prstGeom>
          <a:noFill/>
        </p:spPr>
      </p:pic>
      <p:pic>
        <p:nvPicPr>
          <p:cNvPr id="131087" name="Picture 15" descr="IMG_002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51500" y="3500438"/>
            <a:ext cx="1800225" cy="1350962"/>
          </a:xfrm>
          <a:prstGeom prst="rect">
            <a:avLst/>
          </a:prstGeom>
          <a:noFill/>
        </p:spPr>
      </p:pic>
      <p:pic>
        <p:nvPicPr>
          <p:cNvPr id="131088" name="Picture 16" descr="IMG_002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11638" y="4581525"/>
            <a:ext cx="1657350" cy="1243013"/>
          </a:xfrm>
          <a:prstGeom prst="rect">
            <a:avLst/>
          </a:prstGeom>
          <a:noFill/>
        </p:spPr>
      </p:pic>
      <p:pic>
        <p:nvPicPr>
          <p:cNvPr id="131089" name="Picture 17" descr="IMG_003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0" y="2997200"/>
            <a:ext cx="1296988" cy="1728788"/>
          </a:xfrm>
          <a:prstGeom prst="rect">
            <a:avLst/>
          </a:prstGeom>
          <a:noFill/>
        </p:spPr>
      </p:pic>
      <p:pic>
        <p:nvPicPr>
          <p:cNvPr id="131090" name="Picture 18" descr="IMG_008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588125" y="4797425"/>
            <a:ext cx="1584325" cy="11890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33CC"/>
                </a:solidFill>
              </a:rPr>
              <a:t>Другие мужские имена центра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 </a:t>
            </a:r>
            <a:endParaRPr lang="ru-RU" sz="2800" b="1" i="1"/>
          </a:p>
          <a:p>
            <a:pPr>
              <a:lnSpc>
                <a:spcPct val="90000"/>
              </a:lnSpc>
            </a:pPr>
            <a:r>
              <a:rPr lang="ru-RU" sz="2800" b="1" i="1"/>
              <a:t>  </a:t>
            </a:r>
            <a:r>
              <a:rPr lang="ru-RU" sz="2800" b="1" i="1">
                <a:solidFill>
                  <a:srgbClr val="00FF00"/>
                </a:solidFill>
              </a:rPr>
              <a:t>15- Александр , 13- Николай ,</a:t>
            </a:r>
          </a:p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00FF00"/>
                </a:solidFill>
              </a:rPr>
              <a:t> 10- Дмитрий. 7-Денис, Иван,  </a:t>
            </a:r>
          </a:p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00FF00"/>
                </a:solidFill>
              </a:rPr>
              <a:t>6- Сергей , 5-. Валерий, 4- Евгений,</a:t>
            </a:r>
          </a:p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00FF00"/>
                </a:solidFill>
              </a:rPr>
              <a:t> 3- Артем, Василий, Максим,  Никита, Олег, Павел, Роман, Юрий,</a:t>
            </a:r>
          </a:p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00FF00"/>
                </a:solidFill>
              </a:rPr>
              <a:t>2- Анатолий,Вадим, Владимир, Данил, Илья, Игорь, Леонид, Петр, Родион , Эдуард 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Редкие мужские имена</a:t>
            </a:r>
          </a:p>
        </p:txBody>
      </p:sp>
      <p:sp>
        <p:nvSpPr>
          <p:cNvPr id="12800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963613" y="2128838"/>
            <a:ext cx="4041775" cy="1987550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Артур</a:t>
            </a:r>
            <a:r>
              <a:rPr lang="ru-RU" sz="2400"/>
              <a:t> 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4716463" y="1773238"/>
            <a:ext cx="4194175" cy="2135187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Борис 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sz="quarter" idx="3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Вениамин 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sz="quarter" idx="4"/>
          </p:nvPr>
        </p:nvSpPr>
        <p:spPr>
          <a:xfrm>
            <a:off x="4645025" y="4033838"/>
            <a:ext cx="4041775" cy="1985962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  Геннадий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76400"/>
            <a:ext cx="8540750" cy="4422775"/>
          </a:xfrm>
        </p:spPr>
        <p:txBody>
          <a:bodyPr/>
          <a:lstStyle/>
          <a:p>
            <a:r>
              <a:rPr lang="ru-RU"/>
              <a:t> </a:t>
            </a:r>
            <a:endParaRPr lang="ru-RU" b="1" i="1"/>
          </a:p>
          <a:p>
            <a:r>
              <a:rPr lang="ru-RU" b="1" i="1"/>
              <a:t>   </a:t>
            </a:r>
          </a:p>
        </p:txBody>
      </p:sp>
      <p:pic>
        <p:nvPicPr>
          <p:cNvPr id="128008" name="Picture 8" descr="IMG_00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4695825"/>
            <a:ext cx="2447925" cy="1836738"/>
          </a:xfrm>
          <a:prstGeom prst="rect">
            <a:avLst/>
          </a:prstGeom>
          <a:noFill/>
        </p:spPr>
      </p:pic>
      <p:pic>
        <p:nvPicPr>
          <p:cNvPr id="128009" name="Picture 9" descr="IMG_00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2600325"/>
            <a:ext cx="2232025" cy="1674813"/>
          </a:xfrm>
          <a:prstGeom prst="rect">
            <a:avLst/>
          </a:prstGeom>
          <a:noFill/>
        </p:spPr>
      </p:pic>
      <p:pic>
        <p:nvPicPr>
          <p:cNvPr id="128010" name="Picture 10" descr="IMG_00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437063"/>
            <a:ext cx="2457450" cy="1843087"/>
          </a:xfrm>
          <a:prstGeom prst="rect">
            <a:avLst/>
          </a:prstGeom>
          <a:noFill/>
        </p:spPr>
      </p:pic>
      <p:pic>
        <p:nvPicPr>
          <p:cNvPr id="128011" name="Picture 11" descr="IMG_006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205038"/>
            <a:ext cx="2305050" cy="17287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Редкие имена</a:t>
            </a:r>
          </a:p>
        </p:txBody>
      </p:sp>
      <p:sp>
        <p:nvSpPr>
          <p:cNvPr id="139268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23850" y="1557338"/>
            <a:ext cx="4194175" cy="2135187"/>
          </a:xfrm>
        </p:spPr>
        <p:txBody>
          <a:bodyPr/>
          <a:lstStyle/>
          <a:p>
            <a:pPr lvl="2"/>
            <a:r>
              <a:rPr lang="ru-RU" b="1" i="1">
                <a:solidFill>
                  <a:srgbClr val="FF0066"/>
                </a:solidFill>
              </a:rPr>
              <a:t>Егор </a:t>
            </a:r>
          </a:p>
        </p:txBody>
      </p:sp>
      <p:sp>
        <p:nvSpPr>
          <p:cNvPr id="139269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4156075" y="1927225"/>
            <a:ext cx="4040188" cy="1987550"/>
          </a:xfrm>
        </p:spPr>
        <p:txBody>
          <a:bodyPr/>
          <a:lstStyle/>
          <a:p>
            <a:pPr algn="ctr"/>
            <a:r>
              <a:rPr lang="ru-RU" sz="2400" b="1" i="1">
                <a:solidFill>
                  <a:srgbClr val="FF0066"/>
                </a:solidFill>
              </a:rPr>
              <a:t>Игнат 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sz="quarter" idx="3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pPr algn="r"/>
            <a:r>
              <a:rPr lang="ru-RU" sz="2400" b="1" i="1">
                <a:solidFill>
                  <a:srgbClr val="FF0066"/>
                </a:solidFill>
              </a:rPr>
              <a:t>Степан </a:t>
            </a:r>
          </a:p>
        </p:txBody>
      </p:sp>
      <p:sp>
        <p:nvSpPr>
          <p:cNvPr id="139271" name="Rectangle 7"/>
          <p:cNvSpPr>
            <a:spLocks noGrp="1" noChangeArrowheads="1"/>
          </p:cNvSpPr>
          <p:nvPr>
            <p:ph sz="quarter" idx="4"/>
          </p:nvPr>
        </p:nvSpPr>
        <p:spPr>
          <a:xfrm>
            <a:off x="3816350" y="4116388"/>
            <a:ext cx="4248150" cy="1900237"/>
          </a:xfrm>
        </p:spPr>
        <p:txBody>
          <a:bodyPr/>
          <a:lstStyle/>
          <a:p>
            <a:pPr algn="r"/>
            <a:r>
              <a:rPr lang="ru-RU" sz="2400" b="1" i="1">
                <a:solidFill>
                  <a:srgbClr val="FF0066"/>
                </a:solidFill>
              </a:rPr>
              <a:t>Руслан</a:t>
            </a:r>
          </a:p>
        </p:txBody>
      </p:sp>
      <p:pic>
        <p:nvPicPr>
          <p:cNvPr id="139272" name="Picture 8" descr="IMG_00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4508500"/>
            <a:ext cx="2808287" cy="2106613"/>
          </a:xfrm>
          <a:prstGeom prst="rect">
            <a:avLst/>
          </a:prstGeom>
          <a:noFill/>
        </p:spPr>
      </p:pic>
      <p:pic>
        <p:nvPicPr>
          <p:cNvPr id="139273" name="Picture 9" descr="IMG_00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4581525"/>
            <a:ext cx="2601913" cy="1951038"/>
          </a:xfrm>
          <a:prstGeom prst="rect">
            <a:avLst/>
          </a:prstGeom>
          <a:noFill/>
        </p:spPr>
      </p:pic>
      <p:pic>
        <p:nvPicPr>
          <p:cNvPr id="139274" name="Picture 10" descr="IMG_00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565400"/>
            <a:ext cx="1871662" cy="1403350"/>
          </a:xfrm>
          <a:prstGeom prst="rect">
            <a:avLst/>
          </a:prstGeom>
          <a:noFill/>
        </p:spPr>
      </p:pic>
      <p:pic>
        <p:nvPicPr>
          <p:cNvPr id="139275" name="Picture 11" descr="IMG_00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958975"/>
            <a:ext cx="2447925" cy="18367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Имена в дразнилках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FF0066"/>
                </a:solidFill>
              </a:rPr>
              <a:t>Андрей –воробей,</a:t>
            </a:r>
            <a:r>
              <a:rPr lang="ru-RU" sz="1600" b="1" i="1"/>
              <a:t>                                             </a:t>
            </a:r>
            <a:r>
              <a:rPr lang="ru-RU" sz="1600" b="1" i="1">
                <a:solidFill>
                  <a:srgbClr val="FF0066"/>
                </a:solidFill>
              </a:rPr>
              <a:t>Антошка –картошка,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FF0066"/>
                </a:solidFill>
              </a:rPr>
              <a:t>Не гоняй голубей.                                             Соломенная ножка,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FF0066"/>
                </a:solidFill>
              </a:rPr>
              <a:t>Голуби боятся,                                                 Сам с ноготок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FF0066"/>
                </a:solidFill>
              </a:rPr>
              <a:t>На крышу не садятся.                                     Голова с локоток.</a:t>
            </a:r>
          </a:p>
          <a:p>
            <a:pPr>
              <a:lnSpc>
                <a:spcPct val="80000"/>
              </a:lnSpc>
            </a:pPr>
            <a:endParaRPr lang="ru-RU" sz="1600" b="1" i="1">
              <a:solidFill>
                <a:srgbClr val="FF0066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CC00FF"/>
                </a:solidFill>
              </a:rPr>
              <a:t>Борис-барбарис                                               Ванька- встанька  карапуз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CC00FF"/>
                </a:solidFill>
              </a:rPr>
              <a:t>На веревочке повис.                                        Надевай большой картуз.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CC00FF"/>
                </a:solidFill>
              </a:rPr>
              <a:t>Как веревка оборвется,                                   Каравай съешь хлеба,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CC00FF"/>
                </a:solidFill>
              </a:rPr>
              <a:t>Так Борис перевернется                               Вырастешь до неба!</a:t>
            </a:r>
          </a:p>
          <a:p>
            <a:pPr>
              <a:lnSpc>
                <a:spcPct val="80000"/>
              </a:lnSpc>
            </a:pPr>
            <a:endParaRPr lang="ru-RU" sz="1600" b="1" i="1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0000FF"/>
                </a:solidFill>
              </a:rPr>
              <a:t>Ваня, Ваня, простота!                                     Володя-Володей-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0000FF"/>
                </a:solidFill>
              </a:rPr>
              <a:t>Купил лошадь без хвоста!                              Полна шапка сухарей,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0000FF"/>
                </a:solidFill>
              </a:rPr>
              <a:t>Сел задом наперед                                            Сухари горячие,</a:t>
            </a:r>
          </a:p>
          <a:p>
            <a:pPr>
              <a:lnSpc>
                <a:spcPct val="80000"/>
              </a:lnSpc>
            </a:pPr>
            <a:r>
              <a:rPr lang="ru-RU" sz="1600" b="1" i="1">
                <a:solidFill>
                  <a:srgbClr val="0000FF"/>
                </a:solidFill>
              </a:rPr>
              <a:t>И поехал в огород.                                           Три копейки сдачи.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Отгадаем загадки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Стоит Арина , рот разиня</a:t>
            </a:r>
            <a:r>
              <a:rPr lang="ru-RU" sz="2400">
                <a:solidFill>
                  <a:srgbClr val="FF9900"/>
                </a:solidFill>
              </a:rPr>
              <a:t> (</a:t>
            </a:r>
            <a:r>
              <a:rPr lang="ru-RU" sz="2400" i="1">
                <a:solidFill>
                  <a:srgbClr val="FF9900"/>
                </a:solidFill>
              </a:rPr>
              <a:t>труба на крыше)                         </a:t>
            </a:r>
            <a:endParaRPr lang="ru-RU" sz="2400" b="1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Узловат Кузьма, развязать нельзя</a:t>
            </a:r>
            <a:r>
              <a:rPr lang="ru-RU" sz="2400" i="1">
                <a:solidFill>
                  <a:srgbClr val="FF9900"/>
                </a:solidFill>
              </a:rPr>
              <a:t>( цепь)</a:t>
            </a:r>
            <a:endParaRPr lang="ru-RU" sz="2400" b="1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Два подьячих водят Марью вертячку</a:t>
            </a:r>
            <a:r>
              <a:rPr lang="ru-RU" sz="2400">
                <a:solidFill>
                  <a:srgbClr val="FF9900"/>
                </a:solidFill>
              </a:rPr>
              <a:t> (</a:t>
            </a:r>
            <a:r>
              <a:rPr lang="ru-RU" sz="2400" i="1">
                <a:solidFill>
                  <a:srgbClr val="FF9900"/>
                </a:solidFill>
              </a:rPr>
              <a:t>петли и дверь)</a:t>
            </a:r>
            <a:endParaRPr lang="ru-RU" sz="2400" b="1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Серый маленький Денис на веревочке повис</a:t>
            </a:r>
            <a:r>
              <a:rPr lang="ru-RU" sz="2400">
                <a:solidFill>
                  <a:srgbClr val="FF9900"/>
                </a:solidFill>
              </a:rPr>
              <a:t> (</a:t>
            </a:r>
            <a:r>
              <a:rPr lang="ru-RU" sz="2400" i="1">
                <a:solidFill>
                  <a:srgbClr val="FF9900"/>
                </a:solidFill>
              </a:rPr>
              <a:t>паук)</a:t>
            </a:r>
            <a:endParaRPr lang="ru-RU" sz="2400" b="1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Стоят Ермачки,Красные колпачки.</a:t>
            </a: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Кто ни пройдет,Всяк поклон им отдает.</a:t>
            </a:r>
            <a:r>
              <a:rPr lang="ru-RU" sz="2400" i="1">
                <a:solidFill>
                  <a:srgbClr val="FF9900"/>
                </a:solidFill>
              </a:rPr>
              <a:t>(земляника)</a:t>
            </a:r>
            <a:endParaRPr lang="ru-RU" sz="2400" b="1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Желтый АнтошкаВертится на ножке.</a:t>
            </a: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FF9900"/>
                </a:solidFill>
              </a:rPr>
              <a:t>Где солнце стоит.Туда он и глядит.(</a:t>
            </a:r>
            <a:r>
              <a:rPr lang="ru-RU" sz="2400" i="1">
                <a:solidFill>
                  <a:srgbClr val="FF9900"/>
                </a:solidFill>
              </a:rPr>
              <a:t> подсолнух)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CCFFFF"/>
                </a:solidFill>
              </a:rPr>
              <a:t>Мои любимые скороговорки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600" b="1" i="1">
                <a:solidFill>
                  <a:srgbClr val="FF0000"/>
                </a:solidFill>
              </a:rPr>
              <a:t>Сшила Саша Саше шапку.</a:t>
            </a:r>
          </a:p>
          <a:p>
            <a:pPr algn="ctr">
              <a:lnSpc>
                <a:spcPct val="90000"/>
              </a:lnSpc>
            </a:pPr>
            <a:endParaRPr lang="ru-RU" sz="3600" b="1" i="1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sz="3600" b="1" i="1">
                <a:solidFill>
                  <a:srgbClr val="FF0000"/>
                </a:solidFill>
              </a:rPr>
              <a:t>У Саши в каше сыворотка из-под простокваши.</a:t>
            </a:r>
          </a:p>
          <a:p>
            <a:pPr algn="ctr">
              <a:lnSpc>
                <a:spcPct val="90000"/>
              </a:lnSpc>
            </a:pPr>
            <a:endParaRPr lang="ru-RU" sz="3600" b="1" i="1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sz="3600" b="1" i="1">
                <a:solidFill>
                  <a:srgbClr val="FF0000"/>
                </a:solidFill>
              </a:rPr>
              <a:t>Шла Саша по шоссе, несла сушку на шесте и сосала сушку.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Вывод</a:t>
            </a:r>
            <a:r>
              <a:rPr lang="ru-RU"/>
              <a:t> 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44675"/>
            <a:ext cx="8229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>
                <a:solidFill>
                  <a:srgbClr val="FF0066"/>
                </a:solidFill>
              </a:rPr>
              <a:t>Имена людей –часть истории народов. В них отражается быт, верование, чаяние, фантазия и художественное творчество народов, их исторические контакты. Наша страна многонациональна, и у каждого из народов, населяющих ее, есть свои замечательные личные имена. Нужно как можно больше изучать их, брать у них самые лучшие черты, оставить в жизни свой след- свое имя.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4400" i="1">
                <a:solidFill>
                  <a:srgbClr val="FF0066"/>
                </a:solidFill>
              </a:rPr>
              <a:t>Имена, имена, имена</a:t>
            </a:r>
          </a:p>
          <a:p>
            <a:pPr algn="ctr"/>
            <a:r>
              <a:rPr lang="ru-RU" sz="4400" i="1">
                <a:solidFill>
                  <a:srgbClr val="FF0066"/>
                </a:solidFill>
              </a:rPr>
              <a:t>В нашей речи звучат не случайно:</a:t>
            </a:r>
          </a:p>
          <a:p>
            <a:pPr algn="ctr"/>
            <a:r>
              <a:rPr lang="ru-RU" sz="4400" i="1">
                <a:solidFill>
                  <a:srgbClr val="FF0066"/>
                </a:solidFill>
              </a:rPr>
              <a:t>Как загадочна это страна.</a:t>
            </a:r>
          </a:p>
          <a:p>
            <a:pPr algn="ctr"/>
            <a:r>
              <a:rPr lang="ru-RU" sz="4400" i="1">
                <a:solidFill>
                  <a:srgbClr val="FF0066"/>
                </a:solidFill>
              </a:rPr>
              <a:t>Так и имя—загадка и тайна</a:t>
            </a:r>
            <a:r>
              <a:rPr lang="ru-RU" sz="4400">
                <a:solidFill>
                  <a:srgbClr val="FF0066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6000" b="1">
                <a:effectLst/>
              </a:rPr>
              <a:t>Спасибо за внимание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05000"/>
            <a:ext cx="4041775" cy="1985963"/>
          </a:xfrm>
        </p:spPr>
        <p:txBody>
          <a:bodyPr/>
          <a:lstStyle/>
          <a:p>
            <a:r>
              <a:rPr lang="ru-RU" sz="2400"/>
              <a:t> 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645025" y="1905000"/>
            <a:ext cx="4041775" cy="1985963"/>
          </a:xfrm>
        </p:spPr>
        <p:txBody>
          <a:bodyPr/>
          <a:lstStyle/>
          <a:p>
            <a:r>
              <a:rPr lang="ru-RU" sz="2400"/>
              <a:t> </a:t>
            </a:r>
          </a:p>
        </p:txBody>
      </p:sp>
      <p:sp>
        <p:nvSpPr>
          <p:cNvPr id="137221" name="Rectangle 5"/>
          <p:cNvSpPr>
            <a:spLocks noGrp="1" noChangeArrowheads="1"/>
          </p:cNvSpPr>
          <p:nvPr>
            <p:ph sz="quarter" idx="3"/>
          </p:nvPr>
        </p:nvSpPr>
        <p:spPr>
          <a:xfrm>
            <a:off x="457200" y="4033838"/>
            <a:ext cx="4041775" cy="1985962"/>
          </a:xfrm>
        </p:spPr>
        <p:txBody>
          <a:bodyPr/>
          <a:lstStyle/>
          <a:p>
            <a:r>
              <a:rPr lang="ru-RU" sz="2400"/>
              <a:t> 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sz="quarter" idx="4"/>
          </p:nvPr>
        </p:nvSpPr>
        <p:spPr>
          <a:xfrm>
            <a:off x="4645025" y="4033838"/>
            <a:ext cx="4041775" cy="1985962"/>
          </a:xfrm>
        </p:spPr>
        <p:txBody>
          <a:bodyPr/>
          <a:lstStyle/>
          <a:p>
            <a:r>
              <a:rPr lang="ru-RU" sz="24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§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§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§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§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§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§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335</TotalTime>
  <Words>1317</Words>
  <Application>Microsoft Office PowerPoint</Application>
  <PresentationFormat>Экран (4:3)</PresentationFormat>
  <Paragraphs>279</Paragraphs>
  <Slides>36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Arial</vt:lpstr>
      <vt:lpstr>Times New Roman</vt:lpstr>
      <vt:lpstr>Wingdings</vt:lpstr>
      <vt:lpstr>Tahoma</vt:lpstr>
      <vt:lpstr>Клен</vt:lpstr>
      <vt:lpstr>Равновесие</vt:lpstr>
      <vt:lpstr>Океан</vt:lpstr>
      <vt:lpstr>Документ Microsoft Word</vt:lpstr>
      <vt:lpstr>Исследовательская работа на тему                     «Наши имена»</vt:lpstr>
      <vt:lpstr>Тезисы</vt:lpstr>
      <vt:lpstr>Цели </vt:lpstr>
      <vt:lpstr>Ономастика –это интересно</vt:lpstr>
      <vt:lpstr>Что скрыто в имени твоем?</vt:lpstr>
      <vt:lpstr>Слайд 6</vt:lpstr>
      <vt:lpstr>История имени</vt:lpstr>
      <vt:lpstr>Человек характеризовался по определенному внешнему признаку </vt:lpstr>
      <vt:lpstr>По моральным качествам </vt:lpstr>
      <vt:lpstr>по отношению к нему его родителей и сородичей </vt:lpstr>
      <vt:lpstr>по роду его занятий: </vt:lpstr>
      <vt:lpstr>Старорусские имена</vt:lpstr>
      <vt:lpstr>   имена  </vt:lpstr>
      <vt:lpstr>Библийские имена</vt:lpstr>
      <vt:lpstr>О своем имени </vt:lpstr>
      <vt:lpstr>Знаменитые тезки. </vt:lpstr>
      <vt:lpstr>Александра Тимофеевна Деверинская</vt:lpstr>
      <vt:lpstr>Нумерологический подход  к разбору имени</vt:lpstr>
      <vt:lpstr> Зодиак – хранитель закона.</vt:lpstr>
      <vt:lpstr>Наталья-самое популярное имя</vt:lpstr>
      <vt:lpstr>Статистика имен учащихся Первомайского центра образования</vt:lpstr>
      <vt:lpstr>Редкие женские имена</vt:lpstr>
      <vt:lpstr>Редкие имена</vt:lpstr>
      <vt:lpstr>Редкие имена</vt:lpstr>
      <vt:lpstr>Редкие имена </vt:lpstr>
      <vt:lpstr>Самое популярное мужское имя- Алексей</vt:lpstr>
      <vt:lpstr>Другие мужские имена центра</vt:lpstr>
      <vt:lpstr>Редкие мужские имена</vt:lpstr>
      <vt:lpstr>Редкие имена</vt:lpstr>
      <vt:lpstr>Имена в дразнилках</vt:lpstr>
      <vt:lpstr>Отгадаем загадки</vt:lpstr>
      <vt:lpstr>Мои любимые скороговорки</vt:lpstr>
      <vt:lpstr>Вывод </vt:lpstr>
      <vt:lpstr>Слайд 34</vt:lpstr>
      <vt:lpstr>Слайд 35</vt:lpstr>
      <vt:lpstr>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на тему                     «Наши имена»</dc:title>
  <dc:creator>романовы</dc:creator>
  <cp:lastModifiedBy>Антон</cp:lastModifiedBy>
  <cp:revision>10</cp:revision>
  <dcterms:created xsi:type="dcterms:W3CDTF">2007-11-22T15:27:27Z</dcterms:created>
  <dcterms:modified xsi:type="dcterms:W3CDTF">2015-08-11T11:01:17Z</dcterms:modified>
</cp:coreProperties>
</file>