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4403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4403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4403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4403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4403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4404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4404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4404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4404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4404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4404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4404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4404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44048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4049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4050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47ECF15-E505-4349-B790-D86496F7910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405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405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2FCB9C1-1D43-429D-9E11-D33DAEA98A4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C6F9D21-7188-48F8-A611-D96ED6F35D1E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321215B-6847-4A54-B142-E916466BE062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29FBC5-7009-4AAA-A78A-BB92C6FD0A3D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320C9E6-068B-402C-987A-5F30203DA2DA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8AA9A17-59E1-405E-A723-9605A17AAF43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751381B-74BD-4EBB-B488-9D912D94AFFF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7D9FCC3-3115-4DCE-B505-65C1A0D66691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961DB27-071C-43B3-8C86-89A4A68B08B5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403D24C-92A1-4C32-852D-41C69F13E9FB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978EACC-A24E-43C0-8137-81A36965D20B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ru-RU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fld id="{873179FC-8CA5-4888-9360-EFB4859EBF45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43012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4301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43014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43015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43016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43017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43018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43019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43020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43021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accent2"/>
                </a:solidFill>
              </a:endParaRPr>
            </a:p>
          </p:txBody>
        </p:sp>
      </p:grpSp>
      <p:sp>
        <p:nvSpPr>
          <p:cNvPr id="43022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302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302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412875"/>
            <a:ext cx="7847012" cy="2187575"/>
          </a:xfrm>
        </p:spPr>
        <p:txBody>
          <a:bodyPr/>
          <a:lstStyle/>
          <a:p>
            <a:r>
              <a:rPr lang="ru-RU" sz="4600" b="1">
                <a:solidFill>
                  <a:srgbClr val="FF3300"/>
                </a:solidFill>
              </a:rPr>
              <a:t>ИЗУЧЕНИЕ И НАКОПЛЕНИЕ ПЕРЕДОВОГО ПЕДАГОГИЧЕСКОГО ОПЫТА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>
                <a:solidFill>
                  <a:schemeClr val="bg2"/>
                </a:solidFill>
              </a:rPr>
              <a:t>(Формы презентации передового педагогического опыта)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073650"/>
          </a:xfrm>
          <a:gradFill rotWithShape="1">
            <a:gsLst>
              <a:gs pos="0">
                <a:schemeClr val="folHlink"/>
              </a:gs>
              <a:gs pos="100000">
                <a:schemeClr val="accent2"/>
              </a:gs>
            </a:gsLst>
            <a:lin ang="5400000" scaled="1"/>
          </a:gradFill>
        </p:spPr>
        <p:txBody>
          <a:bodyPr/>
          <a:lstStyle/>
          <a:p>
            <a:r>
              <a:rPr lang="ru-RU" b="1"/>
              <a:t>Педагогический опыт – </a:t>
            </a:r>
            <a:r>
              <a:rPr lang="ru-RU"/>
              <a:t>научная категория педагогики, заключающая в себе живую, развивающуюся действительность обучения и воспитания, реальную практическую деятельность педагога и отражающая знания о способах педагогической деятельности, о вариантах решения учебно-воспитательных задач в конкретных условиях.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47725"/>
          </a:xfrm>
        </p:spPr>
        <p:txBody>
          <a:bodyPr/>
          <a:lstStyle/>
          <a:p>
            <a:pPr marL="838200" indent="-838200"/>
            <a:r>
              <a:rPr lang="ru-RU" sz="4000" b="1" i="1"/>
              <a:t>Главные элементы опыта:</a:t>
            </a:r>
            <a:r>
              <a:rPr lang="ru-RU" sz="4000"/>
              <a:t/>
            </a:r>
            <a:br>
              <a:rPr lang="ru-RU" sz="4000"/>
            </a:br>
            <a:endParaRPr lang="ru-RU" sz="400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435975" cy="5688013"/>
          </a:xfrm>
          <a:solidFill>
            <a:schemeClr val="folHlink"/>
          </a:solidFill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/>
              <a:t>главная идея (основной замысел) опыта, отличающая его от массовой практики;</a:t>
            </a:r>
          </a:p>
          <a:p>
            <a:pPr>
              <a:lnSpc>
                <a:spcPct val="80000"/>
              </a:lnSpc>
            </a:pPr>
            <a:r>
              <a:rPr lang="ru-RU" sz="2400"/>
              <a:t>спектр актуальных задач, успешно решаемых в опыте;</a:t>
            </a:r>
          </a:p>
          <a:p>
            <a:pPr>
              <a:lnSpc>
                <a:spcPct val="80000"/>
              </a:lnSpc>
            </a:pPr>
            <a:r>
              <a:rPr lang="ru-RU" sz="2400"/>
              <a:t>совокупность педагогических средств, используемых для этого;</a:t>
            </a:r>
          </a:p>
          <a:p>
            <a:pPr>
              <a:lnSpc>
                <a:spcPct val="80000"/>
              </a:lnSpc>
            </a:pPr>
            <a:r>
              <a:rPr lang="ru-RU" sz="2400"/>
              <a:t>педагогическая технология (последовательность действий по использованию педагогических средств);</a:t>
            </a:r>
          </a:p>
          <a:p>
            <a:pPr>
              <a:lnSpc>
                <a:spcPct val="80000"/>
              </a:lnSpc>
            </a:pPr>
            <a:r>
              <a:rPr lang="ru-RU" sz="2400"/>
              <a:t>результативность опыта;</a:t>
            </a:r>
          </a:p>
          <a:p>
            <a:pPr>
              <a:lnSpc>
                <a:spcPct val="80000"/>
              </a:lnSpc>
            </a:pPr>
            <a:r>
              <a:rPr lang="ru-RU" sz="2400"/>
              <a:t>условия функционирования опыта;</a:t>
            </a:r>
          </a:p>
          <a:p>
            <a:pPr>
              <a:lnSpc>
                <a:spcPct val="80000"/>
              </a:lnSpc>
            </a:pPr>
            <a:r>
              <a:rPr lang="ru-RU" sz="2400"/>
              <a:t>степень новизны;</a:t>
            </a:r>
          </a:p>
          <a:p>
            <a:pPr>
              <a:lnSpc>
                <a:spcPct val="80000"/>
              </a:lnSpc>
            </a:pPr>
            <a:r>
              <a:rPr lang="ru-RU" sz="2400"/>
              <a:t>широта опыта (указать с какой частью образовательного процесса связан опыт: урок, система уроков, лекционно-семинарская система обучения, система урочной и внеурочной работы, система методической работы и т.д.);</a:t>
            </a:r>
          </a:p>
          <a:p>
            <a:pPr>
              <a:lnSpc>
                <a:spcPct val="80000"/>
              </a:lnSpc>
            </a:pPr>
            <a:r>
              <a:rPr lang="ru-RU" sz="2400"/>
              <a:t>адресная направленность опыта.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57200"/>
            <a:ext cx="8218487" cy="1370013"/>
          </a:xfrm>
        </p:spPr>
        <p:txBody>
          <a:bodyPr/>
          <a:lstStyle/>
          <a:p>
            <a:pPr marL="838200" indent="-838200"/>
            <a:r>
              <a:rPr lang="ru-RU" sz="3200" b="1" i="1"/>
              <a:t>Формы обобщения передового педагогического опыта</a:t>
            </a:r>
            <a:r>
              <a:rPr lang="ru-RU" sz="4000"/>
              <a:t/>
            </a:r>
            <a:br>
              <a:rPr lang="ru-RU" sz="4000"/>
            </a:br>
            <a:endParaRPr lang="ru-RU" sz="4000"/>
          </a:p>
        </p:txBody>
      </p:sp>
      <p:sp>
        <p:nvSpPr>
          <p:cNvPr id="5124" name="Rectangle 4"/>
          <p:cNvSpPr>
            <a:spLocks noChangeArrowheads="1"/>
          </p:cNvSpPr>
          <p:nvPr>
            <p:ph type="body" idx="1"/>
          </p:nvPr>
        </p:nvSpPr>
        <p:spPr>
          <a:solidFill>
            <a:schemeClr val="accent1"/>
          </a:solidFill>
          <a:ln w="76200" cmpd="tri">
            <a:solidFill>
              <a:srgbClr val="000000"/>
            </a:solidFill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b="1"/>
              <a:t>Творческий отчет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endParaRPr lang="ru-RU"/>
          </a:p>
          <a:p>
            <a:pPr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/>
              <a:t>Особенность: предусмотреть такую схему проведения творческого отчета, которая полностью исключала бы превращение его в некий единовременный акт пропаганды достигнутого в узкоотчетное время.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Творческий отчет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ru-RU" sz="2800"/>
              <a:t>Обобщенная схема творческого отчета:</a:t>
            </a:r>
          </a:p>
          <a:p>
            <a:r>
              <a:rPr lang="ru-RU" sz="2800"/>
              <a:t>предварительная целостная характеристика опыта (введение в тему творческого отчета);</a:t>
            </a:r>
          </a:p>
          <a:p>
            <a:r>
              <a:rPr lang="ru-RU" sz="2800"/>
              <a:t>сообщение программы мероприятий и сроков их проведения;</a:t>
            </a:r>
          </a:p>
          <a:p>
            <a:r>
              <a:rPr lang="ru-RU" sz="2800"/>
              <a:t>реализация программы;</a:t>
            </a:r>
          </a:p>
          <a:p>
            <a:r>
              <a:rPr lang="ru-RU" sz="2800"/>
              <a:t>заключительная творческая встреча с авторами опыта.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sz="2800" i="1"/>
              <a:t>Приложение 1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4525963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800" b="1"/>
              <a:t>План мероприятий</a:t>
            </a:r>
          </a:p>
          <a:p>
            <a:pPr>
              <a:buFont typeface="Wingdings" pitchFamily="2" charset="2"/>
              <a:buNone/>
            </a:pPr>
            <a:endParaRPr lang="ru-RU" sz="2800" b="1"/>
          </a:p>
        </p:txBody>
      </p:sp>
      <p:graphicFrame>
        <p:nvGraphicFramePr>
          <p:cNvPr id="7214" name="Group 46"/>
          <p:cNvGraphicFramePr>
            <a:graphicFrameLocks noGrp="1"/>
          </p:cNvGraphicFramePr>
          <p:nvPr>
            <p:ph sz="half" idx="2"/>
          </p:nvPr>
        </p:nvGraphicFramePr>
        <p:xfrm>
          <a:off x="901700" y="2500313"/>
          <a:ext cx="7785100" cy="3367087"/>
        </p:xfrm>
        <a:graphic>
          <a:graphicData uri="http://schemas.openxmlformats.org/drawingml/2006/table">
            <a:tbl>
              <a:tblPr/>
              <a:tblGrid>
                <a:gridCol w="935038"/>
                <a:gridCol w="1873250"/>
                <a:gridCol w="1084262"/>
                <a:gridCol w="1296988"/>
                <a:gridCol w="1144587"/>
                <a:gridCol w="1450975"/>
              </a:tblGrid>
              <a:tr h="1122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№ п/п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Содержание мероприятий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Дата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Время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Место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Кто проводит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122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122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…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47725"/>
          </a:xfrm>
        </p:spPr>
        <p:txBody>
          <a:bodyPr/>
          <a:lstStyle/>
          <a:p>
            <a:pPr algn="r"/>
            <a:r>
              <a:rPr lang="ru-RU" sz="2800" i="1"/>
              <a:t>Приложение 2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073650"/>
          </a:xfrm>
          <a:solidFill>
            <a:schemeClr val="accent1"/>
          </a:solidFill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b="1"/>
              <a:t>Содержание творческого отчета</a:t>
            </a:r>
            <a:endParaRPr lang="ru-RU" sz="2000"/>
          </a:p>
          <a:p>
            <a:pPr>
              <a:lnSpc>
                <a:spcPct val="80000"/>
              </a:lnSpc>
            </a:pPr>
            <a:r>
              <a:rPr lang="ru-RU" sz="2000"/>
              <a:t>Наблюдение фрагментов передового педагогического опыта в виде уроков различных типов и внеклассных занятий кружков, факультативов, секций, клубов и т.д.</a:t>
            </a:r>
          </a:p>
          <a:p>
            <a:pPr>
              <a:lnSpc>
                <a:spcPct val="80000"/>
              </a:lnSpc>
            </a:pPr>
            <a:r>
              <a:rPr lang="ru-RU" sz="2000"/>
              <a:t>Коллективный анализ их под руководством автора опыта или методиста, изучавшего опыт.</a:t>
            </a:r>
          </a:p>
          <a:p>
            <a:pPr>
              <a:lnSpc>
                <a:spcPct val="80000"/>
              </a:lnSpc>
            </a:pPr>
            <a:r>
              <a:rPr lang="ru-RU" sz="2000"/>
              <a:t>Тематические и персональные выставки авторов опыта.</a:t>
            </a:r>
          </a:p>
          <a:p>
            <a:pPr>
              <a:lnSpc>
                <a:spcPct val="80000"/>
              </a:lnSpc>
            </a:pPr>
            <a:r>
              <a:rPr lang="ru-RU" sz="2000"/>
              <a:t>Работа с документацией и другими материалами, представленными на выставке и раскрывающими особенности пропагандируемого опыта.</a:t>
            </a:r>
          </a:p>
          <a:p>
            <a:pPr>
              <a:lnSpc>
                <a:spcPct val="80000"/>
              </a:lnSpc>
            </a:pPr>
            <a:r>
              <a:rPr lang="ru-RU" sz="2000"/>
              <a:t>Встречи с авторами опыта и методистами и консультации по неясным вопросам.</a:t>
            </a:r>
          </a:p>
          <a:p>
            <a:pPr>
              <a:lnSpc>
                <a:spcPct val="80000"/>
              </a:lnSpc>
            </a:pPr>
            <a:r>
              <a:rPr lang="ru-RU" sz="2000"/>
              <a:t>Показ уроков панорам на основе моделирования элементов педагогической технологии, применяемой в опыте.</a:t>
            </a:r>
          </a:p>
          <a:p>
            <a:pPr>
              <a:lnSpc>
                <a:spcPct val="80000"/>
              </a:lnSpc>
            </a:pPr>
            <a:r>
              <a:rPr lang="ru-RU" sz="2000"/>
              <a:t>Встреча с учащимися класса или группы, где работает автор опыта.</a:t>
            </a:r>
          </a:p>
          <a:p>
            <a:pPr>
              <a:lnSpc>
                <a:spcPct val="80000"/>
              </a:lnSpc>
            </a:pPr>
            <a:r>
              <a:rPr lang="ru-RU" sz="2000"/>
              <a:t>Ознакомление с условиями, в которых функционирует опыт и дает результаты.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760413"/>
          </a:xfrm>
        </p:spPr>
        <p:txBody>
          <a:bodyPr/>
          <a:lstStyle/>
          <a:p>
            <a:pPr algn="r"/>
            <a:r>
              <a:rPr lang="ru-RU" sz="2800" i="1"/>
              <a:t>Приложение 3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052513"/>
            <a:ext cx="8229600" cy="5102225"/>
          </a:xfrm>
          <a:solidFill>
            <a:schemeClr val="accent1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b="1"/>
              <a:t>Памятка посещающего открытый урок</a:t>
            </a:r>
            <a:endParaRPr lang="ru-RU" sz="2400"/>
          </a:p>
          <a:p>
            <a:pPr>
              <a:lnSpc>
                <a:spcPct val="90000"/>
              </a:lnSpc>
            </a:pPr>
            <a:r>
              <a:rPr lang="ru-RU" sz="2400"/>
              <a:t>Попытайтесь установить, какие педагогические средства были применены учителем на данном уроке. Было ли эффективным их применение? </a:t>
            </a:r>
          </a:p>
          <a:p>
            <a:pPr>
              <a:lnSpc>
                <a:spcPct val="90000"/>
              </a:lnSpc>
            </a:pPr>
            <a:r>
              <a:rPr lang="ru-RU" sz="2400"/>
              <a:t>В чем, по-вашему, актуальность данного урока?</a:t>
            </a:r>
          </a:p>
          <a:p>
            <a:pPr>
              <a:lnSpc>
                <a:spcPct val="90000"/>
              </a:lnSpc>
            </a:pPr>
            <a:r>
              <a:rPr lang="ru-RU" sz="2400"/>
              <a:t>Какие элементы опыта, показанные на уроке, можно было бы использовать другим учителям?</a:t>
            </a:r>
          </a:p>
          <a:p>
            <a:pPr>
              <a:lnSpc>
                <a:spcPct val="90000"/>
              </a:lnSpc>
            </a:pPr>
            <a:r>
              <a:rPr lang="ru-RU" sz="2400"/>
              <a:t>Что необходимо сделать, чтобы облегчить процесс овладения новыми методическими приемами, применяемыми в данном опыте?</a:t>
            </a:r>
          </a:p>
          <a:p>
            <a:pPr>
              <a:lnSpc>
                <a:spcPct val="90000"/>
              </a:lnSpc>
            </a:pPr>
            <a:r>
              <a:rPr lang="ru-RU" sz="2400"/>
              <a:t>Что Вы можете посоветовать администрации образовательного учреждения, методическому объединению по изучению и распространению опыта, фрагмент которого Вы наблюдали?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/>
              <a:t>Выставки </a:t>
            </a:r>
            <a:br>
              <a:rPr lang="ru-RU" sz="3200" b="1"/>
            </a:br>
            <a:r>
              <a:rPr lang="ru-RU" sz="3200" b="1"/>
              <a:t>передового педагогического опыта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1"/>
          </a:solidFill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/>
              <a:t>Подбор материала для экспозиции</a:t>
            </a:r>
          </a:p>
          <a:p>
            <a:pPr>
              <a:lnSpc>
                <a:spcPct val="80000"/>
              </a:lnSpc>
            </a:pPr>
            <a:r>
              <a:rPr lang="ru-RU" sz="2400"/>
              <a:t>Идея выставки</a:t>
            </a:r>
          </a:p>
          <a:p>
            <a:pPr>
              <a:lnSpc>
                <a:spcPct val="80000"/>
              </a:lnSpc>
            </a:pPr>
            <a:r>
              <a:rPr lang="ru-RU" sz="2400"/>
              <a:t>Логическая последовательность подачи материала</a:t>
            </a:r>
          </a:p>
          <a:p>
            <a:pPr>
              <a:lnSpc>
                <a:spcPct val="80000"/>
              </a:lnSpc>
            </a:pPr>
            <a:r>
              <a:rPr lang="ru-RU" sz="2400"/>
              <a:t>Адресаты</a:t>
            </a:r>
          </a:p>
          <a:p>
            <a:pPr>
              <a:lnSpc>
                <a:spcPct val="80000"/>
              </a:lnSpc>
            </a:pPr>
            <a:r>
              <a:rPr lang="ru-RU" sz="2400"/>
              <a:t>Художественный замысел</a:t>
            </a:r>
          </a:p>
          <a:p>
            <a:pPr>
              <a:lnSpc>
                <a:spcPct val="80000"/>
              </a:lnSpc>
            </a:pPr>
            <a:r>
              <a:rPr lang="ru-RU" sz="2400"/>
              <a:t>Художественное оформление</a:t>
            </a:r>
          </a:p>
          <a:p>
            <a:pPr>
              <a:lnSpc>
                <a:spcPct val="80000"/>
              </a:lnSpc>
            </a:pPr>
            <a:r>
              <a:rPr lang="ru-RU" sz="2400"/>
              <a:t>Тематический план выставки: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Ш"/>
            </a:pPr>
            <a:r>
              <a:rPr lang="ru-RU" sz="2400"/>
              <a:t>содержание и порядок изложения вопросов, которые необходимо осветить в экспозиции;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Ш"/>
            </a:pPr>
            <a:r>
              <a:rPr lang="ru-RU" sz="2400"/>
              <a:t>точное название выставки;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Ш"/>
            </a:pPr>
            <a:r>
              <a:rPr lang="ru-RU" sz="2400"/>
              <a:t>перечислить разделы и подразделы.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/>
              <a:t>Встреча с авторами опыта</a:t>
            </a:r>
            <a:br>
              <a:rPr lang="ru-RU" sz="3600" b="1"/>
            </a:br>
            <a:r>
              <a:rPr lang="ru-RU" sz="3600" b="1"/>
              <a:t>(форма  «беседа за круглым столом»)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ru-RU" sz="2800"/>
              <a:t>Вступительное слово ведущего (подводится итог мероприятия).</a:t>
            </a:r>
          </a:p>
          <a:p>
            <a:r>
              <a:rPr lang="ru-RU" sz="2800"/>
              <a:t>Слово авторам опыта (что привело к возникновению опыта).</a:t>
            </a:r>
          </a:p>
          <a:p>
            <a:r>
              <a:rPr lang="ru-RU" sz="2800"/>
              <a:t>Участники мероприятия обсуждают, уточнят некоторые детали, оценивают опыт.</a:t>
            </a:r>
          </a:p>
          <a:p>
            <a:r>
              <a:rPr lang="ru-RU" sz="2800"/>
              <a:t>Вручение сувениров.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145088"/>
          </a:xfrm>
          <a:gradFill rotWithShape="1">
            <a:gsLst>
              <a:gs pos="0">
                <a:schemeClr val="folHlink"/>
              </a:gs>
              <a:gs pos="50000">
                <a:schemeClr val="accent2"/>
              </a:gs>
              <a:gs pos="100000">
                <a:schemeClr val="folHlink"/>
              </a:gs>
            </a:gsLst>
            <a:lin ang="5400000" scaled="1"/>
          </a:gradFill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ru-RU" sz="2400" b="1" i="1"/>
              <a:t>Методический видеорепортаж –</a:t>
            </a:r>
            <a:r>
              <a:rPr lang="ru-RU" sz="2400"/>
              <a:t>жанр педагогической видеосъемки, основное содержание которой составляет оперативная фиксация появляющихся в педагогической практике нестандартных подходов к организации учебных и внеучебных занятий, технологии применения отдельных приемов, вариантов оснащения учебных кабинетов, мастерских, спортивных залов; показ нестандартного оборудования в действии, сопровождаемые краткими комментариями новизны, актуальности и результативности опыта. </a:t>
            </a:r>
          </a:p>
          <a:p>
            <a:pPr marL="609600" indent="-609600">
              <a:lnSpc>
                <a:spcPct val="90000"/>
              </a:lnSpc>
            </a:pPr>
            <a:r>
              <a:rPr lang="ru-RU" sz="2400" b="1" i="1"/>
              <a:t>Отличительная особенность видеорепортажа – его оперативность.</a:t>
            </a:r>
            <a:r>
              <a:rPr lang="ru-RU" sz="24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073650"/>
          </a:xfrm>
          <a:gradFill rotWithShape="1">
            <a:gsLst>
              <a:gs pos="0">
                <a:schemeClr val="folHlink"/>
              </a:gs>
              <a:gs pos="100000">
                <a:schemeClr val="accent2"/>
              </a:gs>
            </a:gsLst>
            <a:lin ang="5400000" scaled="1"/>
          </a:gradFill>
        </p:spPr>
        <p:txBody>
          <a:bodyPr/>
          <a:lstStyle/>
          <a:p>
            <a:pPr marL="609600" indent="-609600" algn="just">
              <a:buFontTx/>
              <a:buNone/>
            </a:pPr>
            <a:r>
              <a:rPr lang="ru-RU" sz="2800" b="1" i="1"/>
              <a:t>	Видеоприложения к целостному описанию передового опыта</a:t>
            </a:r>
            <a:r>
              <a:rPr lang="ru-RU" sz="2800"/>
              <a:t> – жанр педагогической съемки, содержание и объем которой определяется новизной, системностью, широтой содержания опыта и включает видеозапись как отдельных педагогических ситуаций, так и учебных занятий, их систем, интервью педагогов, учащихся, их родителей, администрации образовательного учреждения и др.</a:t>
            </a:r>
          </a:p>
          <a:p>
            <a:pPr marL="609600" indent="-609600"/>
            <a:endParaRPr lang="ru-RU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i="1"/>
              <a:t>Графическая форма сценарного плана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ru-RU" sz="2800" b="1"/>
          </a:p>
          <a:p>
            <a:endParaRPr lang="ru-RU" sz="2800" b="1"/>
          </a:p>
        </p:txBody>
      </p:sp>
      <p:graphicFrame>
        <p:nvGraphicFramePr>
          <p:cNvPr id="15378" name="Group 18"/>
          <p:cNvGraphicFramePr>
            <a:graphicFrameLocks noGrp="1"/>
          </p:cNvGraphicFramePr>
          <p:nvPr>
            <p:ph sz="half" idx="2"/>
          </p:nvPr>
        </p:nvGraphicFramePr>
        <p:xfrm>
          <a:off x="1116013" y="1981200"/>
          <a:ext cx="7570787" cy="3886200"/>
        </p:xfrm>
        <a:graphic>
          <a:graphicData uri="http://schemas.openxmlformats.org/drawingml/2006/table">
            <a:tbl>
              <a:tblPr/>
              <a:tblGrid>
                <a:gridCol w="3786187"/>
                <a:gridCol w="3784600"/>
              </a:tblGrid>
              <a:tr h="1943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События, происходящие в классе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Действия оператора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  <a:tr h="1943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073650"/>
          </a:xfrm>
          <a:gradFill rotWithShape="1">
            <a:gsLst>
              <a:gs pos="0">
                <a:schemeClr val="accent2"/>
              </a:gs>
              <a:gs pos="100000">
                <a:schemeClr val="folHlink"/>
              </a:gs>
            </a:gsLst>
            <a:lin ang="5400000" scaled="1"/>
          </a:gradFill>
        </p:spPr>
        <p:txBody>
          <a:bodyPr/>
          <a:lstStyle/>
          <a:p>
            <a:pPr marL="609600" indent="-609600" algn="just">
              <a:buFontTx/>
              <a:buNone/>
            </a:pPr>
            <a:r>
              <a:rPr lang="ru-RU" b="1" i="1"/>
              <a:t>	Методические рекомендации – </a:t>
            </a:r>
            <a:r>
              <a:rPr lang="ru-RU"/>
              <a:t>разновидность методических материалов, опирающихся на лучший педагогический опыт, на результаты его обобщения и содержащих советы, предписания, инструкции по совершенствованию образовательного процесса.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145088"/>
          </a:xfrm>
          <a:gradFill rotWithShape="1">
            <a:gsLst>
              <a:gs pos="0">
                <a:schemeClr val="accent1"/>
              </a:gs>
              <a:gs pos="50000">
                <a:schemeClr val="folHlink"/>
              </a:gs>
              <a:gs pos="100000">
                <a:schemeClr val="accent1"/>
              </a:gs>
            </a:gsLst>
            <a:lin ang="5400000" scaled="1"/>
          </a:gradFill>
          <a:ln/>
        </p:spPr>
        <p:txBody>
          <a:bodyPr/>
          <a:lstStyle/>
          <a:p>
            <a:pPr marL="609600" indent="-609600" algn="just">
              <a:buFontTx/>
              <a:buNone/>
            </a:pPr>
            <a:r>
              <a:rPr lang="ru-RU" b="1" i="1"/>
              <a:t>	Методические указания –</a:t>
            </a:r>
            <a:r>
              <a:rPr lang="ru-RU"/>
              <a:t> разновидность методических материалов, адресованных конкретному пользователю и содержащих «строгие» предписания алгоритмического характера (нормативы деятельности). </a:t>
            </a:r>
          </a:p>
          <a:p>
            <a:pPr marL="609600" indent="-609600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073650"/>
          </a:xfrm>
          <a:gradFill rotWithShape="1">
            <a:gsLst>
              <a:gs pos="0">
                <a:schemeClr val="folHlink"/>
              </a:gs>
              <a:gs pos="100000">
                <a:schemeClr val="accent1"/>
              </a:gs>
            </a:gsLst>
            <a:lin ang="5400000" scaled="1"/>
          </a:gradFill>
        </p:spPr>
        <p:txBody>
          <a:bodyPr/>
          <a:lstStyle/>
          <a:p>
            <a:pPr marL="609600" indent="-609600" algn="just">
              <a:buFontTx/>
              <a:buNone/>
            </a:pPr>
            <a:r>
              <a:rPr lang="ru-RU" b="1" i="1"/>
              <a:t>	Методическое письмо –</a:t>
            </a:r>
            <a:r>
              <a:rPr lang="ru-RU"/>
              <a:t> разновидность методических материалов, содержащих перечень конкретных мер по совершенствованию отдельных сторон образовательного процесса, направлений методической работы, включая самообразование педагогов.</a:t>
            </a:r>
          </a:p>
          <a:p>
            <a:pPr marL="609600" indent="-609600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145088"/>
          </a:xfrm>
          <a:solidFill>
            <a:schemeClr val="accent1"/>
          </a:solidFill>
        </p:spPr>
        <p:txBody>
          <a:bodyPr/>
          <a:lstStyle/>
          <a:p>
            <a:pPr marL="609600" indent="-609600" algn="just">
              <a:buFontTx/>
              <a:buNone/>
            </a:pPr>
            <a:r>
              <a:rPr lang="ru-RU" sz="2800" b="1" i="1"/>
              <a:t>	Методический плакат –</a:t>
            </a:r>
            <a:r>
              <a:rPr lang="ru-RU" sz="2800"/>
              <a:t> вид методических материалов, использующихся для пропаганды передового педагогического опыта, разъясняющий в лаконичной форме с помощью текст, фотографий, диаграмм, схем, таблиц и других художественно-изобразительных средств основную идею, результативность, новые воспитательно-дидактические средства, применяемые в опыте.</a:t>
            </a:r>
          </a:p>
          <a:p>
            <a:pPr marL="609600" indent="-609600"/>
            <a:endParaRPr lang="ru-RU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8229600" cy="5218113"/>
          </a:xfrm>
          <a:gradFill rotWithShape="1">
            <a:gsLst>
              <a:gs pos="0">
                <a:schemeClr val="folHlink"/>
              </a:gs>
              <a:gs pos="50000">
                <a:schemeClr val="accent1"/>
              </a:gs>
              <a:gs pos="100000">
                <a:schemeClr val="folHlink"/>
              </a:gs>
            </a:gsLst>
            <a:lin ang="5400000" scaled="1"/>
          </a:gradFill>
        </p:spPr>
        <p:txBody>
          <a:bodyPr/>
          <a:lstStyle/>
          <a:p>
            <a:pPr marL="609600" indent="-609600" algn="just">
              <a:buFontTx/>
              <a:buNone/>
            </a:pPr>
            <a:r>
              <a:rPr lang="ru-RU" b="1" i="1"/>
              <a:t>	Методическая листовка –</a:t>
            </a:r>
            <a:r>
              <a:rPr lang="ru-RU"/>
              <a:t> разновидность методических материалов, внешне похожая на методический плакат, но отличающаяся объемом, содержанием и полиграфическим исполнением.</a:t>
            </a:r>
          </a:p>
          <a:p>
            <a:pPr marL="609600" indent="-609600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8229600" cy="5218113"/>
          </a:xfrm>
          <a:gradFill rotWithShape="1">
            <a:gsLst>
              <a:gs pos="0">
                <a:schemeClr val="accent1"/>
              </a:gs>
              <a:gs pos="50000">
                <a:schemeClr val="folHlink"/>
              </a:gs>
              <a:gs pos="100000">
                <a:schemeClr val="accent1"/>
              </a:gs>
            </a:gsLst>
            <a:lin ang="5400000" scaled="1"/>
          </a:gradFill>
        </p:spPr>
        <p:txBody>
          <a:bodyPr/>
          <a:lstStyle/>
          <a:p>
            <a:pPr marL="609600" indent="-609600" algn="just">
              <a:buFontTx/>
              <a:buNone/>
            </a:pPr>
            <a:r>
              <a:rPr lang="ru-RU" b="1" i="1"/>
              <a:t>	Методический буклет</a:t>
            </a:r>
            <a:r>
              <a:rPr lang="ru-RU"/>
              <a:t> </a:t>
            </a:r>
            <a:r>
              <a:rPr lang="ru-RU" b="1" i="1"/>
              <a:t>–</a:t>
            </a:r>
            <a:r>
              <a:rPr lang="ru-RU"/>
              <a:t> разновидность методических материалов, непериодическое издание в виде листков печатного материала, складываемых параллельными сгибами, без папки или переплета так, что их читают или рассматривают как ширму.</a:t>
            </a:r>
          </a:p>
          <a:p>
            <a:pPr marL="609600" indent="-609600"/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92150"/>
            <a:ext cx="8229600" cy="5434013"/>
          </a:xfrm>
          <a:gradFill rotWithShape="1">
            <a:gsLst>
              <a:gs pos="0">
                <a:schemeClr val="folHlink"/>
              </a:gs>
              <a:gs pos="100000">
                <a:schemeClr val="accent2"/>
              </a:gs>
            </a:gsLst>
            <a:lin ang="5400000" scaled="1"/>
          </a:gradFill>
        </p:spPr>
        <p:txBody>
          <a:bodyPr/>
          <a:lstStyle/>
          <a:p>
            <a:pPr marL="609600" indent="-609600" algn="just">
              <a:lnSpc>
                <a:spcPct val="90000"/>
              </a:lnSpc>
              <a:buFontTx/>
              <a:buNone/>
            </a:pPr>
            <a:r>
              <a:rPr lang="ru-RU" b="1" i="1"/>
              <a:t>	Учебно-</a:t>
            </a:r>
            <a:r>
              <a:rPr lang="ru-RU" b="1"/>
              <a:t>методическое пособие</a:t>
            </a:r>
            <a:r>
              <a:rPr lang="ru-RU"/>
              <a:t> </a:t>
            </a:r>
            <a:r>
              <a:rPr lang="ru-RU" b="1" i="1"/>
              <a:t>–</a:t>
            </a:r>
            <a:r>
              <a:rPr lang="ru-RU"/>
              <a:t> разновидность методических материалов, сочетающих достоинства как методических рекомендаций, так и методических указаний, имеющих четко выраженную дидактическую направленность и предназначенных для использования на занятиях в системе повышения квалификации, в разнообразных формах методической работы (коллективных, групповых, индивидуальных).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18</TotalTime>
  <Words>580</Words>
  <Application>Microsoft Office PowerPoint</Application>
  <PresentationFormat>Экран (4:3)</PresentationFormat>
  <Paragraphs>79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Times New Roman</vt:lpstr>
      <vt:lpstr>Wingdings</vt:lpstr>
      <vt:lpstr>Arial Black</vt:lpstr>
      <vt:lpstr>Пиксел</vt:lpstr>
      <vt:lpstr>ИЗУЧЕНИЕ И НАКОПЛЕНИЕ ПЕРЕДОВОГО ПЕДАГОГИЧЕСКОГО ОПЫТА</vt:lpstr>
      <vt:lpstr>Слайд 2</vt:lpstr>
      <vt:lpstr>Главные элементы опыта: </vt:lpstr>
      <vt:lpstr>Формы обобщения передового педагогического опыта </vt:lpstr>
      <vt:lpstr>Творческий отчет</vt:lpstr>
      <vt:lpstr>Приложение 1</vt:lpstr>
      <vt:lpstr>Приложение 2</vt:lpstr>
      <vt:lpstr>Приложение 3</vt:lpstr>
      <vt:lpstr>Выставки  передового педагогического опыта</vt:lpstr>
      <vt:lpstr>Встреча с авторами опыта (форма  «беседа за круглым столом»)</vt:lpstr>
      <vt:lpstr>Слайд 11</vt:lpstr>
      <vt:lpstr>Слайд 12</vt:lpstr>
      <vt:lpstr>Графическая форма сценарного плана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ИЗУЧЕНИЕ И НАКОПЛЕНИЕ ПЕРЕДОВОГО ПЕДАГОГИЧЕСКОГО ОПЫТА</dc:title>
  <dc:creator>User</dc:creator>
  <cp:lastModifiedBy>Антон</cp:lastModifiedBy>
  <cp:revision>3</cp:revision>
  <dcterms:created xsi:type="dcterms:W3CDTF">2006-09-11T21:56:45Z</dcterms:created>
  <dcterms:modified xsi:type="dcterms:W3CDTF">2015-04-09T08:51:00Z</dcterms:modified>
</cp:coreProperties>
</file>