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76" r:id="rId4"/>
    <p:sldId id="258" r:id="rId5"/>
    <p:sldId id="265" r:id="rId6"/>
    <p:sldId id="266" r:id="rId7"/>
    <p:sldId id="268" r:id="rId8"/>
    <p:sldId id="267" r:id="rId9"/>
    <p:sldId id="263" r:id="rId10"/>
    <p:sldId id="271" r:id="rId11"/>
    <p:sldId id="264" r:id="rId12"/>
    <p:sldId id="261" r:id="rId13"/>
    <p:sldId id="269" r:id="rId14"/>
    <p:sldId id="270" r:id="rId15"/>
    <p:sldId id="273" r:id="rId16"/>
    <p:sldId id="274" r:id="rId17"/>
    <p:sldId id="275" r:id="rId18"/>
    <p:sldId id="262" r:id="rId19"/>
    <p:sldId id="259" r:id="rId20"/>
    <p:sldId id="260" r:id="rId21"/>
    <p:sldId id="279" r:id="rId22"/>
    <p:sldId id="278" r:id="rId23"/>
    <p:sldId id="277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FFFFFF"/>
    <a:srgbClr val="FFFF99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8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0" y="0"/>
            <a:ext cx="9178925" cy="6924675"/>
            <a:chOff x="-20" y="0"/>
            <a:chExt cx="5782" cy="4362"/>
          </a:xfrm>
        </p:grpSpPr>
        <p:sp>
          <p:nvSpPr>
            <p:cNvPr id="5" name="Rectangle 3" descr="Stonbk"/>
            <p:cNvSpPr>
              <a:spLocks noChangeArrowheads="1"/>
            </p:cNvSpPr>
            <p:nvPr userDrawn="1"/>
          </p:nvSpPr>
          <p:spPr bwMode="white">
            <a:xfrm>
              <a:off x="-15" y="5"/>
              <a:ext cx="5775" cy="43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0" y="0"/>
              <a:ext cx="743" cy="4334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695" y="0"/>
              <a:ext cx="50" cy="436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8" name="Picture 6" descr="Astonbnr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 t="15163"/>
            <a:stretch>
              <a:fillRect/>
            </a:stretch>
          </p:blipFill>
          <p:spPr bwMode="gray">
            <a:xfrm>
              <a:off x="0" y="1705"/>
              <a:ext cx="5760" cy="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5400000">
              <a:off x="3204" y="-396"/>
              <a:ext cx="47" cy="506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5400000">
              <a:off x="3204" y="-852"/>
              <a:ext cx="47" cy="506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-20" y="0"/>
              <a:ext cx="47" cy="434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Line 10"/>
            <p:cNvSpPr>
              <a:spLocks noChangeShapeType="1"/>
            </p:cNvSpPr>
            <p:nvPr userDrawn="1"/>
          </p:nvSpPr>
          <p:spPr bwMode="auto">
            <a:xfrm>
              <a:off x="414" y="2118"/>
              <a:ext cx="28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Line 11"/>
            <p:cNvSpPr>
              <a:spLocks noChangeShapeType="1"/>
            </p:cNvSpPr>
            <p:nvPr userDrawn="1"/>
          </p:nvSpPr>
          <p:spPr bwMode="auto">
            <a:xfrm flipV="1">
              <a:off x="27" y="2116"/>
              <a:ext cx="230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auto">
            <a:xfrm>
              <a:off x="255" y="2115"/>
              <a:ext cx="65" cy="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12"/>
                </a:cxn>
                <a:cxn ang="0">
                  <a:pos x="27" y="23"/>
                </a:cxn>
                <a:cxn ang="0">
                  <a:pos x="36" y="35"/>
                </a:cxn>
                <a:cxn ang="0">
                  <a:pos x="47" y="45"/>
                </a:cxn>
                <a:cxn ang="0">
                  <a:pos x="56" y="66"/>
                </a:cxn>
                <a:cxn ang="0">
                  <a:pos x="63" y="80"/>
                </a:cxn>
                <a:cxn ang="0">
                  <a:pos x="65" y="86"/>
                </a:cxn>
              </a:cxnLst>
              <a:rect l="0" t="0" r="r" b="b"/>
              <a:pathLst>
                <a:path w="65" h="86">
                  <a:moveTo>
                    <a:pt x="0" y="0"/>
                  </a:moveTo>
                  <a:cubicBezTo>
                    <a:pt x="9" y="4"/>
                    <a:pt x="6" y="10"/>
                    <a:pt x="15" y="12"/>
                  </a:cubicBezTo>
                  <a:cubicBezTo>
                    <a:pt x="18" y="20"/>
                    <a:pt x="19" y="20"/>
                    <a:pt x="27" y="23"/>
                  </a:cubicBezTo>
                  <a:cubicBezTo>
                    <a:pt x="29" y="29"/>
                    <a:pt x="30" y="32"/>
                    <a:pt x="36" y="35"/>
                  </a:cubicBezTo>
                  <a:cubicBezTo>
                    <a:pt x="40" y="40"/>
                    <a:pt x="43" y="40"/>
                    <a:pt x="47" y="45"/>
                  </a:cubicBezTo>
                  <a:cubicBezTo>
                    <a:pt x="49" y="71"/>
                    <a:pt x="49" y="52"/>
                    <a:pt x="56" y="66"/>
                  </a:cubicBezTo>
                  <a:cubicBezTo>
                    <a:pt x="57" y="74"/>
                    <a:pt x="56" y="77"/>
                    <a:pt x="63" y="80"/>
                  </a:cubicBezTo>
                  <a:cubicBezTo>
                    <a:pt x="65" y="85"/>
                    <a:pt x="65" y="83"/>
                    <a:pt x="65" y="8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auto">
            <a:xfrm>
              <a:off x="344" y="2118"/>
              <a:ext cx="71" cy="84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61" y="27"/>
                </a:cxn>
                <a:cxn ang="0">
                  <a:pos x="52" y="57"/>
                </a:cxn>
                <a:cxn ang="0">
                  <a:pos x="46" y="72"/>
                </a:cxn>
                <a:cxn ang="0">
                  <a:pos x="33" y="63"/>
                </a:cxn>
                <a:cxn ang="0">
                  <a:pos x="25" y="51"/>
                </a:cxn>
                <a:cxn ang="0">
                  <a:pos x="10" y="39"/>
                </a:cxn>
                <a:cxn ang="0">
                  <a:pos x="4" y="77"/>
                </a:cxn>
                <a:cxn ang="0">
                  <a:pos x="1" y="84"/>
                </a:cxn>
              </a:cxnLst>
              <a:rect l="0" t="0" r="r" b="b"/>
              <a:pathLst>
                <a:path w="71" h="84">
                  <a:moveTo>
                    <a:pt x="69" y="0"/>
                  </a:moveTo>
                  <a:cubicBezTo>
                    <a:pt x="65" y="10"/>
                    <a:pt x="71" y="21"/>
                    <a:pt x="61" y="27"/>
                  </a:cubicBezTo>
                  <a:cubicBezTo>
                    <a:pt x="59" y="37"/>
                    <a:pt x="62" y="55"/>
                    <a:pt x="52" y="57"/>
                  </a:cubicBezTo>
                  <a:cubicBezTo>
                    <a:pt x="49" y="62"/>
                    <a:pt x="49" y="67"/>
                    <a:pt x="46" y="72"/>
                  </a:cubicBezTo>
                  <a:cubicBezTo>
                    <a:pt x="38" y="71"/>
                    <a:pt x="39" y="67"/>
                    <a:pt x="33" y="63"/>
                  </a:cubicBezTo>
                  <a:cubicBezTo>
                    <a:pt x="30" y="58"/>
                    <a:pt x="27" y="56"/>
                    <a:pt x="25" y="51"/>
                  </a:cubicBezTo>
                  <a:cubicBezTo>
                    <a:pt x="23" y="38"/>
                    <a:pt x="25" y="38"/>
                    <a:pt x="10" y="39"/>
                  </a:cubicBezTo>
                  <a:cubicBezTo>
                    <a:pt x="8" y="51"/>
                    <a:pt x="18" y="72"/>
                    <a:pt x="4" y="77"/>
                  </a:cubicBezTo>
                  <a:cubicBezTo>
                    <a:pt x="0" y="82"/>
                    <a:pt x="1" y="79"/>
                    <a:pt x="1" y="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158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1244600" y="1247775"/>
            <a:ext cx="7772400" cy="11430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19304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1262063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700463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29463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DFB56-7C87-4DC1-BA5F-4A3AC2A8F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90E67-610F-4C8E-B9E5-254ACFFDBE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EF60E-6614-4005-B65E-9A0D4F720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73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425C3-C8A6-41F1-95CC-BEF105568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CEBF8-D4A8-49DC-A764-97972EC21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F1018-2DAB-4A08-BD44-A92F9A11CA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F4A35-4FA5-436C-A81E-7834241B2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5070E-FA96-408C-B39F-B7ABC985C4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A6AF9-0325-415A-9560-AEE0EE05A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650AA-39FC-4B07-A40C-0E1BF9A814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66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35E8F-E4A4-4555-A250-977E9E31C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69113"/>
            <a:chOff x="0" y="0"/>
            <a:chExt cx="5760" cy="4327"/>
          </a:xfrm>
        </p:grpSpPr>
        <p:sp>
          <p:nvSpPr>
            <p:cNvPr id="5123" name="Rectangle 3"/>
            <p:cNvSpPr>
              <a:spLocks noChangeArrowheads="1"/>
            </p:cNvSpPr>
            <p:nvPr userDrawn="1"/>
          </p:nvSpPr>
          <p:spPr bwMode="ltGray">
            <a:xfrm>
              <a:off x="0" y="405"/>
              <a:ext cx="743" cy="3922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1034" name="Picture 4" descr="Astonbnr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 t="15163"/>
            <a:stretch>
              <a:fillRect/>
            </a:stretch>
          </p:blipFill>
          <p:spPr bwMode="gray">
            <a:xfrm>
              <a:off x="0" y="0"/>
              <a:ext cx="5760" cy="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5" name="Rectangle 5"/>
            <p:cNvSpPr>
              <a:spLocks noChangeArrowheads="1"/>
            </p:cNvSpPr>
            <p:nvPr userDrawn="1"/>
          </p:nvSpPr>
          <p:spPr bwMode="white">
            <a:xfrm>
              <a:off x="704" y="181"/>
              <a:ext cx="5056" cy="3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6" name="Rectangle 6" descr="Stonbk"/>
            <p:cNvSpPr>
              <a:spLocks noChangeArrowheads="1"/>
            </p:cNvSpPr>
            <p:nvPr userDrawn="1"/>
          </p:nvSpPr>
          <p:spPr bwMode="white">
            <a:xfrm>
              <a:off x="747" y="224"/>
              <a:ext cx="5013" cy="4092"/>
            </a:xfrm>
            <a:prstGeom prst="rect">
              <a:avLst/>
            </a:prstGeom>
            <a:blipFill dpi="0" rotWithShape="0">
              <a:blip r:embed="rId14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7" name="Rectangle 7"/>
            <p:cNvSpPr>
              <a:spLocks noChangeArrowheads="1"/>
            </p:cNvSpPr>
            <p:nvPr userDrawn="1"/>
          </p:nvSpPr>
          <p:spPr bwMode="white">
            <a:xfrm>
              <a:off x="703" y="186"/>
              <a:ext cx="46" cy="413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8" name="Line 8"/>
            <p:cNvSpPr>
              <a:spLocks noChangeShapeType="1"/>
            </p:cNvSpPr>
            <p:nvPr userDrawn="1"/>
          </p:nvSpPr>
          <p:spPr bwMode="hidden">
            <a:xfrm>
              <a:off x="0" y="415"/>
              <a:ext cx="257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9" name="Line 9"/>
            <p:cNvSpPr>
              <a:spLocks noChangeShapeType="1"/>
            </p:cNvSpPr>
            <p:nvPr userDrawn="1"/>
          </p:nvSpPr>
          <p:spPr bwMode="hidden">
            <a:xfrm>
              <a:off x="421" y="412"/>
              <a:ext cx="282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3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7" cy="432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2573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3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57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57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247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085E68E-228F-4170-B7DF-CF9D3B7DB8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1117600" y="268288"/>
            <a:ext cx="8026400" cy="7461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med"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upload.wikimedia.org/wikipedia/ru/f/f0/Izba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http://upload.wikimedia.org/wikipedia/ru/thumb/f/f0/Izba.jpg/800px-Izba.jp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P4220001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1371600" y="609600"/>
            <a:ext cx="7467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965450" y="4724400"/>
            <a:ext cx="453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accent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80808"/>
                </a:solidFill>
              </a:rPr>
              <a:t>Алексеева Валентина Николаевна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371600" y="533400"/>
            <a:ext cx="7467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CC66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/>
              <a:t>Муниципальное </a:t>
            </a:r>
            <a:r>
              <a:rPr lang="ru-RU" sz="1600" dirty="0"/>
              <a:t>бюджетное специальное </a:t>
            </a:r>
            <a:r>
              <a:rPr lang="ru-RU" sz="1600" dirty="0"/>
              <a:t>(коррекционное) образовательное учреждение для обучающихся, воспитанников с </a:t>
            </a:r>
            <a:r>
              <a:rPr lang="ru-RU" sz="1600" dirty="0"/>
              <a:t>ограниченными возможностями здоровья  «Специальная </a:t>
            </a:r>
            <a:r>
              <a:rPr lang="ru-RU" sz="1600" dirty="0"/>
              <a:t>(коррекционная) общеобразовательная школа-интернат </a:t>
            </a:r>
            <a:r>
              <a:rPr lang="ru-RU" sz="1600" dirty="0"/>
              <a:t>VIII </a:t>
            </a:r>
            <a:r>
              <a:rPr lang="ru-RU" sz="1600" dirty="0"/>
              <a:t>вида» </a:t>
            </a:r>
            <a:endParaRPr lang="ru-RU" sz="1600" dirty="0"/>
          </a:p>
          <a:p>
            <a:pPr algn="ctr">
              <a:defRPr/>
            </a:pPr>
            <a:r>
              <a:rPr lang="ru-RU" sz="1600" dirty="0"/>
              <a:t>г</a:t>
            </a:r>
            <a:r>
              <a:rPr lang="ru-RU" sz="1600" dirty="0"/>
              <a:t>. Ногинска Московской области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422525" y="5178425"/>
            <a:ext cx="5365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accent1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800"/>
              <a:t>учитель высшей квалифицированной категории,</a:t>
            </a:r>
          </a:p>
          <a:p>
            <a:pPr algn="ctr">
              <a:defRPr/>
            </a:pPr>
            <a:r>
              <a:rPr lang="ru-RU" sz="1800"/>
              <a:t>классный руководитель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295400" y="2895600"/>
            <a:ext cx="7696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«Виды жилых помещений»</a:t>
            </a:r>
          </a:p>
          <a:p>
            <a:pPr algn="ctr">
              <a:defRPr/>
            </a:pP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(5-й класс)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336800" y="2209800"/>
            <a:ext cx="553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accent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/>
              <a:t>Урок на тему: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  <p:bldP spid="2053" grpId="0" autoUpdateAnimBg="0"/>
      <p:bldP spid="2055" grpId="0" autoUpdateAnimBg="0"/>
      <p:bldP spid="205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1187450" y="941388"/>
            <a:ext cx="7777163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/>
              <a:t> Цели: </a:t>
            </a:r>
          </a:p>
          <a:p>
            <a:pPr>
              <a:defRPr/>
            </a:pPr>
            <a:endParaRPr lang="ru-RU" sz="2000" b="1"/>
          </a:p>
          <a:p>
            <a:pPr>
              <a:buFontTx/>
              <a:buChar char="•"/>
              <a:defRPr/>
            </a:pPr>
            <a:r>
              <a:rPr lang="ru-RU" sz="1600"/>
              <a:t>Дать учащимся представление о видах жилых помещений в городе и деревне.</a:t>
            </a:r>
          </a:p>
          <a:p>
            <a:pPr>
              <a:buFontTx/>
              <a:buChar char="•"/>
              <a:defRPr/>
            </a:pPr>
            <a:r>
              <a:rPr lang="ru-RU" sz="1600"/>
              <a:t>Познакомить с особенностями, историей своего города, села.</a:t>
            </a:r>
          </a:p>
          <a:p>
            <a:pPr>
              <a:buFontTx/>
              <a:buChar char="•"/>
              <a:defRPr/>
            </a:pPr>
            <a:endParaRPr lang="ru-RU" sz="1600"/>
          </a:p>
          <a:p>
            <a:pPr>
              <a:defRPr/>
            </a:pPr>
            <a:r>
              <a:rPr lang="ru-RU" sz="2000" b="1"/>
              <a:t>Задачи:</a:t>
            </a:r>
            <a:r>
              <a:rPr lang="ru-RU" sz="2000"/>
              <a:t> </a:t>
            </a:r>
          </a:p>
          <a:p>
            <a:pPr>
              <a:defRPr/>
            </a:pPr>
            <a:endParaRPr lang="ru-RU" sz="2000"/>
          </a:p>
          <a:p>
            <a:pPr>
              <a:defRPr/>
            </a:pPr>
            <a:r>
              <a:rPr lang="ru-RU" sz="1600" b="1" i="1"/>
              <a:t>Образовательные:</a:t>
            </a:r>
            <a:r>
              <a:rPr lang="ru-RU" sz="1600"/>
              <a:t> разъяснить понятия: «чум», «юрта», «землянка», «яранга», «вигвам», «мазанка», «лучина», «лохань», «лежанка», «истопка»; сформировать представление о жилых помещениях в городе и деревне и их различиях. Научить детей рассказывать о своем доме, называть домашний адрес.</a:t>
            </a:r>
          </a:p>
          <a:p>
            <a:pPr>
              <a:defRPr/>
            </a:pPr>
            <a:endParaRPr lang="ru-RU" sz="1600"/>
          </a:p>
          <a:p>
            <a:pPr>
              <a:defRPr/>
            </a:pPr>
            <a:r>
              <a:rPr lang="ru-RU" sz="1600" b="1" i="1"/>
              <a:t>Коррекционно – развивающие:</a:t>
            </a:r>
            <a:r>
              <a:rPr lang="ru-RU" sz="1600"/>
              <a:t> способствовать развитию познавательных способностей, внимания, восприятия, памяти; развивать навыки наблюдения, сравнения в процессе изучения нового материала; развивать умения работать с иллюстрациями; продолжать формировать умения составлять полные ответы.</a:t>
            </a:r>
          </a:p>
          <a:p>
            <a:pPr>
              <a:defRPr/>
            </a:pPr>
            <a:endParaRPr lang="ru-RU" sz="1600"/>
          </a:p>
          <a:p>
            <a:pPr>
              <a:defRPr/>
            </a:pPr>
            <a:r>
              <a:rPr lang="ru-RU" sz="1600" b="1" i="1"/>
              <a:t>Воспитательные:</a:t>
            </a:r>
            <a:r>
              <a:rPr lang="ru-RU" sz="1600"/>
              <a:t> воспитывать любовь к родному дому.</a:t>
            </a:r>
          </a:p>
          <a:p>
            <a:pPr>
              <a:defRPr/>
            </a:pPr>
            <a:endParaRPr lang="ru-RU" sz="160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524000" y="1219200"/>
            <a:ext cx="7337425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ru-RU" dirty="0"/>
              <a:t>Беседа об истории родного края, города, села.</a:t>
            </a:r>
          </a:p>
          <a:p>
            <a:pPr marL="457200" indent="-457200">
              <a:buFontTx/>
              <a:buAutoNum type="arabicPeriod"/>
              <a:defRPr/>
            </a:pPr>
            <a:endParaRPr lang="ru-RU" dirty="0"/>
          </a:p>
          <a:p>
            <a:pPr marL="457200" indent="-457200">
              <a:buFontTx/>
              <a:buAutoNum type="arabicPeriod"/>
              <a:defRPr/>
            </a:pPr>
            <a:r>
              <a:rPr lang="ru-RU" dirty="0"/>
              <a:t>Беседа по вопросам:</a:t>
            </a:r>
          </a:p>
          <a:p>
            <a:pPr marL="457200" indent="-457200">
              <a:defRPr/>
            </a:pPr>
            <a:endParaRPr lang="ru-RU" sz="1800" dirty="0"/>
          </a:p>
          <a:p>
            <a:pPr marL="457200" indent="-457200">
              <a:buFontTx/>
              <a:buChar char="•"/>
              <a:defRPr/>
            </a:pPr>
            <a:r>
              <a:rPr lang="ru-RU" sz="1800" dirty="0"/>
              <a:t>Что вы знаете о своем городе (селе)</a:t>
            </a:r>
            <a:r>
              <a:rPr lang="en-US" sz="1800" dirty="0"/>
              <a:t>?</a:t>
            </a:r>
          </a:p>
          <a:p>
            <a:pPr marL="457200" indent="-457200">
              <a:buFontTx/>
              <a:buChar char="•"/>
              <a:defRPr/>
            </a:pPr>
            <a:r>
              <a:rPr lang="ru-RU" sz="1800" dirty="0"/>
              <a:t>Назовите свой адрес.</a:t>
            </a:r>
          </a:p>
          <a:p>
            <a:pPr marL="457200" indent="-457200">
              <a:buFontTx/>
              <a:buChar char="•"/>
              <a:defRPr/>
            </a:pPr>
            <a:r>
              <a:rPr lang="ru-RU" sz="1800" dirty="0"/>
              <a:t>На какой улице стоит твой дом</a:t>
            </a:r>
            <a:r>
              <a:rPr lang="en-US" sz="1800" dirty="0"/>
              <a:t>?</a:t>
            </a:r>
          </a:p>
          <a:p>
            <a:pPr marL="457200" indent="-457200">
              <a:buFontTx/>
              <a:buChar char="•"/>
              <a:defRPr/>
            </a:pPr>
            <a:r>
              <a:rPr lang="ru-RU" sz="1800" dirty="0"/>
              <a:t>Узнай, сколько лет твоему дому, нарисуй свой дом.</a:t>
            </a:r>
          </a:p>
          <a:p>
            <a:pPr marL="457200" indent="-457200">
              <a:buFontTx/>
              <a:buChar char="•"/>
              <a:defRPr/>
            </a:pPr>
            <a:r>
              <a:rPr lang="ru-RU" sz="1800" dirty="0"/>
              <a:t>Что создает уют и тепло дома для каждого человека</a:t>
            </a:r>
            <a:r>
              <a:rPr lang="en-US" sz="1800" dirty="0"/>
              <a:t>?</a:t>
            </a:r>
          </a:p>
          <a:p>
            <a:pPr marL="457200" indent="-457200">
              <a:buFontTx/>
              <a:buChar char="•"/>
              <a:defRPr/>
            </a:pPr>
            <a:r>
              <a:rPr lang="ru-RU" sz="1800" dirty="0"/>
              <a:t>Что украшает твой дом, создает уют в квартире</a:t>
            </a:r>
            <a:r>
              <a:rPr lang="en-US" sz="1800" dirty="0"/>
              <a:t>?</a:t>
            </a:r>
            <a:endParaRPr lang="ru-RU" sz="1800" dirty="0"/>
          </a:p>
          <a:p>
            <a:pPr marL="457200" indent="-457200">
              <a:defRPr/>
            </a:pPr>
            <a:endParaRPr lang="ru-RU" sz="1800" dirty="0"/>
          </a:p>
          <a:p>
            <a:pPr marL="457200" indent="-457200">
              <a:defRPr/>
            </a:pPr>
            <a:r>
              <a:rPr lang="ru-RU" dirty="0"/>
              <a:t>3. Чтение стихотворений</a:t>
            </a:r>
            <a:r>
              <a:rPr lang="ru-RU" sz="3200" dirty="0"/>
              <a:t> :</a:t>
            </a:r>
            <a:endParaRPr lang="ru-RU" dirty="0"/>
          </a:p>
          <a:p>
            <a:pPr marL="457200" indent="-457200">
              <a:buFontTx/>
              <a:buChar char="•"/>
              <a:defRPr/>
            </a:pPr>
            <a:endParaRPr lang="ru-RU" sz="1800" dirty="0"/>
          </a:p>
          <a:p>
            <a:pPr marL="457200" indent="-457200">
              <a:buFontTx/>
              <a:buChar char="•"/>
              <a:defRPr/>
            </a:pPr>
            <a:r>
              <a:rPr lang="ru-RU" sz="1800" dirty="0"/>
              <a:t>Т. </a:t>
            </a:r>
            <a:r>
              <a:rPr lang="ru-RU" sz="1800" dirty="0" err="1"/>
              <a:t>Волжина</a:t>
            </a:r>
            <a:r>
              <a:rPr lang="ru-RU" sz="1800" dirty="0"/>
              <a:t> «Где чей дом</a:t>
            </a:r>
            <a:r>
              <a:rPr lang="en-US" sz="1800" dirty="0"/>
              <a:t>?</a:t>
            </a:r>
            <a:r>
              <a:rPr lang="ru-RU" sz="1800" dirty="0"/>
              <a:t>»</a:t>
            </a:r>
          </a:p>
          <a:p>
            <a:pPr marL="457200" indent="-457200">
              <a:buFontTx/>
              <a:buChar char="•"/>
              <a:defRPr/>
            </a:pPr>
            <a:r>
              <a:rPr lang="ru-RU" sz="1800" dirty="0"/>
              <a:t>Ю. </a:t>
            </a:r>
            <a:r>
              <a:rPr lang="ru-RU" sz="1800" dirty="0" err="1"/>
              <a:t>Мориц</a:t>
            </a:r>
            <a:r>
              <a:rPr lang="ru-RU" sz="1800" dirty="0"/>
              <a:t> «Дом с трубой.»</a:t>
            </a:r>
          </a:p>
          <a:p>
            <a:pPr marL="457200" indent="-457200">
              <a:buFontTx/>
              <a:buChar char="•"/>
              <a:defRPr/>
            </a:pPr>
            <a:endParaRPr lang="ru-RU" sz="1800" dirty="0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357422" y="357166"/>
            <a:ext cx="56356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99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Изучение нового материала</a:t>
            </a:r>
            <a:r>
              <a:rPr lang="ru-RU" sz="3200" dirty="0"/>
              <a:t>: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2" name="Text Box 64"/>
          <p:cNvSpPr txBox="1">
            <a:spLocks noChangeArrowheads="1"/>
          </p:cNvSpPr>
          <p:nvPr/>
        </p:nvSpPr>
        <p:spPr bwMode="auto">
          <a:xfrm>
            <a:off x="1447800" y="609600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Давайте рассмотрим, какие виды жилых помещений существуют в наше время.</a:t>
            </a:r>
          </a:p>
        </p:txBody>
      </p:sp>
      <p:sp>
        <p:nvSpPr>
          <p:cNvPr id="7233" name="Rectangle 65"/>
          <p:cNvSpPr>
            <a:spLocks noChangeArrowheads="1"/>
          </p:cNvSpPr>
          <p:nvPr/>
        </p:nvSpPr>
        <p:spPr bwMode="auto">
          <a:xfrm>
            <a:off x="3352800" y="1905000"/>
            <a:ext cx="33528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b="1"/>
              <a:t>Жилые помещения</a:t>
            </a:r>
          </a:p>
        </p:txBody>
      </p:sp>
      <p:sp>
        <p:nvSpPr>
          <p:cNvPr id="7234" name="Rectangle 66"/>
          <p:cNvSpPr>
            <a:spLocks noChangeArrowheads="1"/>
          </p:cNvSpPr>
          <p:nvPr/>
        </p:nvSpPr>
        <p:spPr bwMode="auto">
          <a:xfrm>
            <a:off x="1447800" y="3733800"/>
            <a:ext cx="35814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b="1"/>
              <a:t>Город:</a:t>
            </a:r>
          </a:p>
          <a:p>
            <a:pPr algn="ctr">
              <a:defRPr/>
            </a:pPr>
            <a:r>
              <a:rPr lang="ru-RU">
                <a:cs typeface="Arial" charset="0"/>
              </a:rPr>
              <a:t>Индивидуальные дома</a:t>
            </a:r>
            <a:endParaRPr lang="ru-RU">
              <a:cs typeface="Times New Roman" charset="0"/>
            </a:endParaRPr>
          </a:p>
          <a:p>
            <a:pPr algn="ctr">
              <a:defRPr/>
            </a:pPr>
            <a:r>
              <a:rPr lang="ru-RU">
                <a:cs typeface="Arial" charset="0"/>
              </a:rPr>
              <a:t>Многоквартирные дома</a:t>
            </a:r>
            <a:endParaRPr lang="ru-RU"/>
          </a:p>
        </p:txBody>
      </p:sp>
      <p:sp>
        <p:nvSpPr>
          <p:cNvPr id="7235" name="Rectangle 67"/>
          <p:cNvSpPr>
            <a:spLocks noChangeArrowheads="1"/>
          </p:cNvSpPr>
          <p:nvPr/>
        </p:nvSpPr>
        <p:spPr bwMode="auto">
          <a:xfrm>
            <a:off x="5334000" y="3733800"/>
            <a:ext cx="35052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b="1"/>
              <a:t>Село (деревня):</a:t>
            </a:r>
          </a:p>
          <a:p>
            <a:pPr algn="ctr">
              <a:defRPr/>
            </a:pPr>
            <a:r>
              <a:rPr lang="ru-RU"/>
              <a:t>Индивидуальные дома </a:t>
            </a:r>
          </a:p>
          <a:p>
            <a:pPr algn="ctr">
              <a:defRPr/>
            </a:pPr>
            <a:r>
              <a:rPr lang="ru-RU"/>
              <a:t>(дача, изба, коттедж)</a:t>
            </a:r>
          </a:p>
        </p:txBody>
      </p:sp>
      <p:cxnSp>
        <p:nvCxnSpPr>
          <p:cNvPr id="7236" name="AutoShape 68"/>
          <p:cNvCxnSpPr>
            <a:cxnSpLocks noChangeShapeType="1"/>
            <a:stCxn id="7233" idx="2"/>
            <a:endCxn id="7234" idx="0"/>
          </p:cNvCxnSpPr>
          <p:nvPr/>
        </p:nvCxnSpPr>
        <p:spPr bwMode="auto">
          <a:xfrm flipH="1">
            <a:off x="3238500" y="3352800"/>
            <a:ext cx="1790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237" name="AutoShape 69"/>
          <p:cNvCxnSpPr>
            <a:cxnSpLocks noChangeShapeType="1"/>
            <a:stCxn id="7233" idx="2"/>
            <a:endCxn id="7235" idx="0"/>
          </p:cNvCxnSpPr>
          <p:nvPr/>
        </p:nvCxnSpPr>
        <p:spPr bwMode="auto">
          <a:xfrm>
            <a:off x="5029200" y="3352800"/>
            <a:ext cx="20574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238" name="Text Box 70"/>
          <p:cNvSpPr txBox="1">
            <a:spLocks noChangeArrowheads="1"/>
          </p:cNvSpPr>
          <p:nvPr/>
        </p:nvSpPr>
        <p:spPr bwMode="auto">
          <a:xfrm>
            <a:off x="2514600" y="5410200"/>
            <a:ext cx="55546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/>
              <a:t>Сравните фотографии города и села.</a:t>
            </a:r>
          </a:p>
          <a:p>
            <a:pPr algn="ctr">
              <a:defRPr/>
            </a:pPr>
            <a:r>
              <a:rPr lang="ru-RU"/>
              <a:t>Чем они отличаются</a:t>
            </a:r>
            <a:r>
              <a:rPr lang="en-US"/>
              <a:t>?</a:t>
            </a:r>
            <a:endParaRPr lang="ru-RU"/>
          </a:p>
          <a:p>
            <a:pPr algn="ctr">
              <a:defRPr/>
            </a:pPr>
            <a:r>
              <a:rPr lang="ru-RU"/>
              <a:t>Сравните городской и сельский дом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7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2" grpId="0" autoUpdateAnimBg="0"/>
      <p:bldP spid="7233" grpId="0" animBg="1" autoUpdateAnimBg="0"/>
      <p:bldP spid="7234" grpId="0" animBg="1" autoUpdateAnimBg="0"/>
      <p:bldP spid="7235" grpId="0" animBg="1" autoUpdateAnimBg="0"/>
      <p:bldP spid="723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 (62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609600"/>
            <a:ext cx="44577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8107363" y="304800"/>
            <a:ext cx="1036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Город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1 (62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609600"/>
            <a:ext cx="451485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107363" y="304800"/>
            <a:ext cx="1036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Город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1 (67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57200"/>
            <a:ext cx="4572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107363" y="304800"/>
            <a:ext cx="1036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Город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 (64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914400"/>
            <a:ext cx="73914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107363" y="304800"/>
            <a:ext cx="1036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Город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1 (565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19200"/>
            <a:ext cx="7391400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8107363" y="304800"/>
            <a:ext cx="1036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Город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 (81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8382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8107363" y="304800"/>
            <a:ext cx="1036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Город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 (599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838200"/>
            <a:ext cx="7543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8107363" y="304800"/>
            <a:ext cx="1036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Город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Изображение:Izba.jpg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447800" y="914400"/>
            <a:ext cx="7467600" cy="560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678738" y="304800"/>
            <a:ext cx="139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Деревня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 (77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33450"/>
            <a:ext cx="74676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7678738" y="304800"/>
            <a:ext cx="139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Деревня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26" descr="1 (779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90600"/>
            <a:ext cx="73914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1027"/>
          <p:cNvSpPr txBox="1">
            <a:spLocks noChangeArrowheads="1"/>
          </p:cNvSpPr>
          <p:nvPr/>
        </p:nvSpPr>
        <p:spPr bwMode="auto">
          <a:xfrm>
            <a:off x="7583488" y="304800"/>
            <a:ext cx="1531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Коттеджи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9" name="Picture 11" descr="1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524000"/>
            <a:ext cx="7620000" cy="473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7583488" y="304800"/>
            <a:ext cx="1531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Коттеджи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053937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47800"/>
            <a:ext cx="7467600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7583488" y="304800"/>
            <a:ext cx="1531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Коттеджи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206910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00200"/>
            <a:ext cx="7010400" cy="436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7583488" y="304800"/>
            <a:ext cx="1531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/>
              <a:t>Коттеджи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371600" y="1066800"/>
            <a:ext cx="75438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Дома, в которых живут люди, называются </a:t>
            </a:r>
          </a:p>
          <a:p>
            <a:r>
              <a:rPr lang="ru-RU" b="1"/>
              <a:t>жилыми помещениями</a:t>
            </a:r>
            <a:r>
              <a:rPr lang="ru-RU"/>
              <a:t>.</a:t>
            </a:r>
          </a:p>
          <a:p>
            <a:r>
              <a:rPr lang="ru-RU"/>
              <a:t>В больших городах строят многоэтажные </a:t>
            </a:r>
            <a:r>
              <a:rPr lang="ru-RU" b="1"/>
              <a:t>жилые дома</a:t>
            </a:r>
            <a:r>
              <a:rPr lang="ru-RU"/>
              <a:t>. В каждом таком доме может быть около ста, а то и несколько сотен квартир. </a:t>
            </a:r>
            <a:r>
              <a:rPr lang="ru-RU" b="1"/>
              <a:t>Квартиры</a:t>
            </a:r>
            <a:r>
              <a:rPr lang="ru-RU"/>
              <a:t> в домах имеют </a:t>
            </a:r>
            <a:r>
              <a:rPr lang="ru-RU" b="1"/>
              <a:t>удобства</a:t>
            </a:r>
            <a:r>
              <a:rPr lang="ru-RU"/>
              <a:t>, которые облегчают жизнь.</a:t>
            </a:r>
          </a:p>
          <a:p>
            <a:r>
              <a:rPr lang="ru-RU"/>
              <a:t>Как вы думаете, что это за удобства? (газ, водопровод, ванная комната, мусоропровод, канализация, центральное отопление). Квартиры бывают  однокомнатные, двухкомнатные, трехкомнатные. Чем больше семья, тем больше по площади дается ей квартира.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71600" y="1600200"/>
            <a:ext cx="76200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 нас в стране разрешают строить собственные дома. Их называют </a:t>
            </a:r>
            <a:r>
              <a:rPr lang="ru-RU" b="1"/>
              <a:t>индивидуальными</a:t>
            </a:r>
            <a:r>
              <a:rPr lang="ru-RU"/>
              <a:t>. Это могут быть одноэтажные, двухэтажные, трехэтажные дома. В них могут быть удобства, а могут и не быть.</a:t>
            </a:r>
          </a:p>
          <a:p>
            <a:r>
              <a:rPr lang="ru-RU"/>
              <a:t>Скажите может кто  из вас живет в таком доме? Или ваши бабушки, тети?</a:t>
            </a:r>
          </a:p>
          <a:p>
            <a:r>
              <a:rPr lang="ru-RU"/>
              <a:t>Как вы думаете, чем квартиры отличаются от индивидуальных домов?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371600" y="1447800"/>
            <a:ext cx="76200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Некоторые студенты, учащиеся училищ, рабочие, занятые на временных работах живут в общежитиях.</a:t>
            </a:r>
          </a:p>
          <a:p>
            <a:r>
              <a:rPr lang="ru-RU"/>
              <a:t>Кто-ни будь из вас живет в общежитие? Расскажите про общежитие. Студенты, которые живут в общежитиях, обеспечиваются необходимой мебелью и постельным бельем. </a:t>
            </a:r>
          </a:p>
          <a:p>
            <a:r>
              <a:rPr lang="ru-RU"/>
              <a:t>При общежитиях организуются прачечные. Интернат, в котором живут ученики школы и в котором живете вы, это тоже общежитие. 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752600" y="3124200"/>
            <a:ext cx="6846888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99"/>
            </a:outerShdw>
          </a:effectLst>
        </p:spPr>
        <p:txBody>
          <a:bodyPr wrap="none">
            <a:spAutoFit/>
          </a:bodyPr>
          <a:lstStyle/>
          <a:p>
            <a:pPr marL="457200" indent="-457200">
              <a:defRPr/>
            </a:pPr>
            <a:r>
              <a:rPr lang="ru-RU"/>
              <a:t>Беседа о бережном отношении к своему дому.</a:t>
            </a:r>
          </a:p>
          <a:p>
            <a:pPr marL="457200" indent="-457200">
              <a:defRPr/>
            </a:pPr>
            <a:endParaRPr lang="ru-RU" sz="1800"/>
          </a:p>
          <a:p>
            <a:pPr marL="457200" indent="-457200">
              <a:defRPr/>
            </a:pPr>
            <a:r>
              <a:rPr lang="ru-RU"/>
              <a:t>Чтение стихотворения С.Михалкова </a:t>
            </a:r>
          </a:p>
          <a:p>
            <a:pPr marL="457200" indent="-457200">
              <a:defRPr/>
            </a:pPr>
            <a:r>
              <a:rPr lang="ru-RU"/>
              <a:t>«Лифт и карандаш».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371600" y="2590800"/>
            <a:ext cx="7620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Таким образом, что относится к жилым помещениям?  </a:t>
            </a:r>
          </a:p>
          <a:p>
            <a:endParaRPr lang="ru-RU"/>
          </a:p>
          <a:p>
            <a:r>
              <a:rPr lang="ru-RU"/>
              <a:t>Жилые помещения – это квартиры, индивидуальные дома, общежития.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7086600" y="609600"/>
            <a:ext cx="15382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99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/>
              <a:t>Вывод: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752600" y="2362200"/>
            <a:ext cx="6934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М.М. Безруких, Т.А. Филиппова</a:t>
            </a:r>
          </a:p>
          <a:p>
            <a:r>
              <a:rPr lang="ru-RU" sz="2000"/>
              <a:t>«Маленькая энциклопедия для дошкольников». - М.: Издательство «Ювента», 2003</a:t>
            </a:r>
          </a:p>
          <a:p>
            <a:endParaRPr lang="ru-RU" sz="2000"/>
          </a:p>
          <a:p>
            <a:r>
              <a:rPr lang="ru-RU" sz="2000"/>
              <a:t>М.Д. Аксенова «Энциклопедия для детей». Т.13 Страны. Народы. Цивилизации. – М.: Аванта+, 2001.</a:t>
            </a:r>
          </a:p>
          <a:p>
            <a:endParaRPr lang="ru-RU" sz="200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477000" y="533400"/>
            <a:ext cx="2492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99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/>
              <a:t>Литература: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theme/theme1.xml><?xml version="1.0" encoding="utf-8"?>
<a:theme xmlns:a="http://schemas.openxmlformats.org/drawingml/2006/main" name="Осень в городе">
  <a:themeElements>
    <a:clrScheme name="Осень в городе 1">
      <a:dk1>
        <a:srgbClr val="333333"/>
      </a:dk1>
      <a:lt1>
        <a:srgbClr val="BAB9A0"/>
      </a:lt1>
      <a:dk2>
        <a:srgbClr val="000000"/>
      </a:dk2>
      <a:lt2>
        <a:srgbClr val="333329"/>
      </a:lt2>
      <a:accent1>
        <a:srgbClr val="F4F3D9"/>
      </a:accent1>
      <a:accent2>
        <a:srgbClr val="E09142"/>
      </a:accent2>
      <a:accent3>
        <a:srgbClr val="D9D9CD"/>
      </a:accent3>
      <a:accent4>
        <a:srgbClr val="2A2A2A"/>
      </a:accent4>
      <a:accent5>
        <a:srgbClr val="F8F8E9"/>
      </a:accent5>
      <a:accent6>
        <a:srgbClr val="CB833B"/>
      </a:accent6>
      <a:hlink>
        <a:srgbClr val="AE4828"/>
      </a:hlink>
      <a:folHlink>
        <a:srgbClr val="6A6954"/>
      </a:folHlink>
    </a:clrScheme>
    <a:fontScheme name="Осень в город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сень в городе 1">
        <a:dk1>
          <a:srgbClr val="333333"/>
        </a:dk1>
        <a:lt1>
          <a:srgbClr val="BAB9A0"/>
        </a:lt1>
        <a:dk2>
          <a:srgbClr val="000000"/>
        </a:dk2>
        <a:lt2>
          <a:srgbClr val="333329"/>
        </a:lt2>
        <a:accent1>
          <a:srgbClr val="F4F3D9"/>
        </a:accent1>
        <a:accent2>
          <a:srgbClr val="E09142"/>
        </a:accent2>
        <a:accent3>
          <a:srgbClr val="D9D9CD"/>
        </a:accent3>
        <a:accent4>
          <a:srgbClr val="2A2A2A"/>
        </a:accent4>
        <a:accent5>
          <a:srgbClr val="F8F8E9"/>
        </a:accent5>
        <a:accent6>
          <a:srgbClr val="CB833B"/>
        </a:accent6>
        <a:hlink>
          <a:srgbClr val="AE4828"/>
        </a:hlink>
        <a:folHlink>
          <a:srgbClr val="6A69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сень в городе 2">
        <a:dk1>
          <a:srgbClr val="333333"/>
        </a:dk1>
        <a:lt1>
          <a:srgbClr val="BDB9BF"/>
        </a:lt1>
        <a:dk2>
          <a:srgbClr val="000000"/>
        </a:dk2>
        <a:lt2>
          <a:srgbClr val="333329"/>
        </a:lt2>
        <a:accent1>
          <a:srgbClr val="F4F3D9"/>
        </a:accent1>
        <a:accent2>
          <a:srgbClr val="E09142"/>
        </a:accent2>
        <a:accent3>
          <a:srgbClr val="DBD9DC"/>
        </a:accent3>
        <a:accent4>
          <a:srgbClr val="2A2A2A"/>
        </a:accent4>
        <a:accent5>
          <a:srgbClr val="F8F8E9"/>
        </a:accent5>
        <a:accent6>
          <a:srgbClr val="CB833B"/>
        </a:accent6>
        <a:hlink>
          <a:srgbClr val="AE4828"/>
        </a:hlink>
        <a:folHlink>
          <a:srgbClr val="6A69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сень в городе 3">
        <a:dk1>
          <a:srgbClr val="3D3D3D"/>
        </a:dk1>
        <a:lt1>
          <a:srgbClr val="EAEAEA"/>
        </a:lt1>
        <a:dk2>
          <a:srgbClr val="000000"/>
        </a:dk2>
        <a:lt2>
          <a:srgbClr val="333333"/>
        </a:lt2>
        <a:accent1>
          <a:srgbClr val="FFFFFF"/>
        </a:accent1>
        <a:accent2>
          <a:srgbClr val="969696"/>
        </a:accent2>
        <a:accent3>
          <a:srgbClr val="F3F3F3"/>
        </a:accent3>
        <a:accent4>
          <a:srgbClr val="333333"/>
        </a:accent4>
        <a:accent5>
          <a:srgbClr val="FFFFFF"/>
        </a:accent5>
        <a:accent6>
          <a:srgbClr val="878787"/>
        </a:accent6>
        <a:hlink>
          <a:srgbClr val="4D4D4D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Designs\Осень в городе.pot</Template>
  <TotalTime>190</TotalTime>
  <Words>638</Words>
  <Application>Microsoft Office PowerPoint</Application>
  <PresentationFormat>Экран (4:3)</PresentationFormat>
  <Paragraphs>83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Wingdings</vt:lpstr>
      <vt:lpstr>Calibri</vt:lpstr>
      <vt:lpstr>Times New Roman</vt:lpstr>
      <vt:lpstr>Осень в городе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Алексеев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НАШ</cp:lastModifiedBy>
  <cp:revision>10</cp:revision>
  <dcterms:created xsi:type="dcterms:W3CDTF">2009-01-02T07:53:59Z</dcterms:created>
  <dcterms:modified xsi:type="dcterms:W3CDTF">2014-09-18T11:08:09Z</dcterms:modified>
</cp:coreProperties>
</file>