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56" r:id="rId2"/>
    <p:sldId id="266" r:id="rId3"/>
    <p:sldId id="26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4711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7114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793EF1-8B98-4A2B-86F5-8D701E8336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924FC-3800-4C02-93AB-0BB56BCB1E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818B82-0245-4716-A6E8-DE7CD76CE2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00FB4-AF81-4650-8C50-B1B9888068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6787F-9E20-4869-B9CE-A61AC84EF2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C2B6D-D1CD-4405-9CDB-1E82A7E585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EC3AB-1EB3-439D-B2DA-4DD5099F4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71ED1-0A0B-432C-9B71-496D3FD4C0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D0087-23D8-4A3D-AB98-CB0F568830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C572F-36BA-4244-B636-78793F0F40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FEEA9-7B0F-4F2F-81EF-5A5E1F78AB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46083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46084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46085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46086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46087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46088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46089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46090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4609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609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60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63FCA36B-EAD4-48C3-9EF9-DC794D57EA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6094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6095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8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folHlink"/>
                </a:solidFill>
              </a:rPr>
              <a:t>Изменения в экосистемах.</a:t>
            </a:r>
            <a:br>
              <a:rPr lang="ru-RU" smtClean="0">
                <a:solidFill>
                  <a:schemeClr val="folHlink"/>
                </a:solidFill>
              </a:rPr>
            </a:br>
            <a:r>
              <a:rPr lang="ru-RU" smtClean="0">
                <a:solidFill>
                  <a:schemeClr val="folHlink"/>
                </a:solidFill>
              </a:rPr>
              <a:t>Саморазвитие экосистемы</a:t>
            </a:r>
            <a:r>
              <a:rPr lang="ru-RU" sz="4800" smtClean="0">
                <a:solidFill>
                  <a:schemeClr val="folHlink"/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Цели урока:</a:t>
            </a:r>
          </a:p>
        </p:txBody>
      </p:sp>
      <p:sp>
        <p:nvSpPr>
          <p:cNvPr id="573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27088" y="1412875"/>
            <a:ext cx="8007350" cy="48958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Расширить знания экосистемы,ее закономерности.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Выявить закономерности изменчивости биогеоценозов,основные факторы,которые эти изменения вызывают;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Убедиться в том,что знания об изменениях в природных биоценозах необходимы для их охраны.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Задачи:</a:t>
            </a:r>
          </a:p>
        </p:txBody>
      </p:sp>
      <p:sp>
        <p:nvSpPr>
          <p:cNvPr id="583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smtClean="0">
                <a:solidFill>
                  <a:srgbClr val="FF0066"/>
                </a:solidFill>
              </a:rPr>
              <a:t>Образовательная: </a:t>
            </a:r>
            <a:r>
              <a:rPr lang="ru-RU" sz="2800" smtClean="0"/>
              <a:t>показать многообразие межвидовых взаимоотношений,определить их значения в природе и жизни человека;</a:t>
            </a:r>
          </a:p>
          <a:p>
            <a:pPr eaLnBrk="1" hangingPunct="1">
              <a:defRPr/>
            </a:pPr>
            <a:r>
              <a:rPr lang="ru-RU" sz="2800" smtClean="0">
                <a:solidFill>
                  <a:srgbClr val="FF0066"/>
                </a:solidFill>
              </a:rPr>
              <a:t>Развивающая: </a:t>
            </a:r>
            <a:r>
              <a:rPr lang="ru-RU" sz="2800" smtClean="0"/>
              <a:t>формировать умения и навыки групповой самостоятельной работы,выделять главное,формировать выводы;</a:t>
            </a:r>
          </a:p>
          <a:p>
            <a:pPr eaLnBrk="1" hangingPunct="1">
              <a:defRPr/>
            </a:pPr>
            <a:r>
              <a:rPr lang="ru-RU" sz="2800" smtClean="0">
                <a:solidFill>
                  <a:srgbClr val="FF0066"/>
                </a:solidFill>
              </a:rPr>
              <a:t>Воспитательная: </a:t>
            </a:r>
            <a:r>
              <a:rPr lang="ru-RU" sz="2800" smtClean="0"/>
              <a:t>ответственное отношение к выполнению полученного задания.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0066"/>
                </a:solidFill>
              </a:rPr>
              <a:t>Биологические термины.</a:t>
            </a:r>
          </a:p>
        </p:txBody>
      </p:sp>
      <p:sp>
        <p:nvSpPr>
          <p:cNvPr id="3077" name="Rectangle 5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95288" y="1628775"/>
            <a:ext cx="4038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/>
              <a:t>Экология</a:t>
            </a:r>
          </a:p>
          <a:p>
            <a:pPr eaLnBrk="1" hangingPunct="1">
              <a:defRPr/>
            </a:pPr>
            <a:r>
              <a:rPr lang="ru-RU" sz="3600" smtClean="0"/>
              <a:t>Абиотические факторы</a:t>
            </a:r>
          </a:p>
          <a:p>
            <a:pPr eaLnBrk="1" hangingPunct="1">
              <a:defRPr/>
            </a:pPr>
            <a:r>
              <a:rPr lang="ru-RU" sz="3600" smtClean="0"/>
              <a:t>Конкуренция</a:t>
            </a:r>
          </a:p>
          <a:p>
            <a:pPr eaLnBrk="1" hangingPunct="1">
              <a:defRPr/>
            </a:pPr>
            <a:r>
              <a:rPr lang="ru-RU" sz="3600" smtClean="0"/>
              <a:t>Антропогенные факторы</a:t>
            </a:r>
          </a:p>
          <a:p>
            <a:pPr eaLnBrk="1" hangingPunct="1">
              <a:defRPr/>
            </a:pPr>
            <a:r>
              <a:rPr lang="ru-RU" sz="3600" smtClean="0"/>
              <a:t>Паразитизм</a:t>
            </a:r>
          </a:p>
        </p:txBody>
      </p:sp>
      <p:sp>
        <p:nvSpPr>
          <p:cNvPr id="3078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859338" y="1844675"/>
            <a:ext cx="3927475" cy="41910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/>
              <a:t>Среда обитания</a:t>
            </a:r>
          </a:p>
          <a:p>
            <a:pPr eaLnBrk="1" hangingPunct="1">
              <a:defRPr/>
            </a:pPr>
            <a:r>
              <a:rPr lang="ru-RU" sz="3600" smtClean="0"/>
              <a:t>Биотические факторы</a:t>
            </a:r>
          </a:p>
          <a:p>
            <a:pPr eaLnBrk="1" hangingPunct="1">
              <a:defRPr/>
            </a:pPr>
            <a:r>
              <a:rPr lang="ru-RU" sz="3600" smtClean="0"/>
              <a:t>Хищничество</a:t>
            </a:r>
          </a:p>
          <a:p>
            <a:pPr eaLnBrk="1" hangingPunct="1">
              <a:defRPr/>
            </a:pPr>
            <a:r>
              <a:rPr lang="ru-RU" sz="3600" smtClean="0"/>
              <a:t>Мутуализм</a:t>
            </a:r>
          </a:p>
          <a:p>
            <a:pPr eaLnBrk="1" hangingPunct="1">
              <a:defRPr/>
            </a:pPr>
            <a:r>
              <a:rPr lang="ru-RU" sz="3600" smtClean="0"/>
              <a:t>Комменсализм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051050" y="0"/>
            <a:ext cx="8385175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0066"/>
                </a:solidFill>
              </a:rPr>
              <a:t>Проверь себя:</a:t>
            </a:r>
          </a:p>
        </p:txBody>
      </p:sp>
      <p:sp>
        <p:nvSpPr>
          <p:cNvPr id="5124" name="Rectangle 4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Наука,изучающая закономерности взаимоотношений живых организмов между собой и с окружающей их средой.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4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Это элементы неживой природы,влияющие на живой организм:свет,темпера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smtClean="0"/>
              <a:t>	тура,влажность,химический состав воды и др.</a:t>
            </a:r>
          </a:p>
        </p:txBody>
      </p:sp>
      <p:sp>
        <p:nvSpPr>
          <p:cNvPr id="5125" name="Rectangle 5"/>
          <p:cNvSpPr>
            <a:spLocks noGrp="1" noRot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smtClean="0"/>
              <a:t>Комплекс окружающих условий,влияющих на организмы.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smtClean="0"/>
          </a:p>
          <a:p>
            <a:pPr eaLnBrk="1" hangingPunct="1">
              <a:defRPr/>
            </a:pPr>
            <a:r>
              <a:rPr lang="ru-RU" sz="2400" smtClean="0"/>
              <a:t>Это совокупность влияний жизнедеятельности одних организмов на жизнедеятельность других.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5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57200" y="260350"/>
            <a:ext cx="4038600" cy="58658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000" smtClean="0"/>
              <a:t>Вид взаимоотношения, сталкивание, соперничество, соревнование.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smtClean="0"/>
              <a:t>  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smtClean="0"/>
              <a:t>Те воздействия на природу,которые являются следствием деятельности человека.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smtClean="0"/>
              <a:t>   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smtClean="0"/>
              <a:t>Взаимосвязь между видами,при которой организмы одного вида живут за счет другого вида в течение определенного времени.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000" smtClean="0"/>
          </a:p>
        </p:txBody>
      </p:sp>
      <p:sp>
        <p:nvSpPr>
          <p:cNvPr id="7174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643438" y="333375"/>
            <a:ext cx="4038600" cy="57499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000" smtClean="0"/>
              <a:t>Взаимоотношения популяций,при котором представители одного вида поедают другого.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0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smtClean="0"/>
              <a:t>Симбиотические отношения,при котором наблюдаются устойчивое взаимовыгодное сожительство двух организмов разных видов.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0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smtClean="0"/>
              <a:t>Взаимоотношения,при котором один вид получает какое-либо преимущество,выгоду, не принося другому ни вреда,ни пользы.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58825" y="260350"/>
            <a:ext cx="8385175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Часть 1</a:t>
            </a:r>
          </a:p>
        </p:txBody>
      </p:sp>
      <p:sp>
        <p:nvSpPr>
          <p:cNvPr id="491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А1.Взаимодействие бобовых растений и клубеньковых бактерий называется: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1).Конкуренцией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2).Паразитизмом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3).Хищничеством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4).Симбиозом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Ответ:</a:t>
            </a:r>
          </a:p>
        </p:txBody>
      </p:sp>
      <p:sp>
        <p:nvSpPr>
          <p:cNvPr id="5017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Клубеньковые бактерии обитают в корнях бобовых растений, образуя разрастания корня-клубенек.Клубеньковые бактерии усваивают атмосферный азот,который в связанной форме может использоватся растениями.Для растений существование бактерий в их корнях выгодно,за счет их присутствия они могут расти на почвах бедных азотом.Бактерии,обитая в корнях,с одной стороны,получают защиту, с другой,могут использовать питательные вещества,находящиеся в корне.То есть,для бактерий такое совместное существование тоже выгодно.Мы имеем дело с взаимовыгодным сожительством-симбиозом.  </a:t>
            </a:r>
            <a:r>
              <a:rPr lang="ru-RU" sz="2400" smtClean="0">
                <a:solidFill>
                  <a:srgbClr val="FF0066"/>
                </a:solidFill>
              </a:rPr>
              <a:t>Верен ответ -4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Часть 2</a:t>
            </a:r>
          </a:p>
        </p:txBody>
      </p:sp>
      <p:sp>
        <p:nvSpPr>
          <p:cNvPr id="5120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412875"/>
            <a:ext cx="8007350" cy="50403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smtClean="0"/>
              <a:t> Выберите три верных ответа из шести.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smtClean="0"/>
              <a:t>	Запишите соответствующие цифры в порядке возрастания.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smtClean="0"/>
              <a:t>	В1. К абиотическим факторам относятся: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smtClean="0"/>
              <a:t>	1)Влажность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smtClean="0"/>
              <a:t>	2)Симбиоз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smtClean="0"/>
              <a:t>	3)Сила ветра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smtClean="0"/>
              <a:t>	4)Наличие определенных течений в океане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smtClean="0"/>
              <a:t>	5)Паразитизм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smtClean="0"/>
              <a:t>	6)Хищничество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42988" y="333375"/>
            <a:ext cx="8385175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Ответ:</a:t>
            </a:r>
          </a:p>
        </p:txBody>
      </p:sp>
      <p:sp>
        <p:nvSpPr>
          <p:cNvPr id="5222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Абиотические факторы-это элементы неживой природы,влияющие на живой организм. В данном задании элементами неживой природы являются: влажность,сила ветра и океанические течения.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	</a:t>
            </a:r>
            <a:r>
              <a:rPr lang="ru-RU" smtClean="0">
                <a:solidFill>
                  <a:srgbClr val="FF0066"/>
                </a:solidFill>
              </a:rPr>
              <a:t>Соответственно, верный ответ: 1 3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smtClean="0"/>
              <a:t>Задания на сопоставление биологических обьектов,процессов,явлений.</a:t>
            </a:r>
          </a:p>
        </p:txBody>
      </p:sp>
      <p:sp>
        <p:nvSpPr>
          <p:cNvPr id="5325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В4. Установите соответствие между биологическими факторами и примерами организмов: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smtClean="0"/>
              <a:t>	</a:t>
            </a:r>
            <a:r>
              <a:rPr lang="ru-RU" sz="2400" smtClean="0">
                <a:solidFill>
                  <a:srgbClr val="FF0066"/>
                </a:solidFill>
              </a:rPr>
              <a:t>Примеры: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smtClean="0"/>
              <a:t>А)Аскарида и человек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smtClean="0"/>
              <a:t>Б)Клубеньковые бактерии и люпин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smtClean="0"/>
              <a:t>В)Подберезовик и береза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smtClean="0"/>
              <a:t>Г)Малярийный плазмодий и человек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smtClean="0"/>
              <a:t>Д)Лишайник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smtClean="0"/>
              <a:t>                                        </a:t>
            </a:r>
            <a:r>
              <a:rPr lang="ru-RU" sz="2400" smtClean="0">
                <a:solidFill>
                  <a:srgbClr val="FF0066"/>
                </a:solidFill>
              </a:rPr>
              <a:t>Вид биологического фактора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smtClean="0"/>
              <a:t>                                          1)симбиоз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smtClean="0"/>
              <a:t>                                          2)паразитизм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smtClean="0"/>
              <a:t>Ответ:</a:t>
            </a:r>
          </a:p>
        </p:txBody>
      </p:sp>
      <p:sp>
        <p:nvSpPr>
          <p:cNvPr id="5632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27088" y="1341438"/>
            <a:ext cx="8007350" cy="5111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smtClean="0"/>
              <a:t>Аскарида-это паразитический круглый червь, следовательно, </a:t>
            </a:r>
            <a:r>
              <a:rPr lang="ru-RU" sz="2400" smtClean="0">
                <a:solidFill>
                  <a:srgbClr val="FF0066"/>
                </a:solidFill>
              </a:rPr>
              <a:t>А-2 </a:t>
            </a:r>
            <a:r>
              <a:rPr lang="ru-RU" sz="2400" smtClean="0"/>
              <a:t>.Совместное существование клубеньковых бактерий и бобового растения люпина, а также сосуществование березы и подберезовика- это пример симбиоза, соответственно- </a:t>
            </a:r>
            <a:r>
              <a:rPr lang="ru-RU" sz="2400" smtClean="0">
                <a:solidFill>
                  <a:srgbClr val="FF0066"/>
                </a:solidFill>
              </a:rPr>
              <a:t>Б-1</a:t>
            </a:r>
            <a:r>
              <a:rPr lang="ru-RU" sz="2400" smtClean="0"/>
              <a:t>. </a:t>
            </a:r>
            <a:r>
              <a:rPr lang="ru-RU" sz="2400" dirty="0" smtClean="0">
                <a:solidFill>
                  <a:srgbClr val="FF0066"/>
                </a:solidFill>
              </a:rPr>
              <a:t>В-1</a:t>
            </a:r>
            <a:r>
              <a:rPr lang="ru-RU" sz="2400" dirty="0" smtClean="0"/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	Малярийный плазмодий вызывает у человека малярию, </a:t>
            </a:r>
            <a:r>
              <a:rPr lang="ru-RU" sz="2400" dirty="0" err="1" smtClean="0"/>
              <a:t>соответственно,он</a:t>
            </a:r>
            <a:r>
              <a:rPr lang="ru-RU" sz="2400" dirty="0" smtClean="0"/>
              <a:t> является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	 паразитом  </a:t>
            </a:r>
            <a:r>
              <a:rPr lang="ru-RU" sz="2400" dirty="0" smtClean="0">
                <a:solidFill>
                  <a:srgbClr val="FF0066"/>
                </a:solidFill>
              </a:rPr>
              <a:t>Г-2</a:t>
            </a:r>
            <a:r>
              <a:rPr lang="ru-RU" sz="2400" dirty="0" smtClean="0"/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	Лишайник представляется собой симбиотический организм, в состав которого входит гриб и водоросль  </a:t>
            </a:r>
            <a:r>
              <a:rPr lang="ru-RU" sz="2400" dirty="0" smtClean="0">
                <a:solidFill>
                  <a:srgbClr val="FF0066"/>
                </a:solidFill>
              </a:rPr>
              <a:t>Д-1.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 smtClean="0">
                <a:solidFill>
                  <a:srgbClr val="FF0066"/>
                </a:solidFill>
              </a:rPr>
              <a:t>Ответ: 2 1 1 2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260350"/>
            <a:ext cx="8385175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smtClean="0"/>
              <a:t>Задания на установление последовательности процессов и обьектов</a:t>
            </a:r>
          </a:p>
        </p:txBody>
      </p:sp>
      <p:sp>
        <p:nvSpPr>
          <p:cNvPr id="5939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905000"/>
            <a:ext cx="8007350" cy="4548188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В7. Установите последовательность отдельных трофических звеньев в цепи питания: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smtClean="0"/>
              <a:t>	А)Сова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smtClean="0"/>
              <a:t>	Б)Деревья и кустарники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smtClean="0"/>
              <a:t>	В)Хорек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smtClean="0"/>
              <a:t>	Г)Личинки майского жука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smtClean="0"/>
              <a:t>	Д)Мышь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Ответ:</a:t>
            </a:r>
          </a:p>
        </p:txBody>
      </p:sp>
      <p:sp>
        <p:nvSpPr>
          <p:cNvPr id="604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412875"/>
            <a:ext cx="8007350" cy="511175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Пищевая цепь должна начинаться с растений,соотвественно,первое звено предстовляют собой деревья и кустарники </a:t>
            </a:r>
            <a:r>
              <a:rPr lang="ru-RU" sz="2800" smtClean="0">
                <a:solidFill>
                  <a:srgbClr val="FF0066"/>
                </a:solidFill>
              </a:rPr>
              <a:t>(Б), </a:t>
            </a:r>
            <a:r>
              <a:rPr lang="ru-RU" sz="2800" smtClean="0"/>
              <a:t>корнями деревьев и кустарников питается личинка майского жука  </a:t>
            </a:r>
            <a:r>
              <a:rPr lang="ru-RU" sz="2800" smtClean="0">
                <a:solidFill>
                  <a:srgbClr val="FF0066"/>
                </a:solidFill>
              </a:rPr>
              <a:t>(Г).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smtClean="0"/>
              <a:t>	Личинка майского жука может быть сьедена мышевидными грызунами  </a:t>
            </a:r>
            <a:r>
              <a:rPr lang="ru-RU" sz="2800" smtClean="0">
                <a:solidFill>
                  <a:srgbClr val="FF0066"/>
                </a:solidFill>
              </a:rPr>
              <a:t>(Д),</a:t>
            </a:r>
            <a:r>
              <a:rPr lang="ru-RU" sz="2800" smtClean="0"/>
              <a:t>которые,в свою очередь,служат для питания хорька </a:t>
            </a:r>
            <a:r>
              <a:rPr lang="ru-RU" sz="2800" smtClean="0">
                <a:solidFill>
                  <a:srgbClr val="FF0066"/>
                </a:solidFill>
              </a:rPr>
              <a:t>(В).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smtClean="0"/>
              <a:t>	Хорек может оказаться добычей совы  </a:t>
            </a:r>
            <a:r>
              <a:rPr lang="ru-RU" sz="2800" smtClean="0">
                <a:solidFill>
                  <a:srgbClr val="FF0066"/>
                </a:solidFill>
              </a:rPr>
              <a:t>(А).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smtClean="0"/>
              <a:t>	Таким образом,  </a:t>
            </a:r>
            <a:r>
              <a:rPr lang="ru-RU" sz="2800" smtClean="0">
                <a:solidFill>
                  <a:srgbClr val="FF0066"/>
                </a:solidFill>
              </a:rPr>
              <a:t>ответ-БГДВА</a:t>
            </a:r>
            <a:r>
              <a:rPr lang="ru-RU" sz="280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Часть 3</a:t>
            </a:r>
          </a:p>
        </p:txBody>
      </p:sp>
      <p:sp>
        <p:nvSpPr>
          <p:cNvPr id="614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С1. Иногда летом в утренние часы, после прохладной дождливой ночи многие растения проявляют явные признаки увядания, хотя почва сильно увлажнена и температура воздуха довольна высокая. Обьясните причины увядания растений.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3200" smtClean="0"/>
              <a:t>Ответ:</a:t>
            </a:r>
          </a:p>
        </p:txBody>
      </p:sp>
      <p:sp>
        <p:nvSpPr>
          <p:cNvPr id="624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412875"/>
            <a:ext cx="8007350" cy="48958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Причиной увядания растений является сочетание низкой температуры почвы, снижающей всасывающую способность корней, и высокой температуры воздуха, способствующего интенсивной транспирации. То есть, листья испаряют много влаги, а корни плохо ее всасывают, что приводит к увяданию.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260350"/>
            <a:ext cx="8385175" cy="14319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smtClean="0"/>
              <a:t>Изучение новой темы:</a:t>
            </a:r>
          </a:p>
        </p:txBody>
      </p:sp>
      <p:sp>
        <p:nvSpPr>
          <p:cNvPr id="634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27088" y="1484313"/>
            <a:ext cx="8007350" cy="4824412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Организуется работа с текстом учебника с использованием плана.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	1.Понятие экологических сукцессий.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	2.Типы экологических сукцессий.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	3.Значение сукцессий.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	4.Продолжительность сукцессий.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	5.Значение сукцессии.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3200" smtClean="0"/>
              <a:t>Закрепление изученного материала:</a:t>
            </a:r>
          </a:p>
        </p:txBody>
      </p:sp>
      <p:sp>
        <p:nvSpPr>
          <p:cNvPr id="645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628775"/>
            <a:ext cx="8007350" cy="48958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На столах карточки «Саморазвитие экосистемы»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smtClean="0"/>
              <a:t>	(смотрите приложение)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8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smtClean="0"/>
              <a:t>	Задание № 1.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smtClean="0"/>
              <a:t>	Опишите, какие изменения будут происходить с непроточным озером, которое год от года мелеет. Можно ли назвать изменения в озере сукцессией? Изменяется ли при этом состав организмов?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Ответ:</a:t>
            </a:r>
          </a:p>
        </p:txBody>
      </p:sp>
      <p:sp>
        <p:nvSpPr>
          <p:cNvPr id="655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412875"/>
            <a:ext cx="8007350" cy="4683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Непроточное озеро постепенно будет зарастать. Сначала образуются торфянистые отложения, озеро мелеет, зарастает с краев и превращается в болото. Оно сменяется мокрым лугом, луг-   кустарниками, а затем лесом. Этот процесс смены экосистем называется сукцессией. Состав организмов при этом естественно меняется.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Домашнее задание:</a:t>
            </a:r>
          </a:p>
        </p:txBody>
      </p:sp>
      <p:sp>
        <p:nvSpPr>
          <p:cNvPr id="665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По учебнику стр.577,работа с планом,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	терминами.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Презентацию подготовила учитель биологии высшей категории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	Будкова Татьяна Владиленовна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с.Каменная Балка МОУ «СОШ №7»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279</TotalTime>
  <Words>595</Words>
  <Application>Microsoft Office PowerPoint</Application>
  <PresentationFormat>Экран (4:3)</PresentationFormat>
  <Paragraphs>118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Arial Black</vt:lpstr>
      <vt:lpstr>Wingdings</vt:lpstr>
      <vt:lpstr>Calibri</vt:lpstr>
      <vt:lpstr>Трава</vt:lpstr>
      <vt:lpstr>Изменения в экосистемах. Саморазвитие экосистемы.</vt:lpstr>
      <vt:lpstr>Цели урока:</vt:lpstr>
      <vt:lpstr>Задачи:</vt:lpstr>
      <vt:lpstr>Биологические термины.</vt:lpstr>
      <vt:lpstr>Проверь себя:</vt:lpstr>
      <vt:lpstr>Слайд 6</vt:lpstr>
      <vt:lpstr>Часть 1</vt:lpstr>
      <vt:lpstr>Ответ:</vt:lpstr>
      <vt:lpstr>Часть 2</vt:lpstr>
      <vt:lpstr>Ответ:</vt:lpstr>
      <vt:lpstr>Задания на сопоставление биологических обьектов,процессов,явлений.</vt:lpstr>
      <vt:lpstr>Ответ:</vt:lpstr>
      <vt:lpstr>Задания на установление последовательности процессов и обьектов</vt:lpstr>
      <vt:lpstr>Ответ:</vt:lpstr>
      <vt:lpstr>Часть 3</vt:lpstr>
      <vt:lpstr>Ответ:</vt:lpstr>
      <vt:lpstr>Изучение новой темы:</vt:lpstr>
      <vt:lpstr>Закрепление изученного материала:</vt:lpstr>
      <vt:lpstr>Ответ:</vt:lpstr>
      <vt:lpstr>Домашнее задание:</vt:lpstr>
      <vt:lpstr>Слайд 21</vt:lpstr>
    </vt:vector>
  </TitlesOfParts>
  <Company>Euro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Изменения в экосистемах. Саморазвитие экосистемы.</dc:title>
  <dc:creator>Дом</dc:creator>
  <cp:lastModifiedBy>Антон</cp:lastModifiedBy>
  <cp:revision>10</cp:revision>
  <dcterms:created xsi:type="dcterms:W3CDTF">2010-03-28T11:08:05Z</dcterms:created>
  <dcterms:modified xsi:type="dcterms:W3CDTF">2015-04-09T09:09:42Z</dcterms:modified>
</cp:coreProperties>
</file>