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7" r:id="rId3"/>
    <p:sldId id="257" r:id="rId4"/>
    <p:sldId id="258" r:id="rId5"/>
    <p:sldId id="261" r:id="rId6"/>
    <p:sldId id="260" r:id="rId7"/>
    <p:sldId id="269" r:id="rId8"/>
    <p:sldId id="262" r:id="rId9"/>
    <p:sldId id="263" r:id="rId10"/>
    <p:sldId id="265" r:id="rId11"/>
    <p:sldId id="266" r:id="rId12"/>
    <p:sldId id="267" r:id="rId13"/>
    <p:sldId id="270" r:id="rId14"/>
    <p:sldId id="296" r:id="rId15"/>
    <p:sldId id="271" r:id="rId16"/>
    <p:sldId id="298" r:id="rId17"/>
    <p:sldId id="273" r:id="rId18"/>
    <p:sldId id="300" r:id="rId19"/>
    <p:sldId id="276" r:id="rId20"/>
    <p:sldId id="278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302" r:id="rId29"/>
    <p:sldId id="303" r:id="rId30"/>
    <p:sldId id="286" r:id="rId31"/>
    <p:sldId id="292" r:id="rId32"/>
    <p:sldId id="293" r:id="rId33"/>
    <p:sldId id="288" r:id="rId34"/>
    <p:sldId id="299" r:id="rId35"/>
    <p:sldId id="289" r:id="rId36"/>
    <p:sldId id="290" r:id="rId37"/>
    <p:sldId id="291" r:id="rId38"/>
    <p:sldId id="294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CC00"/>
    <a:srgbClr val="FFCCCC"/>
    <a:srgbClr val="FF99CC"/>
    <a:srgbClr val="FF66FF"/>
    <a:srgbClr val="009900"/>
    <a:srgbClr val="00FF00"/>
    <a:srgbClr val="3DDBE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91686A5-DE07-4685-B977-10D6AC792429}" type="datetimeFigureOut">
              <a:rPr/>
              <a:pPr>
                <a:defRPr/>
              </a:pPr>
              <a:t>2/14/2012</a:t>
            </a:fld>
            <a:endParaRPr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C61BD37-2190-491F-9582-5D2CE2357C2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60857-8067-43A3-A213-86C857525B0E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78D4D-F80E-4E73-A6BB-8EFF4E1F5A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5BD89F41-CDC7-4ABF-BE17-6025BBC52C3A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005C9B3-9A38-407B-8BB6-4C562F974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DA494-005A-406E-BF52-22A9509828D0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5A142-9EDA-427E-A1D2-93F5B275A6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2237A-1A70-481D-BA8F-266A8CFBC370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40EB6-C398-478C-B0BE-1926CE29C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1F349-B918-4FA5-8829-45AEEADDDBA6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A248D-A944-4445-9F2B-773FA643F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E2942-2FDB-4856-BA79-77E3289D616E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C66B8-E08F-4219-BEFD-703F14D62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40027-A3B2-482F-95BE-10EC05A5E16A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A192F-A19F-47DB-9C30-F07E9B1B9D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D38774-138A-4843-BBB2-5B3897CF7615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EA4586-07F4-4A1A-9303-F552A38294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F15AB-D7B4-4F01-A58A-A072C045CA03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897F9-2625-4361-B282-17FE3D897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419455-EC3D-4C9E-8B69-2F06388515AF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B1362CF-D488-4952-85C9-E8C058EF40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9F334DB-F973-465D-8ECC-A1725DF5163F}" type="datetimeFigureOut">
              <a:rPr lang="en-US"/>
              <a:pPr>
                <a:defRPr/>
              </a:pPr>
              <a:t>2/16/2012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D8CC12E-7A20-4C8C-97DB-F5DB28EB94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8" r:id="rId2"/>
    <p:sldLayoutId id="2147483696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7" r:id="rId9"/>
    <p:sldLayoutId id="2147483694" r:id="rId10"/>
    <p:sldLayoutId id="214748369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90000"/>
              </a:schemeClr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851648" cy="2819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8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Античная философия</a:t>
            </a:r>
            <a:br>
              <a:rPr lang="ru-RU" sz="8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8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 – II </a:t>
            </a:r>
            <a:r>
              <a:rPr lang="ru-RU" sz="8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этапов </a:t>
            </a:r>
            <a:endParaRPr lang="ru-RU" sz="80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5334000"/>
            <a:ext cx="7854950" cy="1066800"/>
          </a:xfrm>
        </p:spPr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dirty="0" smtClean="0">
                <a:solidFill>
                  <a:schemeClr val="bg1"/>
                </a:solidFill>
              </a:rPr>
              <a:t>Работу выполнила: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dirty="0" smtClean="0">
                <a:solidFill>
                  <a:schemeClr val="bg1"/>
                </a:solidFill>
              </a:rPr>
              <a:t>студентка 31 группы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dirty="0" smtClean="0">
                <a:solidFill>
                  <a:schemeClr val="bg1"/>
                </a:solidFill>
              </a:rPr>
              <a:t>Мануйлова Екатерина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D:\78215485_large_Old_paper__26_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"/>
            <a:ext cx="8915400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447800"/>
            <a:ext cx="7620000" cy="35814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90488" indent="449263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«Кто не знает истории философии, в том числе и античной, тот не может по-настоящему знать и ее современного состояния».</a:t>
            </a:r>
          </a:p>
          <a:p>
            <a:pPr marL="90488" indent="449263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</a:t>
            </a:r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А.Г. СПИРКИН </a:t>
            </a:r>
            <a:endParaRPr lang="ru-RU" sz="24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8839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685800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cap="none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Античная философия</a:t>
            </a:r>
            <a:endParaRPr lang="ru-RU" cap="none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196" name="Содержимое 5"/>
          <p:cNvSpPr>
            <a:spLocks noGrp="1"/>
          </p:cNvSpPr>
          <p:nvPr>
            <p:ph idx="1"/>
          </p:nvPr>
        </p:nvSpPr>
        <p:spPr>
          <a:xfrm>
            <a:off x="1600200" y="1066800"/>
            <a:ext cx="6629400" cy="4419600"/>
          </a:xfrm>
        </p:spPr>
        <p:txBody>
          <a:bodyPr/>
          <a:lstStyle/>
          <a:p>
            <a:pPr marL="0" indent="0"/>
            <a:r>
              <a:rPr lang="ru-RU" sz="2400" smtClean="0">
                <a:solidFill>
                  <a:srgbClr val="FFFF00"/>
                </a:solidFill>
              </a:rPr>
              <a:t>Совокупность философских учений, развивавшихся в древнегреческом   и древнеримском рабовладельческом обществе с конца 7 в. до н. э. вплоть до VI в. н. э. </a:t>
            </a:r>
          </a:p>
          <a:p>
            <a:pPr marL="0" indent="0"/>
            <a:r>
              <a:rPr lang="ru-RU" sz="2400" smtClean="0">
                <a:solidFill>
                  <a:srgbClr val="FFFF00"/>
                </a:solidFill>
              </a:rPr>
              <a:t>Она зародилась в древнегреческих полисах</a:t>
            </a:r>
          </a:p>
          <a:p>
            <a:pPr marL="0" indent="0"/>
            <a:r>
              <a:rPr lang="ru-RU" sz="2400" smtClean="0">
                <a:solidFill>
                  <a:srgbClr val="FFFF00"/>
                </a:solidFill>
              </a:rPr>
              <a:t>Ранняя греческая философия еще тесно связана с мифологией. </a:t>
            </a:r>
          </a:p>
          <a:p>
            <a:pPr marL="0" indent="0">
              <a:buFont typeface="Wingdings 2" pitchFamily="18" charset="2"/>
              <a:buNone/>
            </a:pPr>
            <a:r>
              <a:rPr lang="ru-RU" sz="2400" smtClean="0">
                <a:solidFill>
                  <a:srgbClr val="FFFF00"/>
                </a:solidFill>
              </a:rPr>
              <a:t>Рассматривает вопрос о соотношении чувственных образов мира и его самого по себе как бесконечного космоса.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0"/>
            <a:ext cx="5257800" cy="6858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Греция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0000" contrast="20000"/>
          </a:blip>
          <a:stretch>
            <a:fillRect/>
          </a:stretch>
        </p:blipFill>
        <p:spPr>
          <a:xfrm>
            <a:off x="1219200" y="2286000"/>
            <a:ext cx="5867400" cy="4343400"/>
          </a:xfr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0" y="762000"/>
            <a:ext cx="9144000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Греция расположена в южной части Балканского полуострова и на прилегающих к нему и к побережью Малой Азии островах и занимает п</a:t>
            </a:r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лощадь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 131 994 км². Граничит с Албанией, бывшей Югославской Македонией, Болгарией и Турцией. Омывается Средиземным морем, в том числе: Ионическим, Эгейским морями, а южное побережье Крита — Ливийским морем.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3"/>
          <p:cNvSpPr>
            <a:spLocks noGrp="1"/>
          </p:cNvSpPr>
          <p:nvPr>
            <p:ph type="title"/>
          </p:nvPr>
        </p:nvSpPr>
        <p:spPr>
          <a:xfrm>
            <a:off x="228600" y="2133600"/>
            <a:ext cx="8534400" cy="27432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8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Этапы развития греческой философии</a:t>
            </a:r>
            <a:endParaRPr lang="ru-RU" sz="8000" b="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Вертикальный свиток 11"/>
          <p:cNvSpPr/>
          <p:nvPr/>
        </p:nvSpPr>
        <p:spPr>
          <a:xfrm>
            <a:off x="152400" y="228600"/>
            <a:ext cx="7924800" cy="6324600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905000" y="304800"/>
            <a:ext cx="5943600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n-lt"/>
                <a:cs typeface="+mn-cs"/>
              </a:rPr>
              <a:t>I 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n-lt"/>
                <a:cs typeface="+mn-cs"/>
              </a:rPr>
              <a:t>этап -  Досократовский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43000" y="914400"/>
            <a:ext cx="6019800" cy="56943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Зарождение греческих полисов (государств).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Зарождение демократии.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685800" algn="l"/>
              </a:tabLst>
              <a:defRPr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Ярко выраженный космоцентризм;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685800" algn="l"/>
              </a:tabLst>
              <a:defRPr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Повышенное внимание к проблеме объяснения явлений окружающей природы;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685800" algn="l"/>
              </a:tabLst>
              <a:defRPr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Поиск первоначала, породившего все сущее;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685800" algn="l"/>
              </a:tabLst>
              <a:defRPr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Гилозоизм;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685800" algn="l"/>
              </a:tabLst>
              <a:defRPr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Недискуссионный характер философских учений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4953000" cy="685800"/>
          </a:xfrm>
          <a:solidFill>
            <a:schemeClr val="bg2"/>
          </a:solidFill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Представители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9800" y="5029200"/>
            <a:ext cx="228600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Анаксимандр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657600"/>
            <a:ext cx="1600200" cy="220980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0" y="6019800"/>
            <a:ext cx="1905000" cy="4619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Анаксимен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371600"/>
            <a:ext cx="2209800" cy="335280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371600"/>
            <a:ext cx="2133600" cy="3352800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724400" y="5029200"/>
            <a:ext cx="2057400" cy="4619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Пифагор</a:t>
            </a: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57200"/>
            <a:ext cx="1600200" cy="230505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52400" y="2971800"/>
            <a:ext cx="1752600" cy="4619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Фалес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2800" y="304800"/>
            <a:ext cx="1752600" cy="2541588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6934200" y="3048000"/>
            <a:ext cx="1981200" cy="64611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b="1" dirty="0"/>
              <a:t>Ксенофа́н</a:t>
            </a:r>
            <a:endParaRPr lang="ru-RU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b="1" dirty="0"/>
              <a:t> Колофо́нский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34200" y="3810000"/>
            <a:ext cx="1971675" cy="2330450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7010400" y="6248400"/>
            <a:ext cx="1828800" cy="4619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Гераклит</a:t>
            </a:r>
          </a:p>
        </p:txBody>
      </p:sp>
      <p:sp>
        <p:nvSpPr>
          <p:cNvPr id="12303" name="TextBox 14"/>
          <p:cNvSpPr txBox="1">
            <a:spLocks noChangeArrowheads="1"/>
          </p:cNvSpPr>
          <p:nvPr/>
        </p:nvSpPr>
        <p:spPr bwMode="auto">
          <a:xfrm>
            <a:off x="3200400" y="6324600"/>
            <a:ext cx="2422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rebuchet MS" pitchFamily="34" charset="0"/>
              </a:rPr>
              <a:t>И другие философы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1" grpId="0" animBg="1"/>
      <p:bldP spid="13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6096000" cy="6096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17938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Первый древнегреческий философ. </a:t>
            </a:r>
          </a:p>
          <a:p>
            <a:pPr marL="0" indent="17938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Родился в г. Милете (Малая Азия). </a:t>
            </a:r>
          </a:p>
          <a:p>
            <a:pPr marL="0" indent="17938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Представитель ионической натурфилософии и основатель милетской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школы. </a:t>
            </a:r>
          </a:p>
          <a:p>
            <a:pPr marL="0" indent="17938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Был знатного рода, и получил на родине хорошее образование. </a:t>
            </a:r>
          </a:p>
          <a:p>
            <a:pPr marL="0" indent="17938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Много путешествовал. Некоторое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время  жил в Египте, в Фивах и Мемфисе, изучал причины наводнений, продемонстрировал способ измерения высоты пирамид. </a:t>
            </a:r>
          </a:p>
          <a:p>
            <a:pPr marL="0" indent="17938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Считал, что именно он «привез» геометрию из Египта и познакомил с ней греков. </a:t>
            </a:r>
          </a:p>
          <a:p>
            <a:pPr marL="0" indent="17938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Прославился следующими изобретениями: гидравлические часы, арочные мосты, военная технику.</a:t>
            </a:r>
          </a:p>
          <a:p>
            <a:pPr marL="0" indent="17938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Сообщается, что умер Фалес, наблюдая за гимнастическими состязаниями, от жары и, скорее всего, давки. 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685800"/>
            <a:ext cx="1752600" cy="22860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47244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Фалес из милета(640/624 — 548/545 до н. э.) </a:t>
            </a:r>
            <a:endParaRPr lang="ru-RU" sz="240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895600"/>
            <a:ext cx="2590800" cy="257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4419600" cy="5486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Первым определил угловой размер Луны и Солнца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первым стал утверждать, что Луна светит отражённым светом; 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Фалес ввел календарь, по египетскому образцу (в котором год состоял из 365 дней, делился на 12 месяцев по 30 дней, и пять дней оставались выпадающими).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Считается, что Фалес «изобрел глобус»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Фалес первым доказал несколько геометрических теорем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44958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56476">
            <a:off x="6936663" y="1144740"/>
            <a:ext cx="2067339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8610600" cy="62484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cap="none" dirty="0" smtClean="0">
                <a:ln/>
                <a:solidFill>
                  <a:schemeClr val="accent3"/>
                </a:solidFill>
              </a:rPr>
              <a:t>Деятельность в астрономии</a:t>
            </a:r>
            <a:r>
              <a:rPr lang="en-US" sz="3200" cap="none" dirty="0" smtClean="0">
                <a:ln/>
                <a:solidFill>
                  <a:schemeClr val="accent3"/>
                </a:solidFill>
              </a:rPr>
              <a:t> </a:t>
            </a:r>
            <a:r>
              <a:rPr lang="ru-RU" sz="3200" cap="none" dirty="0" smtClean="0">
                <a:ln/>
                <a:solidFill>
                  <a:schemeClr val="accent3"/>
                </a:solidFill>
              </a:rPr>
              <a:t>и геометрии</a:t>
            </a:r>
            <a:endParaRPr lang="ru-RU" sz="3200" cap="none" dirty="0">
              <a:ln/>
              <a:solidFill>
                <a:schemeClr val="accent3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990600"/>
            <a:ext cx="2032000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344" name="TextBox 8"/>
          <p:cNvSpPr txBox="1">
            <a:spLocks noChangeArrowheads="1"/>
          </p:cNvSpPr>
          <p:nvPr/>
        </p:nvSpPr>
        <p:spPr bwMode="auto">
          <a:xfrm rot="-393319">
            <a:off x="5202238" y="2430463"/>
            <a:ext cx="935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rebuchet MS" pitchFamily="34" charset="0"/>
              </a:rPr>
              <a:t>солнце</a:t>
            </a:r>
          </a:p>
        </p:txBody>
      </p:sp>
      <p:sp>
        <p:nvSpPr>
          <p:cNvPr id="14345" name="TextBox 9"/>
          <p:cNvSpPr txBox="1">
            <a:spLocks noChangeArrowheads="1"/>
          </p:cNvSpPr>
          <p:nvPr/>
        </p:nvSpPr>
        <p:spPr bwMode="auto">
          <a:xfrm rot="386718">
            <a:off x="7496175" y="2847975"/>
            <a:ext cx="677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rebuchet MS" pitchFamily="34" charset="0"/>
              </a:rPr>
              <a:t>луна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3581400" cy="62484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взгляды</a:t>
            </a:r>
            <a:endParaRPr lang="ru-RU" sz="540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4953000" cy="5638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существующее возникло из некоего влажного аморфного первовещества, или «воды». Все постоянно рождается из этого единого источника.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Сама Земля держится на воде и окружена со всех сторон океаном. Она пребывает на воде, как диск или доска, плавающая на водоеме.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Все образуется из воды путем её затвердевания/замерзания, а также испарения;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при сгущении вода становится землей, при испарении становится воздухом.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Фалес полагал, что Космос — один [един].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0"/>
            <a:ext cx="3048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3886200"/>
            <a:ext cx="29718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4800600" cy="5562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Старше всех вещей Бог, ибо он не рожден!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00B050"/>
                </a:solidFill>
              </a:rPr>
              <a:t>Прекраснее всего Космос,</a:t>
            </a:r>
            <a:br>
              <a:rPr lang="ru-RU" b="1" dirty="0" smtClean="0">
                <a:solidFill>
                  <a:srgbClr val="00B050"/>
                </a:solidFill>
              </a:rPr>
            </a:br>
            <a:r>
              <a:rPr lang="ru-RU" b="1" dirty="0" smtClean="0">
                <a:solidFill>
                  <a:srgbClr val="00B050"/>
                </a:solidFill>
              </a:rPr>
              <a:t>ибо он творение Бога.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rgbClr val="0070C0"/>
                </a:solidFill>
              </a:rPr>
              <a:t>О друзьях должно помнить не только в их присутствии, но и в их отсутствии</a:t>
            </a:r>
            <a:r>
              <a:rPr lang="ru-RU" dirty="0" smtClean="0"/>
              <a:t>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rgbClr val="7030A0"/>
                </a:solidFill>
              </a:rPr>
              <a:t>Мудрее всего - время, ибо оно раскрывает всё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rgbClr val="CC3300"/>
                </a:solidFill>
              </a:rPr>
              <a:t>Когда легче всего сносить несчастье? Когда видишь, что твоим врагам еще хуже.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rgbClr val="FF0000"/>
                </a:solidFill>
              </a:rPr>
              <a:t>Сильнее всего необходимость, ибо она одолевает всех.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3810000" cy="609600"/>
          </a:xfrm>
        </p:spPr>
        <p:txBody>
          <a:bodyPr numCol="1">
            <a:prstTxWarp prst="textWave1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Изречения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70447">
            <a:off x="5218022" y="579032"/>
            <a:ext cx="3810000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55950">
            <a:off x="5479804" y="3442558"/>
            <a:ext cx="3182484" cy="2386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2590800"/>
            <a:ext cx="2219325" cy="21502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2819400"/>
            <a:ext cx="3714750" cy="2772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543800" cy="6096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Пифагор (около 580-497 до н.э.)</a:t>
            </a:r>
            <a:endParaRPr lang="ru-RU" sz="320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228600" y="762000"/>
            <a:ext cx="2057400" cy="2785796"/>
          </a:xfr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438400" y="533400"/>
            <a:ext cx="5486400" cy="2586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+mn-lt"/>
                <a:cs typeface="+mn-cs"/>
              </a:rPr>
              <a:t>Тайна рождения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Точный год его рождения неизвестен. То же касается места рождения. Отцом ученого чаще всего называется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Мнесарх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, житель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Самоса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, но, по многим версиям родился Пифагор не на этом острове, а в Финикии – либо в Тире, либо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Сидоне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 Имя «Пифагор» буквально означает «тот о котором объявила пифия».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995738"/>
            <a:ext cx="5791200" cy="286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+mn-lt"/>
                <a:cs typeface="+mn-cs"/>
              </a:rPr>
              <a:t>Начало учебы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Способности Пифагора раскрылись еще в раннем возрасте. Зоил, дядя Пифагора, решил отдать его в школу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Ферекида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из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Сироса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. Затем Пифагор поехал на учебу в Египет. В 18 лет он бежал от тирании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Поликрата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в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Милет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к философам – Фалесу и Анаксимандру. Позже он отправился в Египет к жрецам</a:t>
            </a:r>
            <a:r>
              <a:rPr lang="ru-RU" dirty="0">
                <a:latin typeface="+mn-lt"/>
                <a:cs typeface="+mn-cs"/>
              </a:rPr>
              <a:t> 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У жрецов он заимствовал всякого рода мистики, пристрастие к таинствам, к священнодействиям, к магии чисел и т.д.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2743200"/>
            <a:ext cx="1781175" cy="4000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остров Самос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BD05092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9150" y="0"/>
            <a:ext cx="1974850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352800"/>
            <a:ext cx="4077542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43200" y="0"/>
            <a:ext cx="5334000" cy="2362200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800" dirty="0" smtClean="0">
                <a:solidFill>
                  <a:srgbClr val="FF0000"/>
                </a:solidFill>
              </a:rPr>
              <a:t>Возвращение на Самос</a:t>
            </a:r>
          </a:p>
          <a:p>
            <a:pPr marL="0" indent="17938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После долгих лет добровольного изгнания Пифагор возвратился на о. Самос, где и решил основать школу, надеясь переда</a:t>
            </a:r>
            <a:r>
              <a:rPr lang="ru-RU" sz="1900" dirty="0" smtClean="0">
                <a:solidFill>
                  <a:schemeClr val="bg1"/>
                </a:solidFill>
              </a:rPr>
              <a:t>ть </a:t>
            </a: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юным согражданам накопленные знания.</a:t>
            </a:r>
            <a:endParaRPr lang="ru-RU" sz="19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28600"/>
            <a:ext cx="2514600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19400" y="1600200"/>
            <a:ext cx="53340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+mn-lt"/>
                <a:cs typeface="+mn-cs"/>
              </a:rPr>
              <a:t>Проповеди в Кротоне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Пифагор встретился со старейшинами Кротона и очаровал их.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«Мы хотим, чтобы ты поделился мудростью с нашей молодежью», - попросили они, и Пифагор выразил готовность немедленно выступить с речью.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962400"/>
            <a:ext cx="54102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+mn-lt"/>
                <a:cs typeface="+mn-cs"/>
              </a:rPr>
              <a:t>Рождение пифагорейского братства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Успех проповеди позволил открыть в Кротоне училище и начать обучение местной молоде</a:t>
            </a: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жи.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Позже возникло тайное общество, приобретавшее черты религиозной секты. Пифагор обучал учеников философии и математики.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6019800"/>
            <a:ext cx="3810000" cy="6461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Поклоняющиеся восходу солнца члены пифагорейского братства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3581400"/>
            <a:ext cx="2255838" cy="3698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Пифагор и ученики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7239000" cy="5334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Хронологическая таблица</a:t>
            </a:r>
            <a:endParaRPr lang="ru-RU" sz="280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8600" y="533400"/>
          <a:ext cx="7848600" cy="624841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982804"/>
                <a:gridCol w="5865796"/>
              </a:tblGrid>
              <a:tr h="4114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Ок . 580 до н.э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Рождение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Пифагора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14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Ок. 562 до н.э.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Пифагор, покинув родной Самос,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обучается у Фалеса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1020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 562 до н.э.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Пифагор изучает местные таинства в Финкии,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Египте и Вавилоне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14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Ок. 540 до н.э.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Пифагор возвращается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на остров Самос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14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539 до н.э.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Персидское войско захватывает Вавилон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1020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Ок.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525 до н.э.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Пифагор приезжает в город </a:t>
                      </a:r>
                      <a:r>
                        <a:rPr lang="ru-RU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Кратон</a:t>
                      </a:r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и открывает там свою школу.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1020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Ок. 520 до н.э.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Пифагор женится на </a:t>
                      </a:r>
                      <a:r>
                        <a:rPr lang="ru-RU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Феано</a:t>
                      </a:r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 Рост популярности пифагорейского братства.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14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Ок. 510 до н.э.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Война Кротона с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Сибарисом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1020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Ок. 500 до н.э.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Преследование пифагорейцев в Великой Греции. Пифагор бежит в </a:t>
                      </a:r>
                      <a:r>
                        <a:rPr lang="ru-RU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Метапонт</a:t>
                      </a:r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1020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500 до н.э.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Восстание ионийских греков против персидского владычества.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146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Ок. 497 до н.э.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Смерть Пифагора в </a:t>
                      </a:r>
                      <a:r>
                        <a:rPr lang="ru-RU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Метапонте</a:t>
                      </a:r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77724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Основные достижения Пифагора в его школе</a:t>
            </a:r>
            <a:endParaRPr lang="ru-RU" sz="320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5638800" cy="4876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2800" dirty="0" smtClean="0"/>
              <a:t>доказал теорему, которая носит сейчас его имя;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2800" dirty="0" smtClean="0"/>
              <a:t>ввел доказательство в геометрию;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2800" dirty="0" smtClean="0"/>
              <a:t>заложил основы теории пропорций (арифметических, геометрических и гармонических);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2800" dirty="0" smtClean="0"/>
              <a:t>развил теорию музыки и акустики;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2800" dirty="0" smtClean="0"/>
              <a:t>высказал догадку о шарообразности Земли;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ru-RU" sz="2800" dirty="0" smtClean="0"/>
              <a:t>посредством чисел пытался осмыслить: справедливость, смерть, постоянство, мужчина, женщина и прочее.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lum bright="-10000" contrast="40000"/>
          </a:blip>
          <a:srcRect/>
          <a:stretch>
            <a:fillRect/>
          </a:stretch>
        </p:blipFill>
        <p:spPr bwMode="auto">
          <a:xfrm>
            <a:off x="6248400" y="1066800"/>
            <a:ext cx="2652713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0"/>
            <a:ext cx="2190750" cy="219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3733800" cy="701040"/>
          </a:xfrm>
        </p:spPr>
        <p:txBody>
          <a:bodyPr numCol="1">
            <a:prstTxWarp prst="textWave2">
              <a:avLst/>
            </a:prstTxWarp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Взгляды</a:t>
            </a:r>
            <a:endParaRPr lang="ru-RU" sz="540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14400"/>
            <a:ext cx="6096000" cy="5410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Основа мира -  числа, которые образуют космический порядок.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Земля шарообразной формы.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Движение небесных тел подчиняется определенным математическим отношениям.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Все вещи противоположны (правое-левое, мужское-женское, покой – движение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«предельное» - огонь, «беспредельное» – воздух из этого следует, что мир это взаимодействие огня и воздуха (пустоты).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«Все вещи – суть числа»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53461">
            <a:off x="5794499" y="2619233"/>
            <a:ext cx="3185486" cy="2187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7696">
            <a:off x="6031768" y="1106151"/>
            <a:ext cx="2676520" cy="3246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3810000" cy="701040"/>
          </a:xfrm>
        </p:spPr>
        <p:txBody>
          <a:bodyPr numCol="1">
            <a:prstTxWarp prst="textWave2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Изречения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5410200" cy="48466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FF0000"/>
                </a:solidFill>
              </a:rPr>
              <a:t>Начало есть половина всего.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00B0F0"/>
                </a:solidFill>
              </a:rPr>
              <a:t>Будь одинаково равнодушен и к порицанию, и к похвале.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0070C0"/>
                </a:solidFill>
              </a:rPr>
              <a:t>Шутку, как и соль, следует употреблять с умеренностью.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009900"/>
                </a:solidFill>
              </a:rPr>
              <a:t>Знай, что никакое притворство долго скрываться не может.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Будь повелителем самого себя: царствуя и благоуправляя собою, ты будешь иметь превосходное владычество и самую важную должность.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C:\Users\Admin\Desktop\0_3b7b9_8c9ae28f_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0"/>
            <a:ext cx="9525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533400"/>
            <a:ext cx="7086600" cy="381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Предание о смерти великого мудреца</a:t>
            </a:r>
            <a:endParaRPr lang="ru-RU" sz="2400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95400" y="990600"/>
            <a:ext cx="5715000" cy="5029200"/>
          </a:xfrm>
        </p:spPr>
        <p:txBody>
          <a:bodyPr>
            <a:normAutofit fontScale="92500"/>
          </a:bodyPr>
          <a:lstStyle/>
          <a:p>
            <a:pPr marL="0" indent="5397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Когда был подожжен дом Милона, где собирались пифагорейцы, Пифагор в задумчивости сидел в центре залы. Великий мудрец и не помышлял сделать хоть одно движение к своему спасению. Тогда ученики бросились в огонь и проложили в нем дорогу, чтобы он по их телам, как по мосту, вышел из объятого пламенем дома. Пифагора спасли, но страшной ценой –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ценой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жизней его единомышленников. Оставшись один, Пифагор так затосковал, что удалился из города и там лишил себя жизни.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990600"/>
            <a:ext cx="1676400" cy="2413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Вертикальный свиток 11"/>
          <p:cNvSpPr/>
          <p:nvPr/>
        </p:nvSpPr>
        <p:spPr>
          <a:xfrm>
            <a:off x="152400" y="228600"/>
            <a:ext cx="7924800" cy="6324600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0" y="381000"/>
            <a:ext cx="6477000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n-lt"/>
                <a:cs typeface="+mn-cs"/>
              </a:rPr>
              <a:t>II - 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n-lt"/>
                <a:cs typeface="+mn-cs"/>
              </a:rPr>
              <a:t>этап -классический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1143000"/>
            <a:ext cx="6248400" cy="4832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период расцвета греческой философской мысли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развитие категориальных средств постижения бытия и богатство мыслей, опередивших свое время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появлением в рамках общефилософских представлений зачатков научного знания и логики, которые впоследствии оказали существенное влияние на все сферы человеческой деятельности</a:t>
            </a:r>
            <a:r>
              <a:rPr lang="ru-RU" sz="2800" dirty="0"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304800"/>
            <a:ext cx="4114800" cy="62484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представители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977104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52400" y="2971800"/>
            <a:ext cx="2057400" cy="3698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Протагор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228600"/>
            <a:ext cx="2057400" cy="2726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010400" y="3124200"/>
            <a:ext cx="1905000" cy="4000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</a:rPr>
              <a:t>Горгий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1600200"/>
            <a:ext cx="1904999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514600" y="4572000"/>
            <a:ext cx="1905000" cy="5238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</a:rPr>
              <a:t>Платон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657600"/>
            <a:ext cx="1814511" cy="2456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65000"/>
                <a:lumOff val="3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2990" y="3735049"/>
            <a:ext cx="2057400" cy="2468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228600" y="6248400"/>
            <a:ext cx="1752600" cy="4000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Диоген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0" y="6324600"/>
            <a:ext cx="2057400" cy="3698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Аристотель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24400" y="1600200"/>
            <a:ext cx="182880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4724400" y="4572000"/>
            <a:ext cx="1752600" cy="4619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Сократ</a:t>
            </a:r>
          </a:p>
        </p:txBody>
      </p:sp>
      <p:sp>
        <p:nvSpPr>
          <p:cNvPr id="25615" name="TextBox 17"/>
          <p:cNvSpPr txBox="1">
            <a:spLocks noChangeArrowheads="1"/>
          </p:cNvSpPr>
          <p:nvPr/>
        </p:nvSpPr>
        <p:spPr bwMode="auto">
          <a:xfrm>
            <a:off x="3048000" y="6248400"/>
            <a:ext cx="297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rebuchet MS" pitchFamily="34" charset="0"/>
              </a:rPr>
              <a:t>И другие философы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4" grpId="0" animBg="1"/>
      <p:bldP spid="15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162800" cy="5486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Сократ (469-399 до н. э.)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90600"/>
            <a:ext cx="5943600" cy="53244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Древнегреческий философ. Сын скульптора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Софрониска</a:t>
            </a:r>
            <a:r>
              <a:rPr lang="en-US" sz="2000" baseline="30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и повитухи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Фенареты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Получил разностороннее образование.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Был женат на женщине по имени Ксантиппа.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Принимал активное участие в общественной жизни Афин.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Сократ был одним из родоначальников философской диалектики. Был учителем и старшим другом афинского политика и полководца Алкивиада.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В 399 до н. э. ему было предъявлено обвинение в том, что «он не чтит богов, которых чтит город, а вводит новые божества, и повинен в том, что развращает юношество». Как свободный афинский гражданин, не был подвергнут казни, а сам принял яд (по распространённой легенде, настой цикуты.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32994">
            <a:off x="6018514" y="1139857"/>
            <a:ext cx="2744811" cy="3054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54864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Взгляды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7239000" cy="57912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Совершил поворот в развитии философии, впервые поставив в центр своего философствования человека, его сущность, внутренние противоречия его души.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Метод диалектических споров - обнаружение противоречий в рассуждениях собеседника и приведения его к истине посредством вопросов и ответов. Он первый увидел в отчетливости и ясности суждений основной признак их истинности. </a:t>
            </a: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Развивал принципы рационализма, утверждая, что добродетель проистекает из знания и человек, знающий, что такое добро, не станет поступать дурно. </a:t>
            </a: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Самопознание - девиз "Познай самого себя" - как общественное и нравственное существо.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Власть в государстве должна принадлежать «лучшим», тем кто разбирается в политике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0601">
            <a:off x="7010400" y="609599"/>
            <a:ext cx="2133601" cy="31315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447800"/>
            <a:ext cx="5334000" cy="4779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0070C0"/>
                </a:solidFill>
              </a:rPr>
              <a:t>У солнца есть один недостаток: оно не может видеть самого себя.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FF0000"/>
                </a:solidFill>
              </a:rPr>
              <a:t>Сделанное наспех редко бывает хорошо сделано</a:t>
            </a:r>
            <a:r>
              <a:rPr lang="ru-RU" dirty="0" smtClean="0"/>
              <a:t>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Женись, несмотря ни на что. Если попадется хорошая жена, будешь исключением, а если плохая — станешь философом.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solidFill>
                  <a:srgbClr val="00B050"/>
                </a:solidFill>
              </a:rPr>
              <a:t>Женишься ты или нет — все равно раскаешься.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solidFill>
                  <a:srgbClr val="7030A0"/>
                </a:solidFill>
              </a:rPr>
              <a:t>Высшая мудрость — различать добро и зло.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«Я знаю, что ничего не знаю, но другие не знают и этого»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4648200" cy="701040"/>
          </a:xfr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numCol="1">
            <a:prstTxWarp prst="textWave2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Изречения</a:t>
            </a:r>
            <a:endParaRPr lang="ru-RU" dirty="0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0"/>
            <a:ext cx="3200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276600"/>
            <a:ext cx="3403600" cy="2552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8678" name="TextBox 6"/>
          <p:cNvSpPr txBox="1">
            <a:spLocks noChangeArrowheads="1"/>
          </p:cNvSpPr>
          <p:nvPr/>
        </p:nvSpPr>
        <p:spPr bwMode="auto">
          <a:xfrm rot="-392422">
            <a:off x="6038850" y="5451475"/>
            <a:ext cx="7381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rebuchet MS" pitchFamily="34" charset="0"/>
              </a:rPr>
              <a:t>ЗЛО</a:t>
            </a:r>
          </a:p>
        </p:txBody>
      </p:sp>
      <p:sp>
        <p:nvSpPr>
          <p:cNvPr id="28679" name="TextBox 7"/>
          <p:cNvSpPr txBox="1">
            <a:spLocks noChangeArrowheads="1"/>
          </p:cNvSpPr>
          <p:nvPr/>
        </p:nvSpPr>
        <p:spPr bwMode="auto">
          <a:xfrm rot="-392422">
            <a:off x="7561263" y="5233988"/>
            <a:ext cx="9509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rebuchet MS" pitchFamily="34" charset="0"/>
              </a:rPr>
              <a:t>ДОБРО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6324600" cy="62484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Протагор (</a:t>
            </a:r>
            <a:r>
              <a:rPr lang="en-US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480–411 </a:t>
            </a: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до Р.Х.)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6248400" cy="579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Протагор происходил из Абдер (берег Фракии).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Приобрел известность благодаря преподавательской деятельности в нескольких греческих городах, в частности, в Сицилии и Италии.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Проводил жизнь в научных занятиях и первым выступил общественным учителем в Греции.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Первым открыто назвал себя софистом.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Был изгнан из Афин по обвинению в «нечестии», которое повлекла его книга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О богах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начинавшаяся фразой «О богах я не могу знать ни того, что они есть, ни того, что их нет, ни как они выглядят, ибо много препятствий знанию: 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неявленность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(предмета), и краткость человеческой жизни».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86858">
            <a:off x="6579762" y="248305"/>
            <a:ext cx="2185870" cy="29885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505200"/>
            <a:ext cx="2286000" cy="3163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D:\61954371_1280088808_369d404a92b5_cop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09600"/>
            <a:ext cx="9753600" cy="794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838200"/>
            <a:ext cx="7848600" cy="5181600"/>
          </a:xfr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Материалист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Бытие постоянно изменяется.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Всякая вещь соединяет в себе противоположности.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Все истинно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Человек – центр мироздания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«Человек есть мера всех вещей, существующих, что они существуют, не существующих же, что они не существуют».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72752">
            <a:off x="4363506" y="216316"/>
            <a:ext cx="274320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ln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  <a:reflection blurRad="6350" stA="60000" endA="900" endPos="60000" dist="60007" dir="5400000" sy="-100000" algn="bl" rotWithShape="0"/>
                </a:effectLst>
                <a:latin typeface="+mn-lt"/>
                <a:cs typeface="+mn-cs"/>
              </a:rPr>
              <a:t>ВЗГЛЯДЫ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5029200" cy="838200"/>
          </a:xfrm>
        </p:spPr>
        <p:txBody>
          <a:bodyPr numCol="1">
            <a:prstTxWarp prst="textWave2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Изречения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95400"/>
            <a:ext cx="5181600" cy="5334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solidFill>
                  <a:srgbClr val="0070C0"/>
                </a:solidFill>
                <a:cs typeface="Times New Roman" pitchFamily="18" charset="0"/>
              </a:rPr>
              <a:t>Образование не дает ростков в душе, если оно не проникает до значительной глубины.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solidFill>
                  <a:srgbClr val="FF0000"/>
                </a:solidFill>
                <a:cs typeface="Times New Roman" pitchFamily="18" charset="0"/>
              </a:rPr>
              <a:t>Нет ни искусства без упражнения, ни упражнения без искусства.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Упражнение, друзья, дает больше, чем хорошее природное дарование.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Все подобно всему в каком-нибудь отношении</a:t>
            </a:r>
            <a:endParaRPr lang="ru-RU" b="1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152400"/>
            <a:ext cx="18256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25559">
            <a:off x="5467346" y="2084749"/>
            <a:ext cx="3444443" cy="25817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304800" y="838200"/>
            <a:ext cx="8382000" cy="5791200"/>
          </a:xfrm>
          <a:prstGeom prst="horizontalScroll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5257800" cy="85344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sz="60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1676400"/>
            <a:ext cx="7315200" cy="4343400"/>
          </a:xfr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II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этапы Античной философии положили начало развитию философской мысли.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Можно сделать вывод, что в античной общественной мысли сформировались  все основные философские направления, возникли концепции мира и человека, получившие развитие в европейской культуре последующих тысячелетий. 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AutoNum type="arabicPeriod"/>
              <a:defRPr/>
            </a:pP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Wingdings 2"/>
              <a:buAutoNum type="arabicPeriod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Лента лицом вниз 5"/>
          <p:cNvSpPr/>
          <p:nvPr/>
        </p:nvSpPr>
        <p:spPr>
          <a:xfrm>
            <a:off x="0" y="228600"/>
            <a:ext cx="8077200" cy="685800"/>
          </a:xfrm>
          <a:prstGeom prst="ribb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7772400" cy="54864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Анаксимен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 Знания увеличивают незнание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Анаксимандр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Части изменяются, целое же неизменно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Пифагор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Делай великое, не обещая великого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На верность твоей собаки полагайся во всякое время, а на верность жены только до первого случая.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Статую красит вид, а человека его деяния.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Гераклит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Взаимную беседу следует вести так, чтобы каждый из собеседников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извлек из нее пользу, приобретая больше знаний.</a:t>
            </a:r>
            <a:endParaRPr lang="ru-RU" sz="2800" dirty="0" smtClean="0">
              <a:solidFill>
                <a:srgbClr val="0070C0"/>
              </a:solidFill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28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2800" dirty="0" smtClean="0">
              <a:solidFill>
                <a:srgbClr val="0070C0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2800" dirty="0" smtClean="0">
              <a:solidFill>
                <a:srgbClr val="FF0000"/>
              </a:solidFill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9436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хрестоматия</a:t>
            </a:r>
            <a:endParaRPr lang="ru-RU" sz="4800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7696200" cy="6324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Диоген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0070C0"/>
                </a:solidFill>
              </a:rPr>
              <a:t>Протягивая руку друзьям, не надо сжимать пальцы в кулак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err="1" smtClean="0">
                <a:solidFill>
                  <a:srgbClr val="0070C0"/>
                </a:solidFill>
              </a:rPr>
              <a:t>Злословец</a:t>
            </a:r>
            <a:r>
              <a:rPr lang="ru-RU" dirty="0" smtClean="0">
                <a:solidFill>
                  <a:srgbClr val="0070C0"/>
                </a:solidFill>
              </a:rPr>
              <a:t> есть самый лютый из диких зверей, а льстец - самый опасный из ручных животных. 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Платон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0070C0"/>
                </a:solidFill>
              </a:rPr>
              <a:t>Воспитание и наставления начинаются с самых первых лет существования и продолжаются до конца жизни.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0070C0"/>
                </a:solidFill>
              </a:rPr>
              <a:t>Бог в нас самих.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Аристотель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Чтобы делать добро, надо прежде всего им обладать.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На вопрос, как ученикам преуспеть, Аристотель ответил: "Догонять тех, кто впереди, и не ждать тех, кто сзади.«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Остроумие — дерзость, получившая образование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err="1" smtClean="0">
                <a:solidFill>
                  <a:srgbClr val="FF0000"/>
                </a:solidFill>
              </a:rPr>
              <a:t>Горгий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0070C0"/>
                </a:solidFill>
              </a:rPr>
              <a:t>...убеждение... хотя не имеет внешнего вида необходимости, но силу имеет ту же самую, что и необходимость.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0070C0"/>
                </a:solidFill>
              </a:rPr>
              <a:t>Серьезные доводы противника опровергай шуткой, шутки — серьезностью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>
              <a:solidFill>
                <a:srgbClr val="0070C0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239000" cy="533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словарь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7848600" cy="5867400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tx2">
                    <a:lumMod val="50000"/>
                  </a:schemeClr>
                </a:solidFill>
              </a:rPr>
              <a:t>Миф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в переводе с греческого «рассказ», «предание», «слово».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tx2">
                    <a:lumMod val="50000"/>
                  </a:schemeClr>
                </a:solidFill>
              </a:rPr>
              <a:t>Демократия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- (греч.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dеmokratía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, буквально — народовластие, от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dеmos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— народ и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krátos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— власть), форма политической организации общества, основанная на признании народа в качестве источника власти, на его праве участвовать в решении государственных дел и наделении граждан достаточно широким кругом прав и свобод.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tx2">
                    <a:lumMod val="50000"/>
                  </a:schemeClr>
                </a:solidFill>
              </a:rPr>
              <a:t>Космоцентризм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- (греч.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Кпумпт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+ центр) система философских взглядов, в которых космос (как философское понятие) занимает центральное место.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tx2">
                    <a:lumMod val="50000"/>
                  </a:schemeClr>
                </a:solidFill>
              </a:rPr>
              <a:t>Первоначало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- основное начало, изначальная сущность.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7924800" cy="6477000"/>
          </a:xfrm>
        </p:spPr>
        <p:txBody>
          <a:bodyPr>
            <a:normAutofit fontScale="850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СЕКТА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(религиозная) - отколовшаяся от основного или господствующего религиозного вероисповедания группа верующих, придерживающаяся своих взглядов и толкований его отдельных догматов, обрядов.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Диалектика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[греч.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dialektiké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téchnе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) — искусство вести беседу.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Истина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верное отражение объективной действительности в сознании человека, воспроизведение её такой, какой она существует сама по себе, вне и независимо от человека и его сознания.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err="1" smtClean="0">
                <a:solidFill>
                  <a:schemeClr val="accent1">
                    <a:lumMod val="50000"/>
                  </a:schemeClr>
                </a:solidFill>
              </a:rPr>
              <a:t>Рационали́зм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(от лат. 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rationalis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 —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разумный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) — философское направление, признающее разум основой познания и поведения людей, источником и критерием истинности всех жизненных устремлений человека.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err="1" smtClean="0">
                <a:solidFill>
                  <a:schemeClr val="accent1">
                    <a:lumMod val="50000"/>
                  </a:schemeClr>
                </a:solidFill>
              </a:rPr>
              <a:t>Софи́сты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(от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др.-греч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σοφιστής 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— «умелец, изобретатель, мудрец, знаток») — древнегреческие платные преподаватели красноречия, представители одноименного философского направления, распространенного в Греции во 2-ой половине V — 1-й половине IV веков до н. э.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4800"/>
            <a:ext cx="7848600" cy="6324600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Гилозоизм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- (греч.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hyle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— вещество, материя 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zoe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— жизнь) — философская концепция, признающая одушевленность всех тел, космоса, материи, природы.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Натурфилософия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(от лат.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natuга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— природа), философия природы, умозрительное истолкование природы, рассматриваемой в её целостности.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Бытие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- философская категория, обозначающая реальность, существующую объективно, независимо от сознания, воли и эмоций человека.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Логика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(греч.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logik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), наука о приемлемых способах рассуждения.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3">
                    <a:lumMod val="50000"/>
                  </a:schemeClr>
                </a:solidFill>
              </a:rPr>
              <a:t>Материализм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(от латинского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materialis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— вещественный), одно из двух главных философских направлений, которое решает основной вопрос философии в пользу первичности материи, природы, бытия, физического, объективного и рассматривает сознание, мышление как свойство материи в противоположность идеализму, принимающему за исходное дух, идею, сознание, мышление, психическое, субъективное.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696200" cy="701040"/>
          </a:xfr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Проверочная работа    </a:t>
            </a:r>
            <a:endParaRPr lang="ru-RU" dirty="0">
              <a:ln w="0"/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7696200" cy="5715000"/>
          </a:xfr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0070C0"/>
                </a:solidFill>
                <a:latin typeface="+mj-lt"/>
              </a:rPr>
              <a:t>1. Что является началом нашего мира, согласно учению Фалеса?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А) воздух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Б) вода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В) огонь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2. Как прозвали самых ранних греческих философов?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А) лириками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Б) физиками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В) математиками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3. С чем согласуются все вещи, по учению Пифагора?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А) с числом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Б) с душой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В) с пространством</a:t>
            </a:r>
            <a:endParaRPr lang="ru-RU" b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229600" y="152400"/>
            <a:ext cx="762000" cy="11080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rgbClr val="FF0000"/>
                </a:solidFill>
              </a:rPr>
              <a:t>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7696200" cy="63246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4. «Я знаю, что ничего не знаю, но...»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А) знать все и невозможно;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Б) знания увеличивают скорбь;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В) другие не знают и этого.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5. «</a:t>
            </a:r>
            <a:r>
              <a:rPr lang="ru-RU" dirty="0" smtClean="0">
                <a:solidFill>
                  <a:srgbClr val="0070C0"/>
                </a:solidFill>
              </a:rPr>
              <a:t>Старше всех вещей Бог, ибо он не рожден!»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А) Сократ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Б)Протагор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В)Фалес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rgbClr val="0070C0"/>
                </a:solidFill>
              </a:rPr>
              <a:t>6. «</a:t>
            </a:r>
            <a:r>
              <a:rPr lang="ru-RU" b="1" dirty="0" smtClean="0">
                <a:solidFill>
                  <a:srgbClr val="0070C0"/>
                </a:solidFill>
                <a:cs typeface="Times New Roman" pitchFamily="18" charset="0"/>
              </a:rPr>
              <a:t>Все подобно всему в каком-нибудь отношении</a:t>
            </a:r>
            <a:r>
              <a:rPr lang="ru-RU" dirty="0" smtClean="0">
                <a:solidFill>
                  <a:srgbClr val="0070C0"/>
                </a:solidFill>
              </a:rPr>
              <a:t>»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А) Протагор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Б) Пифагор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В)Сократ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239000" cy="62484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Проверочная работа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52400"/>
            <a:ext cx="685800" cy="11080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rgbClr val="FF0000"/>
                </a:solidFill>
              </a:rPr>
              <a:t>Б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3400" y="1600200"/>
          <a:ext cx="7315200" cy="4953001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3657600"/>
                <a:gridCol w="3657600"/>
              </a:tblGrid>
              <a:tr h="16915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1.Фалес</a:t>
                      </a:r>
                    </a:p>
                    <a:p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А)Основа мира -  числа, которые образуют космический порядок.</a:t>
                      </a:r>
                    </a:p>
                    <a:p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559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2.Пифагор</a:t>
                      </a:r>
                    </a:p>
                    <a:p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Б)Развивал принципы рационализма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845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3.Сократ</a:t>
                      </a:r>
                    </a:p>
                    <a:p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В)Человек – центр мироздания</a:t>
                      </a:r>
                    </a:p>
                    <a:p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42094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4.Протагор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Г)Все образуется из воды путем её затвердевания/замерзания, а также испарения;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981" name="TextBox 4"/>
          <p:cNvSpPr txBox="1">
            <a:spLocks noChangeArrowheads="1"/>
          </p:cNvSpPr>
          <p:nvPr/>
        </p:nvSpPr>
        <p:spPr bwMode="auto">
          <a:xfrm>
            <a:off x="457200" y="1066800"/>
            <a:ext cx="6858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Trebuchet MS" pitchFamily="34" charset="0"/>
              </a:rPr>
              <a:t>Соотнесите философа с его взглядом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239000" cy="70104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Проблемное задание</a:t>
            </a:r>
            <a:endParaRPr lang="ru-RU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219200"/>
            <a:ext cx="7239000" cy="484663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Согласны ли вы с точной зрения Фалеса, что существующее возникло из некоего влажного аморфного первовещества, или «воды»? Все постоянно рождается из этого единого источника.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Свой ответ аргументируйте.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228600"/>
            <a:ext cx="685800" cy="11080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rgbClr val="FF0000"/>
                </a:solidFill>
              </a:rPr>
              <a:t>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477000" cy="685800"/>
          </a:xfrm>
        </p:spPr>
        <p:txBody>
          <a:bodyPr numCol="1">
            <a:prstTxWarp prst="textWave2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Литература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447800"/>
            <a:ext cx="6172200" cy="4846638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А.Г. Спиркин «Философия»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Журнал 100 человек, которые изменили ход истории. Пифагор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Интернет 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1800" u="sng" dirty="0" smtClean="0">
                <a:solidFill>
                  <a:schemeClr val="tx2">
                    <a:lumMod val="75000"/>
                  </a:schemeClr>
                </a:solidFill>
              </a:rPr>
              <a:t>http://www.epwr.ru/quotauthor/txt_492.php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http://images.yandex.ru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http://www.wisdoms.ru/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http://www.bibliotekar.ru/filosofia/1.htm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http://www.openreality.ru/school/philosophy/antique/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57202">
            <a:off x="6536220" y="3204251"/>
            <a:ext cx="2225801" cy="3091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67271">
            <a:off x="6752190" y="394390"/>
            <a:ext cx="1867225" cy="2801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1600200"/>
            <a:ext cx="7388562" cy="28007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Благодарю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2776</TotalTime>
  <Words>2516</Words>
  <PresentationFormat>Экран (4:3)</PresentationFormat>
  <Paragraphs>274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Изящная</vt:lpstr>
      <vt:lpstr>Античная философия I – II этапов </vt:lpstr>
      <vt:lpstr>Слайд 2</vt:lpstr>
      <vt:lpstr>Античная философия</vt:lpstr>
      <vt:lpstr>Греция</vt:lpstr>
      <vt:lpstr>Этапы развития греческой философии</vt:lpstr>
      <vt:lpstr>Слайд 6</vt:lpstr>
      <vt:lpstr>Представители</vt:lpstr>
      <vt:lpstr>Фалес из милета(640/624 — 548/545 до н. э.) </vt:lpstr>
      <vt:lpstr>Деятельность в астрономии и геометрии</vt:lpstr>
      <vt:lpstr>взгляды</vt:lpstr>
      <vt:lpstr>Изречения</vt:lpstr>
      <vt:lpstr>Пифагор (около 580-497 до н.э.)</vt:lpstr>
      <vt:lpstr>Слайд 13</vt:lpstr>
      <vt:lpstr>Хронологическая таблица</vt:lpstr>
      <vt:lpstr>Основные достижения Пифагора в его школе</vt:lpstr>
      <vt:lpstr>Взгляды</vt:lpstr>
      <vt:lpstr>Изречения</vt:lpstr>
      <vt:lpstr>Предание о смерти великого мудреца</vt:lpstr>
      <vt:lpstr>Слайд 19</vt:lpstr>
      <vt:lpstr>представители</vt:lpstr>
      <vt:lpstr>Сократ (469-399 до н. э.)</vt:lpstr>
      <vt:lpstr>Взгляды</vt:lpstr>
      <vt:lpstr>Изречения</vt:lpstr>
      <vt:lpstr>Протагор (480–411 до Р.Х.)</vt:lpstr>
      <vt:lpstr>Слайд 25</vt:lpstr>
      <vt:lpstr>Изречения</vt:lpstr>
      <vt:lpstr>Выводы</vt:lpstr>
      <vt:lpstr>хрестоматия</vt:lpstr>
      <vt:lpstr>Слайд 29</vt:lpstr>
      <vt:lpstr>словарь</vt:lpstr>
      <vt:lpstr>Слайд 31</vt:lpstr>
      <vt:lpstr>Слайд 32</vt:lpstr>
      <vt:lpstr>Проверочная работа    </vt:lpstr>
      <vt:lpstr>Слайд 34</vt:lpstr>
      <vt:lpstr>Проверочная работа</vt:lpstr>
      <vt:lpstr>Проблемное задание</vt:lpstr>
      <vt:lpstr>Литература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Античная философия (I – II период)</dc:title>
  <dc:creator>Admin</dc:creator>
  <cp:lastModifiedBy>Пользователь</cp:lastModifiedBy>
  <cp:revision>242</cp:revision>
  <dcterms:created xsi:type="dcterms:W3CDTF">2011-11-30T10:39:37Z</dcterms:created>
  <dcterms:modified xsi:type="dcterms:W3CDTF">2012-02-16T06:32:45Z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1559669</vt:lpwstr>
  </property>
  <property fmtid="{D5CDD505-2E9C-101B-9397-08002B2CF9AE}" pid="3" name="NXPowerLiteSettings">
    <vt:lpwstr>F48002E0015000</vt:lpwstr>
  </property>
  <property fmtid="{D5CDD505-2E9C-101B-9397-08002B2CF9AE}" pid="4" name="NXPowerLiteVersion">
    <vt:lpwstr>D5.0.2</vt:lpwstr>
  </property>
  <property fmtid="{D5CDD505-2E9C-101B-9397-08002B2CF9AE}" pid="5" name="NXTAG2">
    <vt:lpwstr>00080038ad0100000000010250600207f48002e0015000</vt:lpwstr>
  </property>
</Properties>
</file>