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72" r:id="rId4"/>
    <p:sldId id="274" r:id="rId5"/>
    <p:sldId id="273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66" r:id="rId17"/>
    <p:sldId id="285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6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2800"/>
                      <a:t>Законодательная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800"/>
                      <a:t>Испол-нительная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22869695317300348"/>
                  <c:y val="0.15878831498593557"/>
                </c:manualLayout>
              </c:layout>
              <c:tx>
                <c:rich>
                  <a:bodyPr/>
                  <a:lstStyle/>
                  <a:p>
                    <a:r>
                      <a:rPr lang="ru-RU" sz="2800"/>
                      <a:t>Судеб-ная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законодательная</c:v>
                </c:pt>
                <c:pt idx="1">
                  <c:v>исполнительная</c:v>
                </c:pt>
                <c:pt idx="2">
                  <c:v>судебная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33.300000000000011</c:v>
                </c:pt>
                <c:pt idx="1">
                  <c:v>33.300000000000011</c:v>
                </c:pt>
                <c:pt idx="2">
                  <c:v>33.300000000000011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DCF72-9E84-4113-8F8C-368911EB0832}" type="datetimeFigureOut">
              <a:rPr lang="ru-RU" smtClean="0"/>
              <a:pPr/>
              <a:t>17.10.2013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CC763-084D-46A2-A240-BB4517B8B1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568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464A8-4274-4217-AA23-60237D29CB5D}" type="datetime1">
              <a:rPr lang="ru-RU" smtClean="0"/>
              <a:pPr/>
              <a:t>17.10.2013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406A6-F944-4ED8-9774-ED0B3B9B9701}" type="datetime1">
              <a:rPr lang="ru-RU" smtClean="0"/>
              <a:pPr/>
              <a:t>17.10.2013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5AFD-D881-482B-8C34-9FB9172A8ADC}" type="datetime1">
              <a:rPr lang="ru-RU" smtClean="0"/>
              <a:pPr/>
              <a:t>17.10.2013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D871-4F18-4852-9C62-16FE57AAD5D1}" type="datetime1">
              <a:rPr lang="ru-RU" smtClean="0"/>
              <a:pPr/>
              <a:t>17.10.2013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E5A5-934B-48B0-AC98-7E530FCD634C}" type="datetime1">
              <a:rPr lang="ru-RU" smtClean="0"/>
              <a:pPr/>
              <a:t>17.10.2013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044D-6C4D-4EBA-B200-BBD4F7A9F460}" type="datetime1">
              <a:rPr lang="ru-RU" smtClean="0"/>
              <a:pPr/>
              <a:t>17.10.2013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5196-E968-4A90-85FD-E77066922D50}" type="datetime1">
              <a:rPr lang="ru-RU" smtClean="0"/>
              <a:pPr/>
              <a:t>17.10.2013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69C5-13A3-4FCB-9FFD-6DB5394E24BE}" type="datetime1">
              <a:rPr lang="ru-RU" smtClean="0"/>
              <a:pPr/>
              <a:t>17.10.2013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363A-7565-4A9B-9405-617B9FE4532D}" type="datetime1">
              <a:rPr lang="ru-RU" smtClean="0"/>
              <a:pPr/>
              <a:t>17.10.2013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5B0D6-4F86-4A0B-BDDF-C3E4EB914CAD}" type="datetime1">
              <a:rPr lang="ru-RU" smtClean="0"/>
              <a:pPr/>
              <a:t>17.10.2013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F93B-CE72-442E-A3B2-260C9FF62AA5}" type="datetime1">
              <a:rPr lang="ru-RU" smtClean="0"/>
              <a:pPr/>
              <a:t>17.10.2013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AC57902-74A0-4514-9490-534EFD98D747}" type="datetime1">
              <a:rPr lang="ru-RU" smtClean="0"/>
              <a:pPr/>
              <a:t>17.10.2013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3948470"/>
          </a:xfrm>
        </p:spPr>
        <p:txBody>
          <a:bodyPr anchor="ctr"/>
          <a:lstStyle/>
          <a:p>
            <a:r>
              <a:rPr lang="ru-RU" dirty="0" smtClean="0"/>
              <a:t>Правовое государство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6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499992" y="836712"/>
            <a:ext cx="4186808" cy="452596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5400" b="1" dirty="0" smtClean="0">
                <a:solidFill>
                  <a:schemeClr val="tx1"/>
                </a:solidFill>
              </a:rPr>
              <a:t>Зачем разделять единую власть?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>
          <a:xfrm>
            <a:off x="395536" y="2060848"/>
            <a:ext cx="4041648" cy="37010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5400" b="1" dirty="0" smtClean="0">
                <a:solidFill>
                  <a:schemeClr val="tx1"/>
                </a:solidFill>
              </a:rPr>
              <a:t>Кто выше – право или власть?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Что такое правовое </a:t>
            </a:r>
            <a:r>
              <a:rPr lang="ru-RU" dirty="0" err="1" smtClean="0"/>
              <a:t>госу-дарство</a:t>
            </a:r>
            <a:r>
              <a:rPr lang="ru-RU" dirty="0" smtClean="0"/>
              <a:t>? Его признаки.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427984" y="1772816"/>
            <a:ext cx="425881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Во-вторых,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Государственная власть в право-</a:t>
            </a:r>
            <a:r>
              <a:rPr lang="ru-RU" sz="3200" dirty="0" err="1" smtClean="0">
                <a:solidFill>
                  <a:schemeClr val="tx1"/>
                </a:solidFill>
              </a:rPr>
              <a:t>вом</a:t>
            </a:r>
            <a:r>
              <a:rPr lang="ru-RU" sz="3200" dirty="0" smtClean="0">
                <a:solidFill>
                  <a:schemeClr val="tx1"/>
                </a:solidFill>
              </a:rPr>
              <a:t> государстве всегда действует только в рамках права, т.е. </a:t>
            </a:r>
            <a:r>
              <a:rPr lang="ru-RU" sz="3200" i="1" dirty="0" err="1" smtClean="0">
                <a:solidFill>
                  <a:schemeClr val="tx1"/>
                </a:solidFill>
              </a:rPr>
              <a:t>огра-ничена</a:t>
            </a:r>
            <a:r>
              <a:rPr lang="ru-RU" sz="3200" i="1" dirty="0" smtClean="0">
                <a:solidFill>
                  <a:schemeClr val="tx1"/>
                </a:solidFill>
              </a:rPr>
              <a:t> правом</a:t>
            </a:r>
            <a:r>
              <a:rPr lang="ru-RU" sz="3200" dirty="0" smtClean="0">
                <a:solidFill>
                  <a:schemeClr val="tx1"/>
                </a:solidFill>
              </a:rPr>
              <a:t>.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3"/>
          </p:nvPr>
        </p:nvSpPr>
        <p:spPr>
          <a:xfrm>
            <a:off x="323528" y="1916832"/>
            <a:ext cx="4041648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Во-первых,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Высшая цель правового государства – </a:t>
            </a:r>
            <a:r>
              <a:rPr lang="ru-RU" sz="3200" i="1" dirty="0" smtClean="0">
                <a:solidFill>
                  <a:schemeClr val="tx1"/>
                </a:solidFill>
              </a:rPr>
              <a:t>обеспечить права человека и гражданина</a:t>
            </a:r>
            <a:r>
              <a:rPr lang="ru-RU" sz="3200" dirty="0" smtClean="0">
                <a:solidFill>
                  <a:schemeClr val="tx1"/>
                </a:solidFill>
              </a:rPr>
              <a:t>.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5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988840"/>
            <a:ext cx="6696744" cy="247174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ru-RU" sz="2600" dirty="0" smtClean="0">
                <a:solidFill>
                  <a:schemeClr val="tx1"/>
                </a:solidFill>
              </a:rPr>
              <a:t>Единство территории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600" dirty="0" smtClean="0">
                <a:solidFill>
                  <a:schemeClr val="tx1"/>
                </a:solidFill>
              </a:rPr>
              <a:t>Публичная власть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600" dirty="0" smtClean="0">
                <a:solidFill>
                  <a:schemeClr val="tx1"/>
                </a:solidFill>
              </a:rPr>
              <a:t>Суверенитет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600" dirty="0" smtClean="0">
                <a:solidFill>
                  <a:schemeClr val="tx1"/>
                </a:solidFill>
              </a:rPr>
              <a:t>Законодательная деятельность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600" dirty="0" smtClean="0">
                <a:solidFill>
                  <a:schemeClr val="tx1"/>
                </a:solidFill>
              </a:rPr>
              <a:t>Налоговые сборы</a:t>
            </a:r>
            <a:endParaRPr lang="ru-RU" sz="26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Заголовок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/>
          <a:lstStyle/>
          <a:p>
            <a:pPr algn="l"/>
            <a:r>
              <a:rPr lang="ru-RU" dirty="0" smtClean="0"/>
              <a:t>Что такое правовое </a:t>
            </a:r>
            <a:r>
              <a:rPr lang="ru-RU" dirty="0" err="1" smtClean="0"/>
              <a:t>госу-дарство</a:t>
            </a:r>
            <a:r>
              <a:rPr lang="ru-RU" dirty="0" smtClean="0"/>
              <a:t>? Его признаки.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633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21886" y="0"/>
            <a:ext cx="8229600" cy="1600200"/>
          </a:xfrm>
        </p:spPr>
        <p:txBody>
          <a:bodyPr/>
          <a:lstStyle/>
          <a:p>
            <a:pPr algn="l"/>
            <a:r>
              <a:rPr lang="ru-RU" dirty="0" smtClean="0"/>
              <a:t>Что такое правовое </a:t>
            </a:r>
            <a:r>
              <a:rPr lang="ru-RU" dirty="0" err="1" smtClean="0"/>
              <a:t>госу-дарство</a:t>
            </a:r>
            <a:r>
              <a:rPr lang="ru-RU" dirty="0" smtClean="0"/>
              <a:t>? Его признаки.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484784"/>
            <a:ext cx="2484685" cy="34531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506916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4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«Характеризуя правовое </a:t>
            </a:r>
            <a:r>
              <a:rPr lang="ru-RU" sz="2800" dirty="0" err="1" smtClean="0">
                <a:solidFill>
                  <a:schemeClr val="tx1"/>
                </a:solidFill>
              </a:rPr>
              <a:t>государ</a:t>
            </a:r>
            <a:r>
              <a:rPr lang="ru-RU" sz="2800" dirty="0" smtClean="0">
                <a:solidFill>
                  <a:schemeClr val="tx1"/>
                </a:solidFill>
              </a:rPr>
              <a:t>-</a:t>
            </a:r>
          </a:p>
          <a:p>
            <a:pPr marL="0" indent="0">
              <a:lnSpc>
                <a:spcPct val="124000"/>
              </a:lnSpc>
              <a:spcBef>
                <a:spcPts val="0"/>
              </a:spcBef>
              <a:buNone/>
            </a:pPr>
            <a:r>
              <a:rPr lang="ru-RU" sz="2800" dirty="0" err="1" smtClean="0">
                <a:solidFill>
                  <a:schemeClr val="tx1"/>
                </a:solidFill>
              </a:rPr>
              <a:t>ство</a:t>
            </a:r>
            <a:r>
              <a:rPr lang="ru-RU" sz="2800" dirty="0" smtClean="0">
                <a:solidFill>
                  <a:schemeClr val="tx1"/>
                </a:solidFill>
              </a:rPr>
              <a:t>… надо признать, что основ-</a:t>
            </a:r>
          </a:p>
          <a:p>
            <a:pPr marL="0" indent="0">
              <a:lnSpc>
                <a:spcPct val="124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ной </a:t>
            </a:r>
            <a:r>
              <a:rPr lang="en-US" sz="2800" dirty="0" smtClean="0">
                <a:solidFill>
                  <a:schemeClr val="tx1"/>
                </a:solidFill>
              </a:rPr>
              <a:t>[</a:t>
            </a:r>
            <a:r>
              <a:rPr lang="ru-RU" sz="2800" dirty="0" smtClean="0">
                <a:solidFill>
                  <a:schemeClr val="tx1"/>
                </a:solidFill>
              </a:rPr>
              <a:t>его</a:t>
            </a:r>
            <a:r>
              <a:rPr lang="en-US" sz="2800" dirty="0" smtClean="0">
                <a:solidFill>
                  <a:schemeClr val="tx1"/>
                </a:solidFill>
              </a:rPr>
              <a:t>]</a:t>
            </a:r>
            <a:r>
              <a:rPr lang="ru-RU" sz="2800" dirty="0" smtClean="0">
                <a:solidFill>
                  <a:schemeClr val="tx1"/>
                </a:solidFill>
              </a:rPr>
              <a:t> признак… заключается в </a:t>
            </a:r>
          </a:p>
          <a:p>
            <a:pPr marL="0" indent="0">
              <a:lnSpc>
                <a:spcPct val="124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том, что в нём власти положены </a:t>
            </a:r>
          </a:p>
          <a:p>
            <a:pPr marL="0" indent="0">
              <a:lnSpc>
                <a:spcPct val="124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известные границы, здесь власть </a:t>
            </a:r>
          </a:p>
          <a:p>
            <a:pPr marL="0" indent="0">
              <a:lnSpc>
                <a:spcPct val="124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ограничена и подзаконна… Право-</a:t>
            </a:r>
          </a:p>
          <a:p>
            <a:pPr marL="0" indent="0">
              <a:lnSpc>
                <a:spcPct val="124000"/>
              </a:lnSpc>
              <a:spcBef>
                <a:spcPts val="0"/>
              </a:spcBef>
              <a:buNone/>
            </a:pPr>
            <a:r>
              <a:rPr lang="ru-RU" sz="2800" dirty="0" err="1" smtClean="0">
                <a:solidFill>
                  <a:schemeClr val="tx1"/>
                </a:solidFill>
              </a:rPr>
              <a:t>вому</a:t>
            </a:r>
            <a:r>
              <a:rPr lang="ru-RU" sz="2800" dirty="0" smtClean="0">
                <a:solidFill>
                  <a:schemeClr val="tx1"/>
                </a:solidFill>
              </a:rPr>
              <a:t> государству тоже… присуща </a:t>
            </a:r>
          </a:p>
          <a:p>
            <a:pPr marL="0" indent="0">
              <a:lnSpc>
                <a:spcPct val="124000"/>
              </a:lnSpc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власть, но эта власть введена в известные рамки, она осуществляется в определённых формах и носит строго правовой характер».</a:t>
            </a:r>
          </a:p>
          <a:p>
            <a:pPr marL="0" indent="0" algn="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Б.А. </a:t>
            </a:r>
            <a:r>
              <a:rPr lang="ru-RU" sz="2800" dirty="0" err="1" smtClean="0">
                <a:solidFill>
                  <a:schemeClr val="tx1"/>
                </a:solidFill>
              </a:rPr>
              <a:t>Кистяковский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860032" y="2492896"/>
            <a:ext cx="1152128" cy="0"/>
          </a:xfrm>
          <a:prstGeom prst="line">
            <a:avLst/>
          </a:prstGeom>
          <a:ln>
            <a:solidFill>
              <a:srgbClr val="66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39552" y="2996952"/>
            <a:ext cx="2952328" cy="0"/>
          </a:xfrm>
          <a:prstGeom prst="line">
            <a:avLst/>
          </a:prstGeom>
          <a:ln>
            <a:solidFill>
              <a:srgbClr val="66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907704" y="3429000"/>
            <a:ext cx="4032448" cy="0"/>
          </a:xfrm>
          <a:prstGeom prst="line">
            <a:avLst/>
          </a:prstGeom>
          <a:ln>
            <a:solidFill>
              <a:srgbClr val="66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39552" y="3861048"/>
            <a:ext cx="3240360" cy="0"/>
          </a:xfrm>
          <a:prstGeom prst="line">
            <a:avLst/>
          </a:prstGeom>
          <a:ln>
            <a:solidFill>
              <a:srgbClr val="66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923928" y="3861048"/>
            <a:ext cx="2088232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39552" y="4365104"/>
            <a:ext cx="4428492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922687" y="5229200"/>
            <a:ext cx="467364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39552" y="5733256"/>
            <a:ext cx="75608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39552" y="6165304"/>
            <a:ext cx="75608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047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21886" y="0"/>
            <a:ext cx="8229600" cy="1600200"/>
          </a:xfrm>
        </p:spPr>
        <p:txBody>
          <a:bodyPr/>
          <a:lstStyle/>
          <a:p>
            <a:pPr algn="l"/>
            <a:r>
              <a:rPr lang="ru-RU" dirty="0" smtClean="0"/>
              <a:t>Что такое правовое </a:t>
            </a:r>
            <a:r>
              <a:rPr lang="ru-RU" dirty="0" err="1" smtClean="0"/>
              <a:t>госу-дарство</a:t>
            </a:r>
            <a:r>
              <a:rPr lang="ru-RU" dirty="0" smtClean="0"/>
              <a:t>? Его признаки.</a:t>
            </a:r>
            <a:endParaRPr lang="ru-RU" dirty="0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539552" y="2008882"/>
            <a:ext cx="3384376" cy="2068190"/>
          </a:xfrm>
          <a:prstGeom prst="wedgeRoundRectCallout">
            <a:avLst>
              <a:gd name="adj1" fmla="val 86843"/>
              <a:gd name="adj2" fmla="val -8220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Обеспечены права человека и гражданина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4995723" y="2106873"/>
            <a:ext cx="3744416" cy="1872208"/>
          </a:xfrm>
          <a:prstGeom prst="wedgeRoundRectCallout">
            <a:avLst>
              <a:gd name="adj1" fmla="val -38692"/>
              <a:gd name="adj2" fmla="val -8874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Власть подчинена праву (закону)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568" y="4221088"/>
            <a:ext cx="7704856" cy="22322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Важно не только провозгласить права и свободы, надо их реально соблюдать и охранять.</a:t>
            </a:r>
            <a:endParaRPr lang="ru-RU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96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Мыслители прошлого о правовом государстве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23892" y="1684040"/>
            <a:ext cx="2598976" cy="60960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Платон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2771800" y="1772816"/>
            <a:ext cx="5832648" cy="46085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«Я вижу близкую гибель того государства, где закон не имеет силы и находится под чьей-либо властью».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«Там же, где закон – владыка над правителями, а они – его рабы, я усматриваю спасение государства и все блага, какие только могут даровать государства и боги».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://www.vokrugsveta.ru/encyclopedia/images/thumb/4/45/Platon1.jpg/300px-Platon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403" l="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8" y="2564904"/>
            <a:ext cx="2857500" cy="319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8652" y="6221343"/>
            <a:ext cx="1433108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Зад.2 с.16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59287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Мыслители прошлого о правовом государстве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23892" y="1684040"/>
            <a:ext cx="2879956" cy="60960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Аристотель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3707904" y="2348880"/>
            <a:ext cx="4896544" cy="23762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«Там, где отсутствует власть закона, там нет места и какой-либо форме </a:t>
            </a:r>
            <a:r>
              <a:rPr lang="ru-RU" sz="2800" dirty="0" err="1" smtClean="0">
                <a:solidFill>
                  <a:schemeClr val="tx1"/>
                </a:solidFill>
              </a:rPr>
              <a:t>государствен-ного</a:t>
            </a:r>
            <a:r>
              <a:rPr lang="ru-RU" sz="2800" dirty="0" smtClean="0">
                <a:solidFill>
                  <a:schemeClr val="tx1"/>
                </a:solidFill>
              </a:rPr>
              <a:t> строя».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8652" y="6221343"/>
            <a:ext cx="1433108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Зад.2 с.16</a:t>
            </a:r>
            <a:endParaRPr lang="ru-RU" sz="2000" b="1" dirty="0"/>
          </a:p>
        </p:txBody>
      </p:sp>
      <p:pic>
        <p:nvPicPr>
          <p:cNvPr id="1026" name="Picture 2" descr="http://mudrageli.ru/uploads/posts/2010-11/1290780063_aristote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92896"/>
            <a:ext cx="2441713" cy="326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93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Мыслители прошлого о правовом государстве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23892" y="1684040"/>
            <a:ext cx="2598976" cy="60960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Цицерон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3635896" y="3140968"/>
            <a:ext cx="4968552" cy="1296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Право должно быть выше власти.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8652" y="6221343"/>
            <a:ext cx="1433108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Зад.2 с.16</a:t>
            </a:r>
            <a:endParaRPr lang="ru-RU" sz="2000" b="1" dirty="0"/>
          </a:p>
        </p:txBody>
      </p:sp>
      <p:pic>
        <p:nvPicPr>
          <p:cNvPr id="7" name="Picture 2" descr="http://www.vokrugsveta.ru/img/cmn/2007/02/27/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07" y="2780928"/>
            <a:ext cx="254539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97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Мыслители прошлого о правовом государстве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23892" y="1684040"/>
            <a:ext cx="2598976" cy="60960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Джон Локк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3275856" y="2060848"/>
            <a:ext cx="5328592" cy="43204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В государстве должны верховенствовать законы. А это значит: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Провозглашаются </a:t>
            </a:r>
            <a:r>
              <a:rPr lang="ru-RU" sz="2800" dirty="0" err="1" smtClean="0">
                <a:solidFill>
                  <a:schemeClr val="tx1"/>
                </a:solidFill>
              </a:rPr>
              <a:t>юри-дические</a:t>
            </a:r>
            <a:r>
              <a:rPr lang="ru-RU" sz="2800" dirty="0" smtClean="0">
                <a:solidFill>
                  <a:schemeClr val="tx1"/>
                </a:solidFill>
              </a:rPr>
              <a:t> законы.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Признаются естествен-</a:t>
            </a:r>
            <a:r>
              <a:rPr lang="ru-RU" sz="2800" dirty="0" err="1" smtClean="0">
                <a:solidFill>
                  <a:schemeClr val="tx1"/>
                </a:solidFill>
              </a:rPr>
              <a:t>ные</a:t>
            </a:r>
            <a:r>
              <a:rPr lang="ru-RU" sz="2800" dirty="0" smtClean="0">
                <a:solidFill>
                  <a:schemeClr val="tx1"/>
                </a:solidFill>
              </a:rPr>
              <a:t> права человека.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Осуществляется </a:t>
            </a:r>
            <a:r>
              <a:rPr lang="ru-RU" sz="2800" dirty="0" err="1" smtClean="0">
                <a:solidFill>
                  <a:schemeClr val="tx1"/>
                </a:solidFill>
              </a:rPr>
              <a:t>разде-ление</a:t>
            </a:r>
            <a:r>
              <a:rPr lang="ru-RU" sz="2800" dirty="0" smtClean="0">
                <a:solidFill>
                  <a:schemeClr val="tx1"/>
                </a:solidFill>
              </a:rPr>
              <a:t> властей.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8652" y="6221343"/>
            <a:ext cx="1433108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Зад.2 с.16</a:t>
            </a:r>
            <a:endParaRPr lang="ru-RU" sz="2000" b="1" dirty="0"/>
          </a:p>
        </p:txBody>
      </p:sp>
      <p:pic>
        <p:nvPicPr>
          <p:cNvPr id="3074" name="Picture 2" descr="http://shoyher.narod.ru/Portret/Lokkdzho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9"/>
          <a:stretch/>
        </p:blipFill>
        <p:spPr bwMode="auto">
          <a:xfrm>
            <a:off x="35860" y="2348880"/>
            <a:ext cx="3067050" cy="33761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25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Мыслители прошлого о правовом государстве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23892" y="1684040"/>
            <a:ext cx="2598976" cy="102488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Шарль </a:t>
            </a:r>
            <a:r>
              <a:rPr lang="ru-RU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Монтескьё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3275856" y="2060848"/>
            <a:ext cx="5328592" cy="43204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Есть три вида власти, кото-</a:t>
            </a:r>
            <a:r>
              <a:rPr lang="ru-RU" sz="2800" dirty="0" err="1" smtClean="0">
                <a:solidFill>
                  <a:schemeClr val="tx1"/>
                </a:solidFill>
              </a:rPr>
              <a:t>рые</a:t>
            </a:r>
            <a:r>
              <a:rPr lang="ru-RU" sz="2800" dirty="0" smtClean="0">
                <a:solidFill>
                  <a:schemeClr val="tx1"/>
                </a:solidFill>
              </a:rPr>
              <a:t> делятся на создающую законы, приводящую законы в исполнение и судящую нарушителей закона. 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Это нужно для того, чтобы они взаимно </a:t>
            </a:r>
            <a:r>
              <a:rPr lang="ru-RU" sz="2800" dirty="0" err="1" smtClean="0">
                <a:solidFill>
                  <a:schemeClr val="tx1"/>
                </a:solidFill>
              </a:rPr>
              <a:t>контролиро</a:t>
            </a:r>
            <a:r>
              <a:rPr lang="ru-RU" sz="2800" dirty="0" smtClean="0">
                <a:solidFill>
                  <a:schemeClr val="tx1"/>
                </a:solidFill>
              </a:rPr>
              <a:t>-вали и сдерживали друг друга.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8652" y="6221343"/>
            <a:ext cx="1433108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Зад.2 с.16</a:t>
            </a:r>
            <a:endParaRPr lang="ru-RU" sz="2000" b="1" dirty="0"/>
          </a:p>
        </p:txBody>
      </p:sp>
      <p:pic>
        <p:nvPicPr>
          <p:cNvPr id="4098" name="Picture 2" descr="http://publ.lib.ru/ARCHIVES/M/MONTESK%27E_Sharl%27_Lui/.Online/Montesk%27e_Sh._L.-2.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52935"/>
            <a:ext cx="2232248" cy="29763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44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Мыслители прошлого о правовом государстве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23892" y="1684040"/>
            <a:ext cx="2598976" cy="1024880"/>
          </a:xfrm>
        </p:spPr>
        <p:txBody>
          <a:bodyPr/>
          <a:lstStyle/>
          <a:p>
            <a:r>
              <a:rPr lang="ru-RU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Иммануил</a:t>
            </a: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Кант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3275856" y="2060848"/>
            <a:ext cx="5328592" cy="43204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Абсолютно обязательное требование – государство </a:t>
            </a:r>
            <a:r>
              <a:rPr lang="ru-RU" sz="2800" b="1" i="1" u="sng" dirty="0" smtClean="0">
                <a:solidFill>
                  <a:schemeClr val="tx1"/>
                </a:solidFill>
              </a:rPr>
              <a:t>должно</a:t>
            </a:r>
            <a:r>
              <a:rPr lang="ru-RU" sz="2800" dirty="0" smtClean="0">
                <a:solidFill>
                  <a:schemeClr val="tx1"/>
                </a:solidFill>
              </a:rPr>
              <a:t> быть правовым. В нём </a:t>
            </a:r>
            <a:r>
              <a:rPr lang="ru-RU" sz="2800" b="1" i="1" u="sng" dirty="0" smtClean="0">
                <a:solidFill>
                  <a:schemeClr val="tx1"/>
                </a:solidFill>
              </a:rPr>
              <a:t>должно</a:t>
            </a:r>
            <a:r>
              <a:rPr lang="ru-RU" sz="2800" dirty="0" smtClean="0">
                <a:solidFill>
                  <a:schemeClr val="tx1"/>
                </a:solidFill>
              </a:rPr>
              <a:t> быть разделе-</a:t>
            </a:r>
            <a:r>
              <a:rPr lang="ru-RU" sz="2800" dirty="0" err="1" smtClean="0">
                <a:solidFill>
                  <a:schemeClr val="tx1"/>
                </a:solidFill>
              </a:rPr>
              <a:t>ние</a:t>
            </a:r>
            <a:r>
              <a:rPr lang="ru-RU" sz="2800" dirty="0" smtClean="0">
                <a:solidFill>
                  <a:schemeClr val="tx1"/>
                </a:solidFill>
              </a:rPr>
              <a:t> властей.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Это положение называется </a:t>
            </a:r>
            <a:r>
              <a:rPr lang="ru-RU" sz="4000" b="1" i="1" dirty="0" smtClean="0">
                <a:solidFill>
                  <a:schemeClr val="tx1"/>
                </a:solidFill>
              </a:rPr>
              <a:t>категорическим императивом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8652" y="6221343"/>
            <a:ext cx="1433108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Зад.2 с.16</a:t>
            </a:r>
            <a:endParaRPr lang="ru-RU" sz="2000" b="1" dirty="0"/>
          </a:p>
        </p:txBody>
      </p:sp>
      <p:pic>
        <p:nvPicPr>
          <p:cNvPr id="5122" name="Picture 2" descr="http://to-name.ru/images/biography/kant-immanui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0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59" y="2780928"/>
            <a:ext cx="2496277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32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(признаки) правового государства.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9" name="7-конечная звезда 8"/>
          <p:cNvSpPr/>
          <p:nvPr/>
        </p:nvSpPr>
        <p:spPr>
          <a:xfrm>
            <a:off x="323528" y="1628800"/>
            <a:ext cx="3168352" cy="2880320"/>
          </a:xfrm>
          <a:prstGeom prst="star7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Верховен-ство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права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7-конечная звезда 9"/>
          <p:cNvSpPr/>
          <p:nvPr/>
        </p:nvSpPr>
        <p:spPr>
          <a:xfrm>
            <a:off x="2987824" y="3501008"/>
            <a:ext cx="3168352" cy="2880320"/>
          </a:xfrm>
          <a:prstGeom prst="star7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Разделе-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ние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властей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7-конечная звезда 10"/>
          <p:cNvSpPr/>
          <p:nvPr/>
        </p:nvSpPr>
        <p:spPr>
          <a:xfrm>
            <a:off x="5450904" y="1628800"/>
            <a:ext cx="3168352" cy="2880320"/>
          </a:xfrm>
          <a:prstGeom prst="star7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Незыбле-мость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прав и свобод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899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Государственная власть </a:t>
            </a:r>
            <a:br>
              <a:rPr lang="ru-RU" dirty="0" smtClean="0"/>
            </a:br>
            <a:r>
              <a:rPr lang="ru-RU" dirty="0" smtClean="0"/>
              <a:t>в РФ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15195912"/>
              </p:ext>
            </p:extLst>
          </p:nvPr>
        </p:nvGraphicFramePr>
        <p:xfrm>
          <a:off x="1475656" y="1412776"/>
          <a:ext cx="705678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ая выноска 4"/>
          <p:cNvSpPr/>
          <p:nvPr/>
        </p:nvSpPr>
        <p:spPr>
          <a:xfrm>
            <a:off x="6000130" y="260648"/>
            <a:ext cx="2952328" cy="2664296"/>
          </a:xfrm>
          <a:prstGeom prst="wedgeRectCallout">
            <a:avLst>
              <a:gd name="adj1" fmla="val -66418"/>
              <a:gd name="adj2" fmla="val 37953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Федеральное Собрание РФ:</a:t>
            </a:r>
          </a:p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Совет Федерации и Государственная Дума</a:t>
            </a:r>
          </a:p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Издаёт законы, в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т.ч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. Конституцию РФ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6588224" y="3212976"/>
            <a:ext cx="2088232" cy="3528392"/>
          </a:xfrm>
          <a:prstGeom prst="wedgeRectCallout">
            <a:avLst>
              <a:gd name="adj1" fmla="val -113855"/>
              <a:gd name="adj2" fmla="val -7271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200" b="1" dirty="0" smtClean="0"/>
              <a:t>Правительство РФ</a:t>
            </a:r>
          </a:p>
          <a:p>
            <a:pPr algn="ctr"/>
            <a:r>
              <a:rPr lang="ru-RU" sz="2200" b="1" dirty="0" smtClean="0"/>
              <a:t>Главная задача: исполнять (проводить в жизнь) принятые </a:t>
            </a:r>
            <a:r>
              <a:rPr lang="ru-RU" sz="2200" b="1" dirty="0" err="1" smtClean="0"/>
              <a:t>парламен</a:t>
            </a:r>
            <a:r>
              <a:rPr lang="ru-RU" sz="2200" b="1" dirty="0" smtClean="0"/>
              <a:t>-том решения</a:t>
            </a:r>
            <a:endParaRPr lang="ru-RU" sz="2200" b="1" dirty="0"/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251520" y="1052736"/>
            <a:ext cx="2232248" cy="4248472"/>
          </a:xfrm>
          <a:prstGeom prst="wedgeRectCallout">
            <a:avLst>
              <a:gd name="adj1" fmla="val 108456"/>
              <a:gd name="adj2" fmla="val 5422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200" b="1" dirty="0" smtClean="0"/>
              <a:t>В РФ три вида судов:</a:t>
            </a:r>
          </a:p>
          <a:p>
            <a:pPr algn="ctr"/>
            <a:r>
              <a:rPr lang="ru-RU" sz="2200" b="1" dirty="0" smtClean="0"/>
              <a:t>Конституционные</a:t>
            </a:r>
          </a:p>
          <a:p>
            <a:pPr algn="ctr"/>
            <a:r>
              <a:rPr lang="ru-RU" sz="2200" b="1" dirty="0" smtClean="0"/>
              <a:t>Суды общей юрисдикции</a:t>
            </a:r>
          </a:p>
          <a:p>
            <a:pPr algn="ctr"/>
            <a:r>
              <a:rPr lang="ru-RU" sz="2200" b="1" dirty="0" smtClean="0"/>
              <a:t>Арбитражные суды</a:t>
            </a:r>
          </a:p>
          <a:p>
            <a:pPr algn="ctr"/>
            <a:r>
              <a:rPr lang="ru-RU" sz="2200" b="1" dirty="0" smtClean="0"/>
              <a:t>Главная цель: защищать право путём правосудия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1834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advokat64.ru/portals/0/images/%D0%9A%D0%BE%D0%BD%D1%81%D1%82%D0%B8%D1%82%D1%83%D1%86%D0%B8%D1%8F%20%D0%A0%D0%A4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728" y="1057780"/>
            <a:ext cx="4019512" cy="57027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8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Главная задача разделения властей  - исключить монополизацию власти.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Т.е. сосредоточения её в одних руках: какого-либо человека или партии; парламента или правительства…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Государственная власть </a:t>
            </a:r>
            <a:br>
              <a:rPr lang="ru-RU" dirty="0" smtClean="0"/>
            </a:br>
            <a:r>
              <a:rPr lang="ru-RU" dirty="0" smtClean="0"/>
              <a:t>в РФ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480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4800" dirty="0" smtClean="0"/>
              <a:t>Признаком правового государства является (</a:t>
            </a:r>
            <a:r>
              <a:rPr lang="ru-RU" sz="4800" dirty="0" err="1" smtClean="0"/>
              <a:t>ются</a:t>
            </a:r>
            <a:r>
              <a:rPr lang="ru-RU" sz="4800" dirty="0" smtClean="0"/>
              <a:t>)</a:t>
            </a:r>
            <a:endParaRPr lang="ru-RU" sz="4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142976" y="2571744"/>
            <a:ext cx="7543824" cy="285751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ru-RU" sz="3200" dirty="0" smtClean="0">
                <a:solidFill>
                  <a:schemeClr val="tx1"/>
                </a:solidFill>
              </a:rPr>
              <a:t>Наличие законодательства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3200" dirty="0" smtClean="0">
                <a:solidFill>
                  <a:schemeClr val="tx1"/>
                </a:solidFill>
              </a:rPr>
              <a:t>Выборы президента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3200" dirty="0" smtClean="0">
                <a:solidFill>
                  <a:schemeClr val="tx1"/>
                </a:solidFill>
              </a:rPr>
              <a:t>Равенство граждан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3200" dirty="0" smtClean="0">
                <a:solidFill>
                  <a:schemeClr val="tx1"/>
                </a:solidFill>
              </a:rPr>
              <a:t>Разделение властей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14348" y="4143380"/>
            <a:ext cx="428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FF0000"/>
                </a:solidFill>
                <a:latin typeface="Calibri"/>
                <a:cs typeface="Calibri"/>
              </a:rPr>
              <a:t>ν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92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1971676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tx1"/>
                </a:solidFill>
              </a:rPr>
              <a:t>Домашнее задание: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Учебник: §</a:t>
            </a:r>
            <a:r>
              <a:rPr lang="ru-RU" b="1" dirty="0">
                <a:solidFill>
                  <a:schemeClr val="tx1"/>
                </a:solidFill>
              </a:rPr>
              <a:t>4</a:t>
            </a:r>
            <a:r>
              <a:rPr lang="ru-RU" b="1" dirty="0" smtClean="0">
                <a:solidFill>
                  <a:schemeClr val="tx1"/>
                </a:solidFill>
              </a:rPr>
              <a:t>;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Раб. </a:t>
            </a:r>
            <a:r>
              <a:rPr lang="ru-RU" b="1" dirty="0" err="1" smtClean="0">
                <a:solidFill>
                  <a:schemeClr val="tx1"/>
                </a:solidFill>
              </a:rPr>
              <a:t>тетр</a:t>
            </a:r>
            <a:r>
              <a:rPr lang="ru-RU" b="1" dirty="0" smtClean="0">
                <a:solidFill>
                  <a:schemeClr val="tx1"/>
                </a:solidFill>
              </a:rPr>
              <a:t>.  – Тема 4 (все задания).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4100" name="Picture 4" descr="H:\презентации\9 класс\обществознание\политика\27238846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2357430"/>
            <a:ext cx="428625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589</TotalTime>
  <Words>534</Words>
  <Application>Microsoft Office PowerPoint</Application>
  <PresentationFormat>Экран (4:3)</PresentationFormat>
  <Paragraphs>105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Исполнительная</vt:lpstr>
      <vt:lpstr>Правовое государство</vt:lpstr>
      <vt:lpstr>Презентация PowerPoint</vt:lpstr>
      <vt:lpstr>Что такое правовое госу-дарство? Его признаки.</vt:lpstr>
      <vt:lpstr>Что такое правовое госу-дарство? Его признаки.</vt:lpstr>
      <vt:lpstr>Что такое правовое госу-дарство? Его признаки.</vt:lpstr>
      <vt:lpstr>Что такое правовое госу-дарство? Его признаки.</vt:lpstr>
      <vt:lpstr>Мыслители прошлого о правовом государстве</vt:lpstr>
      <vt:lpstr>Мыслители прошлого о правовом государстве</vt:lpstr>
      <vt:lpstr>Мыслители прошлого о правовом государстве</vt:lpstr>
      <vt:lpstr>Мыслители прошлого о правовом государстве</vt:lpstr>
      <vt:lpstr>Мыслители прошлого о правовом государстве</vt:lpstr>
      <vt:lpstr>Мыслители прошлого о правовом государстве</vt:lpstr>
      <vt:lpstr>Принципы (признаки) правового государства.</vt:lpstr>
      <vt:lpstr>Государственная власть  в РФ</vt:lpstr>
      <vt:lpstr>Государственная власть  в РФ</vt:lpstr>
      <vt:lpstr>Признаком правового государства является (ются)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Гражданское общество и государство</dc:title>
  <dc:creator>Ирина</dc:creator>
  <cp:lastModifiedBy>Петухова Ирина Владимировна</cp:lastModifiedBy>
  <cp:revision>45</cp:revision>
  <dcterms:created xsi:type="dcterms:W3CDTF">2012-11-12T19:47:02Z</dcterms:created>
  <dcterms:modified xsi:type="dcterms:W3CDTF">2013-10-17T08:08:18Z</dcterms:modified>
</cp:coreProperties>
</file>