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2" r:id="rId17"/>
    <p:sldId id="271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media/image4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5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6.xml.rels><?xml version="1.0" encoding="UTF-8" standalone="yes" ?><Relationships xmlns="http://schemas.openxmlformats.org/package/2006/relationships"><Relationship Id="rId2" Target="../media/image9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2" Target="../media/image10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1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0.xml.rels><?xml version="1.0" encoding="UTF-8" standalone="yes" ?><Relationships xmlns="http://schemas.openxmlformats.org/package/2006/relationships"><Relationship Id="rId2" Target="../media/image15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1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2.xml.rels><?xml version="1.0" encoding="UTF-8" standalone="yes" ?><Relationships xmlns="http://schemas.openxmlformats.org/package/2006/relationships"><Relationship Id="rId2" Target="../media/image17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3.xml.rels><?xml version="1.0" encoding="UTF-8" standalone="yes" ?><Relationships xmlns="http://schemas.openxmlformats.org/package/2006/relationships"><Relationship Id="rId3" Target="../media/image19.jpeg" Type="http://schemas.openxmlformats.org/officeDocument/2006/relationships/image"/><Relationship Id="rId2" Target="../media/image18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4.xml.rels><?xml version="1.0" encoding="UTF-8" standalone="yes" ?><Relationships xmlns="http://schemas.openxmlformats.org/package/2006/relationships"><Relationship Id="rId2" Target="../media/image20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5.xml.rels><?xml version="1.0" encoding="UTF-8" standalone="yes" ?><Relationships xmlns="http://schemas.openxmlformats.org/package/2006/relationships"><Relationship Id="rId3" Target="../media/image22.jpeg" Type="http://schemas.openxmlformats.org/officeDocument/2006/relationships/image"/><Relationship Id="rId2" Target="../media/image21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6.xml.rels><?xml version="1.0" encoding="UTF-8" standalone="yes" ?><Relationships xmlns="http://schemas.openxmlformats.org/package/2006/relationships"><Relationship Id="rId3" Target="../media/image24.jpeg" Type="http://schemas.openxmlformats.org/officeDocument/2006/relationships/image"/><Relationship Id="rId2" Target="../media/image2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7.xml.rels><?xml version="1.0" encoding="UTF-8" standalone="yes" ?><Relationships xmlns="http://schemas.openxmlformats.org/package/2006/relationships"><Relationship Id="rId2" Target="../media/image25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988840"/>
            <a:ext cx="5112568" cy="576064"/>
          </a:xfrm>
        </p:spPr>
        <p:txBody>
          <a:bodyPr/>
          <a:lstStyle/>
          <a:p>
            <a:r>
              <a:rPr lang="ru-RU" sz="2800" dirty="0" smtClean="0"/>
              <a:t>Романский и готический стили.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5616624" cy="1872208"/>
          </a:xfrm>
        </p:spPr>
        <p:txBody>
          <a:bodyPr/>
          <a:lstStyle/>
          <a:p>
            <a:pPr algn="l"/>
            <a:r>
              <a:rPr lang="ru-RU" sz="6000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Средневековая архитектура.</a:t>
            </a:r>
            <a:endParaRPr lang="ru-RU" sz="6000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14" y="3140967"/>
            <a:ext cx="4176464" cy="3176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8752" y="3271008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Капелла кающихся грешников.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Больё-сюр-Дордонь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00230"/>
            <a:ext cx="3456384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266898" y="5855553"/>
            <a:ext cx="3640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Йоркский </a:t>
            </a:r>
            <a:r>
              <a:rPr lang="ru-RU" sz="2400" dirty="0" smtClean="0"/>
              <a:t>собор, Англия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6726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4048" y="1268759"/>
            <a:ext cx="3610744" cy="45213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Романский стиль (от лат. </a:t>
            </a:r>
            <a:r>
              <a:rPr lang="ru-RU" b="1" dirty="0" err="1"/>
              <a:t>romanus</a:t>
            </a:r>
            <a:r>
              <a:rPr lang="ru-RU" b="1" dirty="0"/>
              <a:t> — римский) — художественный стиль, господствовавший в </a:t>
            </a:r>
            <a:r>
              <a:rPr lang="ru-RU" b="1" dirty="0" err="1" smtClean="0"/>
              <a:t>в</a:t>
            </a:r>
            <a:r>
              <a:rPr lang="ru-RU" b="1" dirty="0" smtClean="0"/>
              <a:t> </a:t>
            </a:r>
            <a:r>
              <a:rPr lang="ru-RU" b="1" dirty="0"/>
              <a:t>XI—XII веках </a:t>
            </a:r>
            <a:r>
              <a:rPr lang="ru-RU" b="1" dirty="0" smtClean="0"/>
              <a:t>,один </a:t>
            </a:r>
            <a:r>
              <a:rPr lang="ru-RU" b="1" dirty="0"/>
              <a:t>из важнейших этапов развития средневекового европейского искусства. Наиболее полно выразился в архитектуре.</a:t>
            </a:r>
          </a:p>
          <a:p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56" y="4956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РОМАНСКИЙ СТИЛЬ</a:t>
            </a:r>
            <a:endParaRPr lang="ru-RU" sz="6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68763" y="5790071"/>
            <a:ext cx="3995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err="1"/>
              <a:t>Бамбергский</a:t>
            </a:r>
            <a:r>
              <a:rPr lang="ru-RU" sz="2800" dirty="0"/>
              <a:t> собор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82921"/>
            <a:ext cx="3713187" cy="4944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29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71272"/>
            <a:ext cx="2592288" cy="50540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Основными </a:t>
            </a:r>
            <a:r>
              <a:rPr lang="ru-RU" b="1" dirty="0"/>
              <a:t>постройками в этот период становятся храм-крепость и замок-крепость, располагающиеся на возвышенных местах, господствующие над местностью.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Главная роль в романском стиле отводилась суровой крепостной архитектуре: монастырским комплексам, церквям, замкам.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23518"/>
            <a:ext cx="5634203" cy="4225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14301" y="1471272"/>
            <a:ext cx="48474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Аббатство Мария </a:t>
            </a:r>
            <a:r>
              <a:rPr lang="ru-RU" sz="2400" dirty="0" err="1"/>
              <a:t>Лаах</a:t>
            </a:r>
            <a:r>
              <a:rPr lang="ru-RU" sz="2400" dirty="0"/>
              <a:t>, Германия</a:t>
            </a:r>
          </a:p>
        </p:txBody>
      </p:sp>
    </p:spTree>
    <p:extLst>
      <p:ext uri="{BB962C8B-B14F-4D97-AF65-F5344CB8AC3E}">
        <p14:creationId xmlns:p14="http://schemas.microsoft.com/office/powerpoint/2010/main" val="178664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26959" y="309428"/>
            <a:ext cx="4937529" cy="6359932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2800" dirty="0"/>
              <a:t>Термин «романский стиль» ввёл в начале XIX века </a:t>
            </a:r>
            <a:r>
              <a:rPr lang="ru-RU" sz="2800" dirty="0" err="1"/>
              <a:t>Арсисс</a:t>
            </a:r>
            <a:r>
              <a:rPr lang="ru-RU" sz="2800" dirty="0"/>
              <a:t> де </a:t>
            </a:r>
            <a:r>
              <a:rPr lang="ru-RU" sz="2800" dirty="0" err="1"/>
              <a:t>Комон</a:t>
            </a:r>
            <a:r>
              <a:rPr lang="ru-RU" sz="2800" dirty="0"/>
              <a:t>, установивший связь архитектуры XI—XII веков с древнеримской архитектурой (в частности, использование полуциркульных арок, сводов). В целом, термин условен и отражает лишь одну, не главную, сторону искусства. Однако он вошёл во всеобщее </a:t>
            </a:r>
            <a:r>
              <a:rPr lang="ru-RU" sz="2800" dirty="0" smtClean="0"/>
              <a:t>употребление.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3415399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333047" y="5157192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(28 </a:t>
            </a:r>
            <a:r>
              <a:rPr lang="ru-RU" dirty="0"/>
              <a:t>августа </a:t>
            </a:r>
            <a:r>
              <a:rPr lang="ru-RU" dirty="0" smtClean="0"/>
              <a:t>1801-16 </a:t>
            </a:r>
            <a:r>
              <a:rPr lang="ru-RU" dirty="0"/>
              <a:t>апреля </a:t>
            </a:r>
            <a:r>
              <a:rPr lang="ru-RU" dirty="0" smtClean="0"/>
              <a:t>1873)</a:t>
            </a:r>
          </a:p>
          <a:p>
            <a:pPr algn="ctr"/>
            <a:r>
              <a:rPr lang="ru-RU" dirty="0" smtClean="0"/>
              <a:t>Французский </a:t>
            </a:r>
            <a:r>
              <a:rPr lang="ru-RU" dirty="0"/>
              <a:t>антиквар и </a:t>
            </a:r>
            <a:r>
              <a:rPr lang="ru-RU" dirty="0" smtClean="0"/>
              <a:t>археолог,</a:t>
            </a:r>
          </a:p>
          <a:p>
            <a:pPr algn="ctr"/>
            <a:r>
              <a:rPr lang="ru-RU" dirty="0" smtClean="0"/>
              <a:t>основатель </a:t>
            </a:r>
            <a:r>
              <a:rPr lang="ru-RU" dirty="0"/>
              <a:t>Французского археологического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325592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580112" y="1614033"/>
            <a:ext cx="3168352" cy="5112568"/>
          </a:xfrm>
        </p:spPr>
        <p:txBody>
          <a:bodyPr>
            <a:normAutofit fontScale="77500" lnSpcReduction="20000"/>
          </a:bodyPr>
          <a:lstStyle/>
          <a:p>
            <a:pPr indent="0" marL="0">
              <a:buNone/>
            </a:pPr>
            <a:r>
              <a:rPr dirty="0" lang="ru-RU" smtClean="0"/>
              <a:t>Этому </a:t>
            </a:r>
            <a:r>
              <a:rPr dirty="0" lang="ru-RU"/>
              <a:t>способствовали массивные стены с узкими проёмами окон и ступенчато-углублёнными порталами. Такие стены несли в себе оборонительное </a:t>
            </a:r>
            <a:r>
              <a:rPr dirty="0" lang="ru-RU" smtClean="0"/>
              <a:t>назначение. Главным </a:t>
            </a:r>
            <a:r>
              <a:rPr dirty="0" lang="ru-RU"/>
              <a:t>элементом композиции монастыря или замка становится башня — донжон. Вокруг неё располагались остальные постройки, составленные из простых геометрических форм — кубов, призм, цилиндров.</a:t>
            </a:r>
          </a:p>
        </p:txBody>
      </p:sp>
      <p:pic>
        <p:nvPicPr>
          <p:cNvPr id="409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"/>
          <a:stretch/>
        </p:blipFill>
        <p:spPr bwMode="auto">
          <a:xfrm>
            <a:off x="323059" y="1550274"/>
            <a:ext cx="5045725" cy="478461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60648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ru-RU" sz="2000">
                <a:solidFill>
                  <a:prstClr val="white"/>
                </a:solidFill>
              </a:rPr>
              <a:t>Для романских построек характерно сочетание ясного архитектурного силуэта и лаконичности наружной отделки — здание всегда гармонично вписывалось в окружающую природу, и поэтому выглядело особенно прочным и основательным. </a:t>
            </a:r>
            <a:endParaRPr dirty="0" lang="ru-RU" sz="1400"/>
          </a:p>
        </p:txBody>
      </p:sp>
      <p:sp>
        <p:nvSpPr>
          <p:cNvPr id="5" name="Прямоугольник 4"/>
          <p:cNvSpPr/>
          <p:nvPr/>
        </p:nvSpPr>
        <p:spPr>
          <a:xfrm>
            <a:off x="2596157" y="1772816"/>
            <a:ext cx="27651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dirty="0" err="1" lang="ru-RU" smtClean="0">
                <a:solidFill>
                  <a:schemeClr val="bg2">
                    <a:lumMod val="50000"/>
                  </a:schemeClr>
                </a:solidFill>
              </a:rPr>
              <a:t>Вормский</a:t>
            </a:r>
            <a:r>
              <a:rPr dirty="0" lang="ru-RU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dirty="0" lang="ru-RU">
                <a:solidFill>
                  <a:schemeClr val="bg2">
                    <a:lumMod val="50000"/>
                  </a:schemeClr>
                </a:solidFill>
              </a:rPr>
              <a:t>собор Святого </a:t>
            </a:r>
            <a:r>
              <a:rPr dirty="0" lang="ru-RU" smtClean="0">
                <a:solidFill>
                  <a:schemeClr val="bg2">
                    <a:lumMod val="50000"/>
                  </a:schemeClr>
                </a:solidFill>
              </a:rPr>
              <a:t>Петра, Германия</a:t>
            </a:r>
            <a:endParaRPr dirty="0" lang="ru-RU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0"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84784"/>
            <a:ext cx="4032448" cy="522058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основе плана — раннехристианская базилика, то есть продольная организация пространства</a:t>
            </a:r>
          </a:p>
          <a:p>
            <a:r>
              <a:rPr lang="ru-RU" dirty="0"/>
              <a:t>Увеличение хора или восточной алтарной части храма</a:t>
            </a:r>
          </a:p>
          <a:p>
            <a:r>
              <a:rPr lang="ru-RU" dirty="0"/>
              <a:t>Увеличение высоты храма</a:t>
            </a:r>
          </a:p>
          <a:p>
            <a:r>
              <a:rPr lang="ru-RU" dirty="0"/>
              <a:t>Замена </a:t>
            </a:r>
            <a:r>
              <a:rPr lang="ru-RU" dirty="0" smtClean="0"/>
              <a:t>кессонного потолка </a:t>
            </a:r>
            <a:r>
              <a:rPr lang="ru-RU" dirty="0"/>
              <a:t>каменными </a:t>
            </a:r>
            <a:r>
              <a:rPr lang="ru-RU" dirty="0" smtClean="0"/>
              <a:t>сводами</a:t>
            </a:r>
          </a:p>
          <a:p>
            <a:r>
              <a:rPr lang="ru-RU" dirty="0" smtClean="0"/>
              <a:t>Тяжёлые </a:t>
            </a:r>
            <a:r>
              <a:rPr lang="ru-RU" dirty="0"/>
              <a:t>своды требовали мощные стены и колонны</a:t>
            </a:r>
          </a:p>
          <a:p>
            <a:r>
              <a:rPr lang="ru-RU" dirty="0"/>
              <a:t>Основной мотив интерьера — полуциркульные арки</a:t>
            </a:r>
          </a:p>
          <a:p>
            <a:r>
              <a:rPr lang="ru-RU" dirty="0"/>
              <a:t>Рациональная простота конструкции, сложенной из отдельных квадратных ячеек — </a:t>
            </a:r>
            <a:r>
              <a:rPr lang="ru-RU" dirty="0" err="1"/>
              <a:t>травей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0728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Особенности архитектуры романского </a:t>
            </a:r>
            <a:r>
              <a:rPr lang="ru-RU" dirty="0" smtClean="0"/>
              <a:t>собора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670480"/>
            <a:ext cx="4680520" cy="3886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86222" y="5733256"/>
            <a:ext cx="3387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Либмургский</a:t>
            </a:r>
            <a:r>
              <a:rPr lang="ru-RU" dirty="0"/>
              <a:t> собор, Германия</a:t>
            </a:r>
          </a:p>
        </p:txBody>
      </p:sp>
    </p:spTree>
    <p:extLst>
      <p:ext uri="{BB962C8B-B14F-4D97-AF65-F5344CB8AC3E}">
        <p14:creationId xmlns:p14="http://schemas.microsoft.com/office/powerpoint/2010/main" val="61221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32040" y="4595975"/>
            <a:ext cx="3898776" cy="824880"/>
          </a:xfrm>
        </p:spPr>
        <p:txBody>
          <a:bodyPr>
            <a:normAutofit lnSpcReduction="10000"/>
          </a:bodyPr>
          <a:lstStyle/>
          <a:p>
            <a:r>
              <a:rPr dirty="0" lang="ru-RU"/>
              <a:t>Церковь </a:t>
            </a:r>
            <a:r>
              <a:rPr dirty="0" err="1" lang="ru-RU"/>
              <a:t>Нотр</a:t>
            </a:r>
            <a:r>
              <a:rPr dirty="0" lang="ru-RU"/>
              <a:t>-Дам-ля-Гранд, Франция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3826768" cy="1188368"/>
          </a:xfrm>
        </p:spPr>
        <p:txBody>
          <a:bodyPr>
            <a:noAutofit/>
          </a:bodyPr>
          <a:lstStyle/>
          <a:p>
            <a:r>
              <a:rPr dirty="0" lang="ru-RU" sz="3200"/>
              <a:t>Церковь Богородицы, Дания</a:t>
            </a:r>
          </a:p>
        </p:txBody>
      </p:sp>
      <p:pic>
        <p:nvPicPr>
          <p:cNvPr id="7170" name="Picture 2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276" y="476672"/>
            <a:ext cx="4358707" cy="393202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02731" y="1340768"/>
            <a:ext cx="4191321" cy="518457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06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0"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588224" y="4365104"/>
            <a:ext cx="2376264" cy="2019785"/>
          </a:xfrm>
        </p:spPr>
        <p:txBody>
          <a:bodyPr>
            <a:noAutofit/>
          </a:bodyPr>
          <a:lstStyle/>
          <a:p>
            <a:pPr indent="0" marL="0">
              <a:buNone/>
            </a:pPr>
            <a:r>
              <a:rPr dirty="0" lang="ru-RU" sz="3200"/>
              <a:t>Пизанский собор, Италия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12045"/>
            <a:ext cx="3394720" cy="1260376"/>
          </a:xfrm>
        </p:spPr>
        <p:txBody>
          <a:bodyPr>
            <a:normAutofit/>
          </a:bodyPr>
          <a:lstStyle/>
          <a:p>
            <a:pPr algn="r"/>
            <a:r>
              <a:rPr b="1" dirty="0" err="1" lang="ru-RU" sz="2800"/>
              <a:t>Уинчестерский</a:t>
            </a:r>
            <a:r>
              <a:rPr b="1" dirty="0" lang="ru-RU" sz="2800"/>
              <a:t> собор, Англия</a:t>
            </a:r>
          </a:p>
        </p:txBody>
      </p:sp>
      <p:pic>
        <p:nvPicPr>
          <p:cNvPr id="8194" name="Picture 2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72421"/>
            <a:ext cx="6055269" cy="4936361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995936" y="116632"/>
            <a:ext cx="4968552" cy="368988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13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0"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32040" y="924094"/>
            <a:ext cx="3970784" cy="55446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Готическая архитектура — период развития </a:t>
            </a:r>
            <a:r>
              <a:rPr lang="ru-RU" dirty="0" smtClean="0"/>
              <a:t>европейской архитектуры с </a:t>
            </a:r>
            <a:r>
              <a:rPr lang="ru-RU" dirty="0"/>
              <a:t>конца XII по начало XVI </a:t>
            </a:r>
            <a:r>
              <a:rPr lang="ru-RU" dirty="0" smtClean="0"/>
              <a:t>века. </a:t>
            </a:r>
            <a:r>
              <a:rPr lang="ru-RU" dirty="0"/>
              <a:t>Готическая архитектура сменила архитектуру романской эпохи и в свою очередь уступила место архитектуре периода Возрождения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Сам термин «готика» возник в Новое время как презрительное обозначение всего привнесённого в европейское искусство варварами-готами. Термин подчёркивал радикальное отличие средневекового зодчества от стилистики Древнего Рима.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6114" y="217316"/>
            <a:ext cx="8229600" cy="684312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ГОТИЧЕСКИЙ СТИЛЬ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56" y="980728"/>
            <a:ext cx="4115987" cy="5487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532296"/>
            <a:ext cx="2829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Фасад Реймсского собора</a:t>
            </a:r>
          </a:p>
        </p:txBody>
      </p:sp>
    </p:spTree>
    <p:extLst>
      <p:ext uri="{BB962C8B-B14F-4D97-AF65-F5344CB8AC3E}">
        <p14:creationId xmlns:p14="http://schemas.microsoft.com/office/powerpoint/2010/main" val="425452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0648"/>
            <a:ext cx="4392487" cy="6408712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ru-RU" dirty="0" smtClean="0"/>
              <a:t>Многие </a:t>
            </a:r>
            <a:r>
              <a:rPr lang="ru-RU" dirty="0"/>
              <a:t>считают, что название стиля произошло от </a:t>
            </a:r>
            <a:r>
              <a:rPr lang="ru-RU" dirty="0" err="1"/>
              <a:t>Goten</a:t>
            </a:r>
            <a:r>
              <a:rPr lang="ru-RU" dirty="0"/>
              <a:t> - варвары. </a:t>
            </a:r>
            <a:r>
              <a:rPr lang="ru-RU" dirty="0" smtClean="0"/>
              <a:t>Но к </a:t>
            </a:r>
            <a:r>
              <a:rPr lang="ru-RU" dirty="0"/>
              <a:t>историческим готам этот стиль никакого отношения не имеет</a:t>
            </a:r>
            <a:r>
              <a:rPr lang="ru-RU" dirty="0" smtClean="0"/>
              <a:t>.</a:t>
            </a:r>
            <a:r>
              <a:rPr lang="ru-RU" dirty="0"/>
              <a:t> Слово происходит от итальянского </a:t>
            </a:r>
            <a:r>
              <a:rPr lang="ru-RU" dirty="0" err="1"/>
              <a:t>gotico</a:t>
            </a:r>
            <a:r>
              <a:rPr lang="ru-RU" dirty="0"/>
              <a:t> - непривычный, варварский. Сначала это слово употреблялось в качестве бранного. </a:t>
            </a:r>
            <a:r>
              <a:rPr lang="ru-RU" dirty="0" smtClean="0"/>
              <a:t> </a:t>
            </a:r>
            <a:r>
              <a:rPr lang="ru-RU" dirty="0"/>
              <a:t>Впервые понятие в современном смысле применил Джорджо Вазари для того, чтобы отделить эпоху Ренессанса от Средневековья. Готика завершила развитие европейского средневекового искусства, возникнув на основе достижений романской культуры. 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3332"/>
            <a:ext cx="3717409" cy="4999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4752019" y="5462418"/>
            <a:ext cx="40774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(30 </a:t>
            </a:r>
            <a:r>
              <a:rPr lang="ru-RU" dirty="0"/>
              <a:t>июля 1511 </a:t>
            </a:r>
            <a:r>
              <a:rPr lang="ru-RU" dirty="0" smtClean="0"/>
              <a:t>года— </a:t>
            </a:r>
            <a:r>
              <a:rPr lang="ru-RU" dirty="0"/>
              <a:t>27 июня 1574 </a:t>
            </a:r>
            <a:r>
              <a:rPr lang="ru-RU" dirty="0" smtClean="0"/>
              <a:t>года) Итальянский </a:t>
            </a:r>
            <a:r>
              <a:rPr lang="ru-RU" dirty="0"/>
              <a:t>живописец, архитектор и писатель.</a:t>
            </a:r>
          </a:p>
        </p:txBody>
      </p:sp>
    </p:spTree>
    <p:extLst>
      <p:ext uri="{BB962C8B-B14F-4D97-AF65-F5344CB8AC3E}">
        <p14:creationId xmlns:p14="http://schemas.microsoft.com/office/powerpoint/2010/main" val="97890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004048" y="332656"/>
            <a:ext cx="3888432" cy="6120680"/>
          </a:xfrm>
        </p:spPr>
        <p:txBody>
          <a:bodyPr>
            <a:normAutofit fontScale="92500" lnSpcReduction="20000"/>
          </a:bodyPr>
          <a:lstStyle/>
          <a:p>
            <a:pPr indent="0" marL="0">
              <a:buNone/>
            </a:pPr>
            <a:r>
              <a:rPr dirty="0" lang="ru-RU" smtClean="0"/>
              <a:t>Этот стиль в  </a:t>
            </a:r>
            <a:r>
              <a:rPr dirty="0" lang="ru-RU"/>
              <a:t>основном, проявился в архитектуре храмов, соборов, церквей, монастырей. Развивался он на основе </a:t>
            </a:r>
            <a:r>
              <a:rPr dirty="0" lang="ru-RU" smtClean="0"/>
              <a:t>романской архитектуры</a:t>
            </a:r>
            <a:r>
              <a:rPr dirty="0" lang="ru-RU"/>
              <a:t>. В отличие от романского стиля, с его круглыми арками, массивными стенами и маленькими окнами, для готики характерны арки с заострённым верхом, узкие и высокие башни и колонны, богато украшенный фасад с резными деталями </a:t>
            </a:r>
            <a:r>
              <a:rPr dirty="0" lang="ru-RU" smtClean="0"/>
              <a:t>и </a:t>
            </a:r>
            <a:r>
              <a:rPr dirty="0" lang="ru-RU"/>
              <a:t>многоцветные витражные стрельчатые окна. Все элементы этого стиля подчёркивают вертикаль.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1580" y="27371"/>
            <a:ext cx="4202650" cy="756320"/>
          </a:xfrm>
        </p:spPr>
        <p:txBody>
          <a:bodyPr>
            <a:noAutofit/>
          </a:bodyPr>
          <a:lstStyle/>
          <a:p>
            <a:r>
              <a:rPr dirty="0" lang="ru-RU" sz="2800">
                <a:effectLst/>
              </a:rPr>
              <a:t>Собор святого Вита, Прага</a:t>
            </a:r>
            <a:endParaRPr dirty="0" lang="ru-RU" sz="2800"/>
          </a:p>
        </p:txBody>
      </p:sp>
      <p:pic>
        <p:nvPicPr>
          <p:cNvPr id="10242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"/>
          <a:stretch/>
        </p:blipFill>
        <p:spPr bwMode="auto">
          <a:xfrm>
            <a:off x="521228" y="764704"/>
            <a:ext cx="4252179" cy="554461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91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0"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332656"/>
            <a:ext cx="3888432" cy="64087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Характерными чертами </a:t>
            </a:r>
            <a:r>
              <a:rPr lang="ru-RU" dirty="0" smtClean="0"/>
              <a:t>являются стрельчатая </a:t>
            </a:r>
            <a:r>
              <a:rPr lang="ru-RU" dirty="0"/>
              <a:t>ярка, сложная каркасная система опор и ребристый свод. Преимущество использования ребер заключается в том, что </a:t>
            </a:r>
            <a:r>
              <a:rPr lang="ru-RU" dirty="0" smtClean="0"/>
              <a:t>уменьшаются </a:t>
            </a:r>
            <a:r>
              <a:rPr lang="ru-RU" dirty="0"/>
              <a:t>возникающие от </a:t>
            </a:r>
            <a:r>
              <a:rPr lang="ru-RU" dirty="0" smtClean="0"/>
              <a:t>свода нагрузки на основание.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Погашение этих нагрузок системой контрфорсов позволило сделать более тонкими и стены. Стремление максимально уменьшить массивность сооружения привело к тому, что в результате введения каркаса стена перестала быть несущим элементом и стала всего лишь заполнением между несущими пилонами. </a:t>
            </a:r>
            <a:r>
              <a:rPr lang="ru-RU" dirty="0" smtClean="0"/>
              <a:t>Массивная </a:t>
            </a:r>
            <a:r>
              <a:rPr lang="ru-RU" dirty="0"/>
              <a:t>каменная кладка свода в раннем средневековье сменилась ажурными каменными конструкциями, чьи </a:t>
            </a:r>
            <a:r>
              <a:rPr lang="ru-RU" dirty="0" smtClean="0"/>
              <a:t>колонны </a:t>
            </a:r>
            <a:r>
              <a:rPr lang="ru-RU" dirty="0"/>
              <a:t>переносят собранные в пучок статические нагрузки на фундаменты.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4664"/>
            <a:ext cx="4393015" cy="5904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75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1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972" y="476669"/>
            <a:ext cx="4292877" cy="5990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236295" y="814108"/>
            <a:ext cx="14673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Капелла </a:t>
            </a:r>
            <a:r>
              <a:rPr lang="ru-RU" sz="2000" dirty="0" err="1" smtClean="0">
                <a:solidFill>
                  <a:schemeClr val="bg2">
                    <a:lumMod val="50000"/>
                  </a:schemeClr>
                </a:solidFill>
              </a:rPr>
              <a:t>Сент-Шапель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, Франция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4096897" cy="5970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39972" y="980728"/>
            <a:ext cx="1665420" cy="134400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Костёл Св. Анны, Вильнюс</a:t>
            </a:r>
          </a:p>
        </p:txBody>
      </p:sp>
    </p:spTree>
    <p:extLst>
      <p:ext uri="{BB962C8B-B14F-4D97-AF65-F5344CB8AC3E}">
        <p14:creationId xmlns:p14="http://schemas.microsoft.com/office/powerpoint/2010/main" val="412958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136904" cy="6102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88024" y="836712"/>
            <a:ext cx="3397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Собор Парижской Богоматери</a:t>
            </a:r>
          </a:p>
        </p:txBody>
      </p:sp>
    </p:spTree>
    <p:extLst>
      <p:ext uri="{BB962C8B-B14F-4D97-AF65-F5344CB8AC3E}">
        <p14:creationId xmlns:p14="http://schemas.microsoft.com/office/powerpoint/2010/main" val="370674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"/>
          <a:stretch/>
        </p:blipFill>
        <p:spPr bwMode="auto">
          <a:xfrm>
            <a:off x="1043608" y="342401"/>
            <a:ext cx="3240360" cy="608422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405068"/>
            <a:ext cx="2487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/>
              <a:t>Собор Св. Вацлава, </a:t>
            </a:r>
            <a:r>
              <a:rPr dirty="0" err="1" lang="ru-RU"/>
              <a:t>Оломоуц</a:t>
            </a:r>
            <a:endParaRPr dirty="0" lang="ru-RU"/>
          </a:p>
        </p:txBody>
      </p:sp>
      <p:pic>
        <p:nvPicPr>
          <p:cNvPr id="14339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"/>
          <a:stretch/>
        </p:blipFill>
        <p:spPr bwMode="auto">
          <a:xfrm>
            <a:off x="4860032" y="249665"/>
            <a:ext cx="3931099" cy="6239629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44008" y="342401"/>
            <a:ext cx="3826768" cy="650776"/>
          </a:xfrm>
        </p:spPr>
        <p:txBody>
          <a:bodyPr>
            <a:normAutofit fontScale="85000" lnSpcReduction="20000"/>
          </a:bodyPr>
          <a:lstStyle/>
          <a:p>
            <a:r>
              <a:rPr dirty="0" lang="ru-RU">
                <a:solidFill>
                  <a:schemeClr val="bg2">
                    <a:lumMod val="50000"/>
                  </a:schemeClr>
                </a:solidFill>
              </a:rPr>
              <a:t>Храм Марии </a:t>
            </a:r>
            <a:r>
              <a:rPr dirty="0" err="1" lang="ru-RU">
                <a:solidFill>
                  <a:schemeClr val="bg2">
                    <a:lumMod val="50000"/>
                  </a:schemeClr>
                </a:solidFill>
              </a:rPr>
              <a:t>Тинской</a:t>
            </a:r>
            <a:r>
              <a:rPr dirty="0" lang="ru-RU">
                <a:solidFill>
                  <a:schemeClr val="bg2">
                    <a:lumMod val="50000"/>
                  </a:schemeClr>
                </a:solidFill>
              </a:rPr>
              <a:t>, Прага</a:t>
            </a:r>
          </a:p>
        </p:txBody>
      </p:sp>
    </p:spTree>
    <p:extLst>
      <p:ext uri="{BB962C8B-B14F-4D97-AF65-F5344CB8AC3E}">
        <p14:creationId xmlns:p14="http://schemas.microsoft.com/office/powerpoint/2010/main" val="140877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0"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 lang="ru-RU"/>
          </a:p>
        </p:txBody>
      </p:sp>
      <p:pic>
        <p:nvPicPr>
          <p:cNvPr id="1638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63196" y="440602"/>
            <a:ext cx="4010140" cy="6185053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3322712" cy="1332384"/>
          </a:xfrm>
        </p:spPr>
        <p:txBody>
          <a:bodyPr>
            <a:normAutofit fontScale="90000"/>
          </a:bodyPr>
          <a:lstStyle/>
          <a:p>
            <a:r>
              <a:rPr dirty="0" lang="ru-RU" smtClean="0">
                <a:solidFill>
                  <a:schemeClr val="bg2">
                    <a:lumMod val="50000"/>
                  </a:schemeClr>
                </a:solidFill>
              </a:rPr>
              <a:t>Собор Св. Стефана, Прага</a:t>
            </a:r>
            <a:endParaRPr dirty="0" lang="ru-RU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6387" name="Picture 3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2231"/>
            <a:ext cx="4492575" cy="4203579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86039" y="4797152"/>
            <a:ext cx="4032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dirty="0" lang="ru-RU" sz="3200"/>
              <a:t>Сиенский </a:t>
            </a:r>
            <a:r>
              <a:rPr dirty="0" lang="ru-RU" smtClean="0" sz="3200"/>
              <a:t>собор, </a:t>
            </a:r>
            <a:r>
              <a:rPr dirty="0" lang="ru-RU" sz="3200"/>
              <a:t>И</a:t>
            </a:r>
            <a:r>
              <a:rPr dirty="0" lang="ru-RU" smtClean="0" sz="3200"/>
              <a:t>талия</a:t>
            </a:r>
            <a:endParaRPr dirty="0" lang="ru-RU" sz="3200"/>
          </a:p>
        </p:txBody>
      </p:sp>
    </p:spTree>
    <p:extLst>
      <p:ext uri="{BB962C8B-B14F-4D97-AF65-F5344CB8AC3E}">
        <p14:creationId xmlns:p14="http://schemas.microsoft.com/office/powerpoint/2010/main" val="2992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0"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dur="indefinite" id="1" nodeType="tmRoot" restart="never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61595" cy="6336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620688"/>
            <a:ext cx="2075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Миланский собор</a:t>
            </a:r>
          </a:p>
        </p:txBody>
      </p:sp>
    </p:spTree>
    <p:extLst>
      <p:ext uri="{BB962C8B-B14F-4D97-AF65-F5344CB8AC3E}">
        <p14:creationId xmlns:p14="http://schemas.microsoft.com/office/powerpoint/2010/main" val="137028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6897" y="620688"/>
            <a:ext cx="8305800" cy="3240360"/>
          </a:xfrm>
        </p:spPr>
        <p:txBody>
          <a:bodyPr/>
          <a:lstStyle/>
          <a:p>
            <a:r>
              <a:rPr lang="ru-RU" sz="9600" dirty="0" smtClean="0"/>
              <a:t>СПАСИБО ЗА ВНИМАНИЕ!</a:t>
            </a:r>
            <a:endParaRPr lang="ru-RU" sz="9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5536634"/>
            <a:ext cx="7793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Феер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Наталья, 10 «А»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370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177</TotalTime>
  <Words>706</Words>
  <Application>Microsoft Office PowerPoint</Application>
  <PresentationFormat>Экран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Бумажная</vt:lpstr>
      <vt:lpstr>Средневековая архитектура.</vt:lpstr>
      <vt:lpstr>РОМАНСКИЙ СТИЛЬ</vt:lpstr>
      <vt:lpstr>Главная роль в романском стиле отводилась суровой крепостной архитектуре: монастырским комплексам, церквям, замкам. </vt:lpstr>
      <vt:lpstr>Презентация PowerPoint</vt:lpstr>
      <vt:lpstr>Презентация PowerPoint</vt:lpstr>
      <vt:lpstr>Особенности архитектуры романского собора</vt:lpstr>
      <vt:lpstr>Церковь Богородицы, Дания</vt:lpstr>
      <vt:lpstr>Уинчестерский собор, Англия</vt:lpstr>
      <vt:lpstr>ГОТИЧЕСКИЙ СТИЛЬ</vt:lpstr>
      <vt:lpstr>Презентация PowerPoint</vt:lpstr>
      <vt:lpstr>Собор святого Вита, Прага</vt:lpstr>
      <vt:lpstr>Презентация PowerPoint</vt:lpstr>
      <vt:lpstr>Костёл Св. Анны, Вильнюс</vt:lpstr>
      <vt:lpstr>Презентация PowerPoint</vt:lpstr>
      <vt:lpstr>Презентация PowerPoint</vt:lpstr>
      <vt:lpstr>Собор Св. Стефана, Прага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Средневековая архитектура.</dc:title>
  <dc:creator>Пользователь</dc:creator>
  <cp:lastModifiedBy>Пользователь</cp:lastModifiedBy>
  <cp:revision>14</cp:revision>
  <dcterms:created xsi:type="dcterms:W3CDTF">2014-01-19T07:47:31Z</dcterms:created>
  <dcterms:modified xsi:type="dcterms:W3CDTF">2014-01-19T11:00:35Z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1370283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