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16" r:id="rId4"/>
    <p:sldId id="317" r:id="rId5"/>
    <p:sldId id="318" r:id="rId6"/>
    <p:sldId id="310" r:id="rId7"/>
    <p:sldId id="312" r:id="rId8"/>
    <p:sldId id="319" r:id="rId9"/>
    <p:sldId id="320" r:id="rId10"/>
    <p:sldId id="259" r:id="rId11"/>
    <p:sldId id="336" r:id="rId12"/>
    <p:sldId id="315" r:id="rId13"/>
    <p:sldId id="347" r:id="rId14"/>
    <p:sldId id="337" r:id="rId15"/>
    <p:sldId id="338" r:id="rId16"/>
    <p:sldId id="348" r:id="rId17"/>
    <p:sldId id="262" r:id="rId18"/>
    <p:sldId id="263" r:id="rId19"/>
    <p:sldId id="265" r:id="rId20"/>
    <p:sldId id="266" r:id="rId21"/>
    <p:sldId id="267" r:id="rId22"/>
    <p:sldId id="272" r:id="rId23"/>
    <p:sldId id="273" r:id="rId24"/>
    <p:sldId id="275" r:id="rId25"/>
    <p:sldId id="276" r:id="rId26"/>
    <p:sldId id="277" r:id="rId27"/>
    <p:sldId id="281" r:id="rId28"/>
    <p:sldId id="284" r:id="rId29"/>
    <p:sldId id="286" r:id="rId30"/>
    <p:sldId id="290" r:id="rId31"/>
    <p:sldId id="340" r:id="rId32"/>
    <p:sldId id="342" r:id="rId33"/>
    <p:sldId id="293" r:id="rId34"/>
    <p:sldId id="295" r:id="rId35"/>
    <p:sldId id="307" r:id="rId36"/>
    <p:sldId id="308" r:id="rId37"/>
    <p:sldId id="321" r:id="rId38"/>
    <p:sldId id="322" r:id="rId39"/>
    <p:sldId id="323" r:id="rId40"/>
    <p:sldId id="324" r:id="rId41"/>
    <p:sldId id="325" r:id="rId42"/>
    <p:sldId id="353" r:id="rId43"/>
    <p:sldId id="326" r:id="rId44"/>
    <p:sldId id="327" r:id="rId45"/>
    <p:sldId id="329" r:id="rId46"/>
    <p:sldId id="330" r:id="rId47"/>
    <p:sldId id="331" r:id="rId48"/>
    <p:sldId id="356" r:id="rId49"/>
    <p:sldId id="333" r:id="rId50"/>
    <p:sldId id="355" r:id="rId51"/>
    <p:sldId id="301" r:id="rId52"/>
    <p:sldId id="303" r:id="rId53"/>
    <p:sldId id="306" r:id="rId54"/>
    <p:sldId id="334" r:id="rId55"/>
    <p:sldId id="357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8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93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43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6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78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67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22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35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29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BEAF8-8FD7-435D-AD08-8F56346D632B}" type="datetimeFigureOut">
              <a:rPr lang="ru-RU" smtClean="0"/>
              <a:t>15.03.2014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16264-FAC9-4CB1-9652-BFC1AA9B8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8303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artwoman.info/givopis/drevnimir/1327-zhenskie-obrazy-v-izobrazitelnom-iskusstve-drevnego-egipt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artwoman.info/givopis/drevnimir/1332-zhenshchina-v-zhivopisi-drevnego-rim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kusstvo-ved.com/wp-content/uploads/2012/01/mona_liza_gioconda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adikal.ru/F/i058.radikal.ru/1301/52/a4539451dc75.jpg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liveinternet.ru/journal_proc.php?action=redirect&amp;url=http://radikal.ru/F/i042.radikal.ru/1012/5e/b7c177dffe36.jpg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adikal.ua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liveinternet.ru/journal_proc.php?action=redirect&amp;url=http://radikal.ru/F/s44.radikal.ru/i105/1101/ac/fdb852b2ce32.jpg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www.liveinternet.ru/journal_proc.php?action=redirect&amp;url=http://radikal.ru/F/s60.radikal.ru/i170/1210/a1/16207fe8c71c.jpg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liveinternet.ru/journal_proc.php?action=redirect&amp;url=http://radikal.ru/F/s49.radikal.ru/i126/1102/e9/fdc9d5754a28.jpg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reprodukciikartin.ru/cacka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reprodukciikartin.ru/cack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www.liveinternet.ru/users/taselu/post248860948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pan-dan.ru/www/gallery/time-blok/5.jpg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425/152124108.4c/0_9fd3f_bdd08665_XXL" TargetMode="External"/><Relationship Id="rId2" Type="http://schemas.openxmlformats.org/officeDocument/2006/relationships/hyperlink" Target="http://www.liveinternet.ru/users/3162595/post25503850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://www.liveinternet.ru/users/3162595/post251172611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://www.liveinternet.ru/users/3162595/post251760024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7/152124108.2b/0_9ac5c_3b1e6332_XL" TargetMode="Externa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img-fotki.yandex.ru/get/6518/152124108.2b/0_9ac60_99ebbd35_XL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radikal.ru/F/s018.radikal.ru/i514/1211/16/5cd4b85d0f3b.jpg.html" TargetMode="External"/><Relationship Id="rId2" Type="http://schemas.openxmlformats.org/officeDocument/2006/relationships/hyperlink" Target="http://www.liveinternet.ru/users/3162595/post246573819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hyperlink" Target="http://radikal.ru/F/s017.radikal.ru/i415/1211/35/722982e7bb78.jpg.html" TargetMode="External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://radikal.ru/F/s40.radikal.ru/i090/1211/5f/d97b28028992.jpg.htm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radikal.ru/F/s019.radikal.ru/i622/1211/fa/69bf40f87996.jpg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hyperlink" Target="http://radikal.ru/F/s019.radikal.ru/i639/1211/de/cebd9000b273.jpg.html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http://www.museum.ru/alb/image.asp?8933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u="sng" dirty="0" smtClean="0">
                <a:solidFill>
                  <a:srgbClr val="0000FF"/>
                </a:solidFill>
              </a:rPr>
              <a:t>ПЛЕННИЦЫ КРАСОТЫ, ИЛИ ТРИУМФ ЖЕНЩИНЫ В ИСКУССТВЕ…</a:t>
            </a:r>
            <a:r>
              <a:rPr lang="ru-RU" sz="3200" u="sng" dirty="0" smtClean="0">
                <a:solidFill>
                  <a:srgbClr val="0000FF"/>
                </a:solidFill>
              </a:rPr>
              <a:t/>
            </a:r>
            <a:br>
              <a:rPr lang="ru-RU" sz="3200" u="sng" dirty="0" smtClean="0">
                <a:solidFill>
                  <a:srgbClr val="0000FF"/>
                </a:solidFill>
              </a:rPr>
            </a:br>
            <a:endParaRPr lang="ru-RU" sz="3200" u="sng" dirty="0">
              <a:solidFill>
                <a:srgbClr val="0000FF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/>
              <a:t>Тема «образ женщины» – бесконечна. Ее истоки видны в далекой древности. С XVIII столетия складывается тот тип, который мы назовем современным. Эти модификации различны. Но ясно, что женщины, начиная с XVIII века по наши дни, имеют определенное сродство. Они хотят видеть себя в образах искусства несколько сентиментальными, обворожительными, слегка капризными и элегантными. Конечно, возможны и другие варианты. Но выставка дает возможность – по преимуществу – понять и прочувствовать именно этот тип. И он покоряет.</a:t>
            </a:r>
            <a:br>
              <a:rPr lang="ru-RU" sz="3000" dirty="0" smtClean="0"/>
            </a:br>
            <a:endParaRPr lang="ru-RU" sz="30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294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4392488" cy="54726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 smtClean="0"/>
              <a:t>О, Женщина! -загадка,</a:t>
            </a:r>
            <a:r>
              <a:rPr lang="en-US" sz="2200" dirty="0" smtClean="0"/>
              <a:t> </a:t>
            </a:r>
            <a:r>
              <a:rPr lang="ru-RU" sz="2200" dirty="0" smtClean="0"/>
              <a:t>для мужчин!</a:t>
            </a:r>
            <a:br>
              <a:rPr lang="ru-RU" sz="2200" dirty="0" smtClean="0"/>
            </a:br>
            <a:r>
              <a:rPr lang="ru-RU" sz="2200" dirty="0" smtClean="0"/>
              <a:t>О,</a:t>
            </a:r>
            <a:r>
              <a:rPr lang="en-US" sz="2200" dirty="0" smtClean="0"/>
              <a:t> </a:t>
            </a:r>
            <a:r>
              <a:rPr lang="ru-RU" sz="2200" dirty="0" smtClean="0"/>
              <a:t>Женщина! -восторг и удивленье!</a:t>
            </a:r>
            <a:br>
              <a:rPr lang="ru-RU" sz="2200" dirty="0" smtClean="0"/>
            </a:br>
            <a:r>
              <a:rPr lang="ru-RU" sz="2200" dirty="0" smtClean="0"/>
              <a:t>Всегда найдёшь ты несколько причин...</a:t>
            </a:r>
            <a:br>
              <a:rPr lang="ru-RU" sz="2200" dirty="0" smtClean="0"/>
            </a:br>
            <a:r>
              <a:rPr lang="ru-RU" sz="2200" dirty="0" smtClean="0"/>
              <a:t>Чтоб,</a:t>
            </a:r>
            <a:r>
              <a:rPr lang="en-US" sz="2200" dirty="0" smtClean="0"/>
              <a:t> </a:t>
            </a:r>
            <a:r>
              <a:rPr lang="ru-RU" sz="2200" dirty="0" smtClean="0"/>
              <a:t>изменить на сто процентов мненье.</a:t>
            </a:r>
            <a:br>
              <a:rPr lang="ru-RU" sz="2200" dirty="0" smtClean="0"/>
            </a:br>
            <a:r>
              <a:rPr lang="ru-RU" sz="2200" dirty="0" smtClean="0"/>
              <a:t>О Женщина! -ты,</a:t>
            </a:r>
            <a:r>
              <a:rPr lang="en-US" sz="2200" dirty="0" smtClean="0"/>
              <a:t> </a:t>
            </a:r>
            <a:r>
              <a:rPr lang="ru-RU" sz="2200" dirty="0" smtClean="0"/>
              <a:t>нежности сосуд!</a:t>
            </a:r>
            <a:br>
              <a:rPr lang="ru-RU" sz="2200" dirty="0" smtClean="0"/>
            </a:br>
            <a:r>
              <a:rPr lang="ru-RU" sz="2200" dirty="0" smtClean="0"/>
              <a:t>Ты таинство,</a:t>
            </a:r>
            <a:r>
              <a:rPr lang="en-US" sz="2200" dirty="0" smtClean="0"/>
              <a:t> </a:t>
            </a:r>
            <a:r>
              <a:rPr lang="ru-RU" sz="2200" dirty="0" smtClean="0"/>
              <a:t>сплошное вдохновенье...</a:t>
            </a:r>
            <a:br>
              <a:rPr lang="ru-RU" sz="2200" dirty="0" smtClean="0"/>
            </a:br>
            <a:r>
              <a:rPr lang="ru-RU" sz="2200" dirty="0" smtClean="0"/>
              <a:t>О Женщина! -ты самый строгий суд!</a:t>
            </a:r>
            <a:br>
              <a:rPr lang="ru-RU" sz="2200" dirty="0" smtClean="0"/>
            </a:br>
            <a:r>
              <a:rPr lang="ru-RU" sz="2200" dirty="0" smtClean="0"/>
              <a:t>Любить тебя и боль и наслажденье.</a:t>
            </a:r>
            <a:br>
              <a:rPr lang="ru-RU" sz="2200" dirty="0" smtClean="0"/>
            </a:br>
            <a:r>
              <a:rPr lang="ru-RU" sz="2200" dirty="0" smtClean="0"/>
              <a:t>О Женщина!-ты свет и божество!</a:t>
            </a:r>
            <a:br>
              <a:rPr lang="ru-RU" sz="2200" dirty="0" smtClean="0"/>
            </a:br>
            <a:r>
              <a:rPr lang="ru-RU" sz="2200" dirty="0" smtClean="0"/>
              <a:t>Тебя сама природа обвенчала</a:t>
            </a:r>
            <a:br>
              <a:rPr lang="ru-RU" sz="2200" dirty="0" smtClean="0"/>
            </a:br>
            <a:r>
              <a:rPr lang="ru-RU" sz="2200" dirty="0" smtClean="0"/>
              <a:t>О Женщина!- ты мира, торжество!</a:t>
            </a:r>
            <a:br>
              <a:rPr lang="ru-RU" sz="2200" dirty="0" smtClean="0"/>
            </a:br>
            <a:r>
              <a:rPr lang="ru-RU" sz="2200" dirty="0" smtClean="0"/>
              <a:t>И новой жизни,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ru-RU" sz="2200" dirty="0" smtClean="0"/>
              <a:t>Ты, даёшь начало! </a:t>
            </a:r>
            <a:br>
              <a:rPr lang="ru-RU" sz="2200" dirty="0" smtClean="0"/>
            </a:br>
            <a:endParaRPr lang="ru-RU" sz="2200" dirty="0" smtClean="0"/>
          </a:p>
          <a:p>
            <a:endParaRPr lang="ru-RU" sz="2000" dirty="0"/>
          </a:p>
        </p:txBody>
      </p:sp>
      <p:pic>
        <p:nvPicPr>
          <p:cNvPr id="4" name="Рисунок 3" descr="C:\Documents and Settings\Admin\Рабочий стол\образ женщины в живописи\119_files\5519564887_b348ccbe3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2"/>
            <a:ext cx="4662264" cy="6588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22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>
                <a:hlinkClick r:id="rId2"/>
              </a:rPr>
              <a:t>Женские образы в изобразительном искусстве Древнего Египта</a:t>
            </a:r>
            <a:r>
              <a:rPr lang="ru-RU" sz="3600" b="1" u="sng" dirty="0"/>
              <a:t> 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dirty="0"/>
          </a:p>
        </p:txBody>
      </p:sp>
      <p:pic>
        <p:nvPicPr>
          <p:cNvPr id="4" name="Объект 3" descr="Пирующие девушки, гробница Нахта (18 династия)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4176464" cy="49202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86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Пирующие девушки, гробница </a:t>
            </a:r>
            <a:r>
              <a:rPr lang="ru-RU" b="1" i="1" dirty="0" err="1"/>
              <a:t>Нахта</a:t>
            </a:r>
            <a:r>
              <a:rPr lang="ru-RU" b="1" i="1" dirty="0"/>
              <a:t> (18 династия)</a:t>
            </a:r>
            <a:r>
              <a:rPr lang="ru-RU" dirty="0"/>
              <a:t> </a:t>
            </a:r>
          </a:p>
        </p:txBody>
      </p:sp>
      <p:pic>
        <p:nvPicPr>
          <p:cNvPr id="6" name="Рисунок 5" descr="chepu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773398" cy="48090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436096" y="6093296"/>
            <a:ext cx="3557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Дама </a:t>
            </a:r>
            <a:r>
              <a:rPr lang="ru-RU" b="1" i="1" dirty="0" err="1"/>
              <a:t>Чепу</a:t>
            </a:r>
            <a:r>
              <a:rPr lang="ru-RU" b="1" i="1" dirty="0"/>
              <a:t>, фрагмент росписи гробницы 18-й династии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52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Девушки с лотосами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040560" cy="65527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508104" y="116632"/>
            <a:ext cx="36241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«Если ты склонен к добру, заведи себе дом.</a:t>
            </a:r>
            <a:endParaRPr lang="ru-RU" dirty="0"/>
          </a:p>
          <a:p>
            <a:r>
              <a:rPr lang="ru-RU" b="1" dirty="0"/>
              <a:t>Как подобает, его госпожу возлюби.</a:t>
            </a:r>
            <a:endParaRPr lang="ru-RU" dirty="0"/>
          </a:p>
          <a:p>
            <a:r>
              <a:rPr lang="ru-RU" b="1" dirty="0"/>
              <a:t>Чрево ее насыщай, одевай ее тело,</a:t>
            </a:r>
            <a:endParaRPr lang="ru-RU" dirty="0"/>
          </a:p>
          <a:p>
            <a:r>
              <a:rPr lang="ru-RU" b="1" dirty="0"/>
              <a:t>Кожу ее умащай благовонным бальзамом,</a:t>
            </a:r>
            <a:endParaRPr lang="ru-RU" dirty="0"/>
          </a:p>
          <a:p>
            <a:r>
              <a:rPr lang="ru-RU" b="1" dirty="0"/>
              <a:t>Сердце ее услаждай, поколе ты жив!</a:t>
            </a:r>
            <a:endParaRPr lang="ru-RU" dirty="0"/>
          </a:p>
          <a:p>
            <a:r>
              <a:rPr lang="ru-RU" b="1" dirty="0"/>
              <a:t>Она - превосходная пашня для своего господина»</a:t>
            </a:r>
            <a:r>
              <a:rPr lang="ru-RU" dirty="0"/>
              <a:t> (Поучения </a:t>
            </a:r>
            <a:r>
              <a:rPr lang="ru-RU" dirty="0" err="1"/>
              <a:t>Птахотепа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2170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>
                <a:hlinkClick r:id="rId2"/>
              </a:rPr>
              <a:t>Женщина в живописи Древнего Рима</a:t>
            </a:r>
            <a:r>
              <a:rPr lang="ru-RU" sz="3600" b="1" dirty="0"/>
              <a:t> </a:t>
            </a:r>
            <a:br>
              <a:rPr lang="ru-RU" sz="3600" b="1" dirty="0"/>
            </a:br>
            <a:endParaRPr lang="ru-RU" sz="3600" dirty="0"/>
          </a:p>
        </p:txBody>
      </p:sp>
      <p:pic>
        <p:nvPicPr>
          <p:cNvPr id="4" name="Объект 3" descr="156904 1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08720"/>
            <a:ext cx="5040560" cy="5805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309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Леонардо да Винчи</a:t>
            </a:r>
            <a:br>
              <a:rPr lang="ru-RU" sz="3600" b="1" u="sng" dirty="0">
                <a:solidFill>
                  <a:srgbClr val="0000FF"/>
                </a:solidFill>
              </a:rPr>
            </a:b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Леонардо да Винчи &quot;Мадонна с цветком&quot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3312368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6457539"/>
            <a:ext cx="230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"Мадонна с цветком"</a:t>
            </a:r>
          </a:p>
        </p:txBody>
      </p:sp>
      <p:pic>
        <p:nvPicPr>
          <p:cNvPr id="6" name="Рисунок 5" descr="Леонардо да Винчи &quot;Мона Лиза&quot; (Джоконда)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4006874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512715" y="6457539"/>
            <a:ext cx="2845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</a:t>
            </a:r>
            <a:r>
              <a:rPr lang="ru-RU" dirty="0" err="1"/>
              <a:t>Мона</a:t>
            </a:r>
            <a:r>
              <a:rPr lang="ru-RU" dirty="0"/>
              <a:t> Лиза" ("Джоконда")</a:t>
            </a:r>
          </a:p>
        </p:txBody>
      </p:sp>
    </p:spTree>
    <p:extLst>
      <p:ext uri="{BB962C8B-B14F-4D97-AF65-F5344CB8AC3E}">
        <p14:creationId xmlns:p14="http://schemas.microsoft.com/office/powerpoint/2010/main" val="107558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Образ   женщины   в   живописи</a:t>
            </a:r>
            <a:r>
              <a:rPr lang="ru-RU" sz="3600" u="sng" dirty="0">
                <a:solidFill>
                  <a:srgbClr val="0000FF"/>
                </a:solidFill>
              </a:rPr>
              <a:t>  </a:t>
            </a:r>
            <a:r>
              <a:rPr lang="ru-RU" sz="3600" b="1" u="sng" dirty="0" smtClean="0">
                <a:solidFill>
                  <a:srgbClr val="0000FF"/>
                </a:solidFill>
              </a:rPr>
              <a:t>Рафаэля</a:t>
            </a:r>
            <a:r>
              <a:rPr lang="ru-RU" sz="3600" u="sng" dirty="0">
                <a:solidFill>
                  <a:srgbClr val="0000FF"/>
                </a:solidFill>
              </a:rPr>
              <a:t/>
            </a:r>
            <a:br>
              <a:rPr lang="ru-RU" sz="3600" u="sng" dirty="0">
                <a:solidFill>
                  <a:srgbClr val="0000FF"/>
                </a:solidFill>
              </a:rPr>
            </a:b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8680"/>
            <a:ext cx="4824536" cy="6192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515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00FF"/>
                </a:solidFill>
              </a:rPr>
              <a:t>Джон </a:t>
            </a:r>
            <a:r>
              <a:rPr lang="ru-RU" sz="3600" b="1" u="sng" dirty="0">
                <a:solidFill>
                  <a:srgbClr val="0000FF"/>
                </a:solidFill>
              </a:rPr>
              <a:t>Уайт </a:t>
            </a:r>
            <a:r>
              <a:rPr lang="ru-RU" sz="3600" b="1" u="sng" dirty="0" smtClean="0">
                <a:solidFill>
                  <a:srgbClr val="0000FF"/>
                </a:solidFill>
              </a:rPr>
              <a:t>Александр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На фортепиано (700x498, 59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08911" cy="54359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347864" y="6488668"/>
            <a:ext cx="1649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 фортепиано</a:t>
            </a:r>
          </a:p>
        </p:txBody>
      </p:sp>
    </p:spTree>
    <p:extLst>
      <p:ext uri="{BB962C8B-B14F-4D97-AF65-F5344CB8AC3E}">
        <p14:creationId xmlns:p14="http://schemas.microsoft.com/office/powerpoint/2010/main" val="257669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274638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sz="3600" b="1" i="1" u="sng" dirty="0" smtClean="0">
                <a:solidFill>
                  <a:srgbClr val="0000FF"/>
                </a:solidFill>
              </a:rPr>
              <a:t>Ли </a:t>
            </a:r>
            <a:r>
              <a:rPr lang="ru-RU" sz="3600" b="1" i="1" u="sng" dirty="0" err="1" smtClean="0">
                <a:solidFill>
                  <a:srgbClr val="0000FF"/>
                </a:solidFill>
              </a:rPr>
              <a:t>Ханей</a:t>
            </a:r>
            <a:r>
              <a:rPr lang="ru-RU" sz="3600" b="1" i="1" u="sng" dirty="0" smtClean="0">
                <a:solidFill>
                  <a:srgbClr val="0000FF"/>
                </a:solidFill>
              </a:rPr>
              <a:t> (</a:t>
            </a:r>
            <a:r>
              <a:rPr lang="ru-RU" sz="3600" b="1" i="1" u="sng" dirty="0" err="1" smtClean="0">
                <a:solidFill>
                  <a:srgbClr val="0000FF"/>
                </a:solidFill>
              </a:rPr>
              <a:t>Luo</a:t>
            </a:r>
            <a:r>
              <a:rPr lang="ru-RU" sz="3600" b="1" i="1" u="sng" dirty="0" smtClean="0">
                <a:solidFill>
                  <a:srgbClr val="0000FF"/>
                </a:solidFill>
              </a:rPr>
              <a:t> </a:t>
            </a:r>
            <a:r>
              <a:rPr lang="ru-RU" sz="3600" b="1" i="1" u="sng" dirty="0" err="1" smtClean="0">
                <a:solidFill>
                  <a:srgbClr val="0000FF"/>
                </a:solidFill>
              </a:rPr>
              <a:t>Hanlei</a:t>
            </a:r>
            <a:r>
              <a:rPr lang="ru-RU" sz="3600" b="1" i="1" u="sng" dirty="0" smtClean="0">
                <a:solidFill>
                  <a:srgbClr val="0000FF"/>
                </a:solidFill>
              </a:rPr>
              <a:t>) </a:t>
            </a:r>
            <a:r>
              <a:rPr lang="ru-RU" sz="3600" b="1" i="1" u="sng" dirty="0" err="1" smtClean="0">
                <a:solidFill>
                  <a:srgbClr val="0000FF"/>
                </a:solidFill>
              </a:rPr>
              <a:t>China</a:t>
            </a:r>
            <a:r>
              <a:rPr lang="ru-RU" sz="3600" u="sng" dirty="0">
                <a:solidFill>
                  <a:srgbClr val="0000FF"/>
                </a:solidFill>
              </a:rPr>
              <a:t/>
            </a:r>
            <a:br>
              <a:rPr lang="ru-RU" sz="3600" u="sng" dirty="0">
                <a:solidFill>
                  <a:srgbClr val="0000FF"/>
                </a:solidFill>
              </a:rPr>
            </a:b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i058.radikal.ru/1301/52/a4539451dc75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83406"/>
            <a:ext cx="38164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316068" y="980728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/>
              <a:t>НЕЖНОЕ...</a:t>
            </a:r>
            <a:endParaRPr lang="ru-RU" sz="2800" dirty="0"/>
          </a:p>
          <a:p>
            <a:r>
              <a:rPr lang="ru-RU" sz="2800" i="1" dirty="0"/>
              <a:t>Ты в одеянии воздушном сравнишься чудной красотой</a:t>
            </a:r>
            <a:endParaRPr lang="ru-RU" sz="2800" dirty="0"/>
          </a:p>
          <a:p>
            <a:r>
              <a:rPr lang="ru-RU" sz="2800" i="1" dirty="0"/>
              <a:t>С пионом, что под небом южным хрустальной окроплён росой.</a:t>
            </a:r>
            <a:endParaRPr lang="ru-RU" sz="2800" dirty="0"/>
          </a:p>
          <a:p>
            <a:r>
              <a:rPr lang="ru-RU" sz="2800" i="1" dirty="0"/>
              <a:t>И, чтоб ещё тебя увидеть, я этот мир забыть готов,</a:t>
            </a:r>
            <a:endParaRPr lang="ru-RU" sz="2800" dirty="0"/>
          </a:p>
          <a:p>
            <a:r>
              <a:rPr lang="ru-RU" sz="2800" i="1" dirty="0"/>
              <a:t>Поднявшись по отвесным кручам в обитель райскую богов.</a:t>
            </a:r>
            <a:endParaRPr lang="ru-RU" sz="2800" dirty="0"/>
          </a:p>
          <a:p>
            <a:r>
              <a:rPr lang="ru-RU" sz="2800" i="1" dirty="0"/>
              <a:t>Ли </a:t>
            </a:r>
            <a:r>
              <a:rPr lang="ru-RU" sz="2800" i="1" dirty="0" err="1"/>
              <a:t>Бо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791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589240"/>
            <a:ext cx="4680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Принцесса де </a:t>
            </a:r>
            <a:r>
              <a:rPr lang="ru-RU" dirty="0" err="1" smtClean="0"/>
              <a:t>Брогли</a:t>
            </a:r>
            <a:r>
              <a:rPr lang="ru-RU" dirty="0" smtClean="0"/>
              <a:t> 1851-53. Метрополитен-музей,</a:t>
            </a:r>
            <a:r>
              <a:rPr lang="en-US" dirty="0" smtClean="0"/>
              <a:t> </a:t>
            </a:r>
            <a:r>
              <a:rPr lang="ru-RU" dirty="0" smtClean="0"/>
              <a:t>Нью-Йорк.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b="1" u="sng" dirty="0" err="1" smtClean="0">
                <a:solidFill>
                  <a:srgbClr val="0000FF"/>
                </a:solidFill>
              </a:rPr>
              <a:t>Энгр</a:t>
            </a:r>
            <a:r>
              <a:rPr lang="ru-RU" sz="3600" b="1" u="sng" dirty="0">
                <a:solidFill>
                  <a:srgbClr val="0000FF"/>
                </a:solidFill>
              </a:rPr>
              <a:t>, Жан Огюст Доминик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  <p:pic>
        <p:nvPicPr>
          <p:cNvPr id="9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3744416" cy="518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079" y="980728"/>
            <a:ext cx="4139952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432055" y="61653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Мадам </a:t>
            </a:r>
            <a:r>
              <a:rPr lang="ru-RU" dirty="0" err="1" smtClean="0"/>
              <a:t>Энгр</a:t>
            </a:r>
            <a:r>
              <a:rPr lang="ru-RU" dirty="0" smtClean="0"/>
              <a:t> 1859.</a:t>
            </a:r>
            <a:r>
              <a:rPr lang="en-US" dirty="0" smtClean="0"/>
              <a:t> </a:t>
            </a:r>
          </a:p>
          <a:p>
            <a:r>
              <a:rPr lang="ru-RU" dirty="0" smtClean="0"/>
              <a:t>Собрание.</a:t>
            </a:r>
            <a:r>
              <a:rPr lang="en-US" dirty="0" smtClean="0"/>
              <a:t> </a:t>
            </a:r>
            <a:r>
              <a:rPr lang="ru-RU" dirty="0" err="1" smtClean="0"/>
              <a:t>Рейнхарта</a:t>
            </a:r>
            <a:r>
              <a:rPr lang="ru-RU" dirty="0" smtClean="0"/>
              <a:t>. </a:t>
            </a:r>
            <a:r>
              <a:rPr lang="ru-RU" dirty="0" err="1" smtClean="0"/>
              <a:t>Винтертур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91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600" b="1" u="sng" dirty="0" err="1">
                <a:solidFill>
                  <a:srgbClr val="0000FF"/>
                </a:solidFill>
              </a:rPr>
              <a:t>Vincenco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Pascuale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Petrocelli</a:t>
            </a:r>
            <a:r>
              <a:rPr lang="ru-RU" sz="3600" u="sng" dirty="0">
                <a:solidFill>
                  <a:srgbClr val="0000FF"/>
                </a:solidFill>
              </a:rPr>
              <a:t/>
            </a:r>
            <a:br>
              <a:rPr lang="ru-RU" sz="3600" u="sng" dirty="0">
                <a:solidFill>
                  <a:srgbClr val="0000FF"/>
                </a:solidFill>
              </a:rPr>
            </a:b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i042.radikal.ru/1012/5e/b7c177dffe36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64"/>
            <a:ext cx="4824536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47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3552" y="0"/>
            <a:ext cx="4843247" cy="33265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				 </a:t>
            </a:r>
            <a:r>
              <a:rPr lang="ru-RU" sz="3200" b="1" dirty="0">
                <a:solidFill>
                  <a:srgbClr val="0000FF"/>
                </a:solidFill>
              </a:rPr>
              <a:t>ДАНИЭЛЬ РИДЖВЕЙ НАЙТ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600" b="1" u="sng" dirty="0" err="1" smtClean="0">
                <a:solidFill>
                  <a:srgbClr val="0000FF"/>
                </a:solidFill>
              </a:rPr>
              <a:t>Daniel</a:t>
            </a:r>
            <a:r>
              <a:rPr lang="ru-RU" sz="3600" b="1" u="sng" dirty="0" smtClean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Ridgway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Knight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radikal.ua/data/upload/0fccf/49112/d9014acc0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77328"/>
            <a:ext cx="3768560" cy="50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049.radikal.ru/1209/14/b3e935ba919d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81119"/>
            <a:ext cx="4755619" cy="54748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835696" y="6472030"/>
            <a:ext cx="2007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 дали от города...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346" y="0"/>
            <a:ext cx="3995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Тишина</a:t>
            </a:r>
          </a:p>
          <a:p>
            <a:r>
              <a:rPr lang="ru-RU" i="1" dirty="0"/>
              <a:t>Я люблю дыханье тишины,</a:t>
            </a:r>
            <a:br>
              <a:rPr lang="ru-RU" i="1" dirty="0"/>
            </a:br>
            <a:r>
              <a:rPr lang="ru-RU" i="1" dirty="0"/>
              <a:t>Сладкий аромат её иллюзий...</a:t>
            </a:r>
            <a:br>
              <a:rPr lang="ru-RU" i="1" dirty="0"/>
            </a:br>
            <a:r>
              <a:rPr lang="ru-RU" i="1" dirty="0"/>
              <a:t>  Мир </a:t>
            </a:r>
            <a:r>
              <a:rPr lang="ru-RU" i="1" dirty="0" err="1"/>
              <a:t>загадок,радужные</a:t>
            </a:r>
            <a:r>
              <a:rPr lang="ru-RU" i="1" dirty="0"/>
              <a:t> сны</a:t>
            </a:r>
            <a:br>
              <a:rPr lang="ru-RU" i="1" dirty="0"/>
            </a:br>
            <a:r>
              <a:rPr lang="ru-RU" i="1" dirty="0"/>
              <a:t>  Лабиринтов тайных вечный узел.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93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radikal.ua/data/upload/05615/69fda/91a61c1086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464496" cy="63261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88023" y="188640"/>
            <a:ext cx="385568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Милый сердцу уголок</a:t>
            </a:r>
            <a:br>
              <a:rPr lang="ru-RU" sz="2800" dirty="0"/>
            </a:br>
            <a:r>
              <a:rPr lang="ru-RU" sz="2800" dirty="0"/>
              <a:t>Речка, лес и поле.</a:t>
            </a:r>
            <a:br>
              <a:rPr lang="ru-RU" sz="2800" dirty="0"/>
            </a:br>
            <a:r>
              <a:rPr lang="ru-RU" sz="2800" dirty="0"/>
              <a:t>До чего же хорошо</a:t>
            </a:r>
            <a:br>
              <a:rPr lang="ru-RU" sz="2800" dirty="0"/>
            </a:br>
            <a:r>
              <a:rPr lang="ru-RU" sz="2800" dirty="0"/>
              <a:t>Коль душа не ноет.</a:t>
            </a:r>
            <a:br>
              <a:rPr lang="ru-RU" sz="2800" dirty="0"/>
            </a:br>
            <a:r>
              <a:rPr lang="ru-RU" sz="2800" dirty="0"/>
              <a:t>Выйди в поле и вдохни</a:t>
            </a:r>
            <a:br>
              <a:rPr lang="ru-RU" sz="2800" dirty="0"/>
            </a:br>
            <a:r>
              <a:rPr lang="ru-RU" sz="2800" dirty="0"/>
              <a:t>Воздух полной грудью,</a:t>
            </a:r>
            <a:br>
              <a:rPr lang="ru-RU" sz="2800" dirty="0"/>
            </a:br>
            <a:r>
              <a:rPr lang="ru-RU" sz="2800" dirty="0"/>
              <a:t>В тени леса отдохни, -</a:t>
            </a:r>
            <a:br>
              <a:rPr lang="ru-RU" sz="2800" dirty="0"/>
            </a:br>
            <a:r>
              <a:rPr lang="ru-RU" sz="2800" dirty="0"/>
              <a:t>Распрощайся с грустью.</a:t>
            </a:r>
            <a:br>
              <a:rPr lang="ru-RU" sz="2800" dirty="0"/>
            </a:br>
            <a:r>
              <a:rPr lang="ru-RU" sz="2800" dirty="0"/>
              <a:t>В речке смой свою печаль,</a:t>
            </a:r>
            <a:br>
              <a:rPr lang="ru-RU" sz="2800" dirty="0"/>
            </a:br>
            <a:r>
              <a:rPr lang="ru-RU" sz="2800" dirty="0"/>
              <a:t>Сбрось с души ты бремя.</a:t>
            </a:r>
            <a:br>
              <a:rPr lang="ru-RU" sz="2800" dirty="0"/>
            </a:br>
            <a:r>
              <a:rPr lang="ru-RU" sz="2800" dirty="0"/>
              <a:t>И забудь, что было жаль</a:t>
            </a:r>
            <a:br>
              <a:rPr lang="ru-RU" sz="2800" dirty="0"/>
            </a:br>
            <a:r>
              <a:rPr lang="ru-RU" sz="2800" dirty="0"/>
              <a:t> Все излечит время.</a:t>
            </a:r>
          </a:p>
        </p:txBody>
      </p:sp>
    </p:spTree>
    <p:extLst>
      <p:ext uri="{BB962C8B-B14F-4D97-AF65-F5344CB8AC3E}">
        <p14:creationId xmlns:p14="http://schemas.microsoft.com/office/powerpoint/2010/main" val="3333419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en-US" sz="3600" b="1" u="sng" dirty="0">
                <a:solidFill>
                  <a:srgbClr val="0000FF"/>
                </a:solidFill>
              </a:rPr>
              <a:t>Emile Vernon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s44.radikal.ru/i105/1101/ac/fdb852b2ce32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608512" cy="5606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60.radikal.ru/i170/1210/a1/16207fe8c71ct.jpg">
            <a:hlinkClick r:id="rId4" tgtFrame="&quot;_blank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4076556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707904" y="6472030"/>
            <a:ext cx="2440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Ванильные барышни...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72200" y="6405633"/>
            <a:ext cx="205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Pretty In Pink, 1909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89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16632"/>
            <a:ext cx="2962672" cy="562074"/>
          </a:xfrm>
        </p:spPr>
        <p:txBody>
          <a:bodyPr>
            <a:normAutofit fontScale="90000"/>
          </a:bodyPr>
          <a:lstStyle/>
          <a:p>
            <a:r>
              <a:rPr lang="ru-RU" sz="3600" b="1" u="sng" dirty="0" err="1">
                <a:solidFill>
                  <a:srgbClr val="0000FF"/>
                </a:solidFill>
              </a:rPr>
              <a:t>Hans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Zatzka</a:t>
            </a:r>
            <a:r>
              <a:rPr lang="ru-RU" sz="3600" b="1" i="1" u="sng" dirty="0">
                <a:solidFill>
                  <a:srgbClr val="0000FF"/>
                </a:solidFill>
              </a:rPr>
              <a:t> 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s49.radikal.ru/i126/1102/e9/fdc9d5754a28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6031"/>
            <a:ext cx="3600400" cy="64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1180_30x24 Ханс Цацка - Аравийские Ночи">
            <a:hlinkClick r:id="rId4" tooltip="&quot;Закрыть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78780"/>
            <a:ext cx="4536504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41487" y="6402085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Аравийские </a:t>
            </a:r>
            <a:r>
              <a:rPr lang="ru-RU" dirty="0"/>
              <a:t>Ночи</a:t>
            </a:r>
          </a:p>
        </p:txBody>
      </p:sp>
    </p:spTree>
    <p:extLst>
      <p:ext uri="{BB962C8B-B14F-4D97-AF65-F5344CB8AC3E}">
        <p14:creationId xmlns:p14="http://schemas.microsoft.com/office/powerpoint/2010/main" val="41690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1179_50x36 Ханс Цацка - Водная Идиллия II">
            <a:hlinkClick r:id="rId2" tooltip="&quot;Закрыть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07846" cy="62337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059832" y="6430937"/>
            <a:ext cx="198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Водная </a:t>
            </a:r>
            <a:r>
              <a:rPr lang="ru-RU" dirty="0"/>
              <a:t>Идиллия II</a:t>
            </a:r>
          </a:p>
        </p:txBody>
      </p:sp>
    </p:spTree>
    <p:extLst>
      <p:ext uri="{BB962C8B-B14F-4D97-AF65-F5344CB8AC3E}">
        <p14:creationId xmlns:p14="http://schemas.microsoft.com/office/powerpoint/2010/main" val="3483080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 fontScale="90000"/>
          </a:bodyPr>
          <a:lstStyle/>
          <a:p>
            <a:r>
              <a:rPr lang="ru-RU" sz="3600" b="1" u="sng" dirty="0" err="1" smtClean="0">
                <a:solidFill>
                  <a:srgbClr val="0000FF"/>
                </a:solidFill>
              </a:rPr>
              <a:t>Бакст</a:t>
            </a:r>
            <a:r>
              <a:rPr lang="ru-RU" sz="3600" b="1" u="sng" dirty="0" smtClean="0">
                <a:solidFill>
                  <a:srgbClr val="0000FF"/>
                </a:solidFill>
              </a:rPr>
              <a:t> Лев Самойлович </a:t>
            </a:r>
            <a:r>
              <a:rPr lang="ru-RU" sz="3600" u="sng" dirty="0" smtClean="0">
                <a:solidFill>
                  <a:srgbClr val="0000FF"/>
                </a:solidFill>
              </a:rPr>
              <a:t/>
            </a:r>
            <a:br>
              <a:rPr lang="ru-RU" sz="3600" u="sng" dirty="0" smtClean="0">
                <a:solidFill>
                  <a:srgbClr val="0000FF"/>
                </a:solidFill>
              </a:rPr>
            </a:br>
            <a:r>
              <a:rPr lang="ru-RU" sz="2700" dirty="0" smtClean="0">
                <a:solidFill>
                  <a:srgbClr val="0000FF"/>
                </a:solidFill>
              </a:rPr>
              <a:t>(настоящая фамилия - Розенберг Лейб-Хаим Израилевич</a:t>
            </a:r>
            <a:r>
              <a:rPr lang="en-US" sz="2700" dirty="0" smtClean="0">
                <a:solidFill>
                  <a:srgbClr val="0000FF"/>
                </a:solidFill>
              </a:rPr>
              <a:t>)</a:t>
            </a:r>
            <a:endParaRPr lang="ru-RU" sz="2700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0" y="1124744"/>
            <a:ext cx="4051242" cy="53285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621166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ru-RU" dirty="0" smtClean="0"/>
              <a:t>Портрет Зинаиды Гиппиус 1906г.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52736"/>
            <a:ext cx="4500500" cy="53285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148064" y="6400957"/>
            <a:ext cx="251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Портрет мадам Т. 1918г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73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360"/>
            <a:ext cx="3329230" cy="63912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6488668"/>
            <a:ext cx="3277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Портрет графини </a:t>
            </a:r>
            <a:r>
              <a:rPr lang="ru-RU" dirty="0" err="1" smtClean="0"/>
              <a:t>Келлер</a:t>
            </a:r>
            <a:r>
              <a:rPr lang="ru-RU" dirty="0" smtClean="0"/>
              <a:t> 1902г.</a:t>
            </a: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590" y="83139"/>
            <a:ext cx="4087650" cy="62646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932040" y="63813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		</a:t>
            </a:r>
            <a:r>
              <a:rPr lang="ru-RU" dirty="0" smtClean="0"/>
              <a:t>Ужин 1902г.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8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600" b="1" u="sng" dirty="0" err="1" smtClean="0">
                <a:solidFill>
                  <a:srgbClr val="0000FF"/>
                </a:solidFill>
              </a:rPr>
              <a:t>Курилко</a:t>
            </a:r>
            <a:r>
              <a:rPr lang="ru-RU" sz="3600" b="1" u="sng" dirty="0" smtClean="0">
                <a:solidFill>
                  <a:srgbClr val="0000FF"/>
                </a:solidFill>
              </a:rPr>
              <a:t> М.И.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585" y="692696"/>
            <a:ext cx="4320480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267744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</a:t>
            </a:r>
            <a:r>
              <a:rPr lang="ru-RU" dirty="0" smtClean="0"/>
              <a:t>Театральный костюм №2. 1920-е гг.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20688"/>
          </a:xfrm>
        </p:spPr>
        <p:txBody>
          <a:bodyPr>
            <a:normAutofit fontScale="90000"/>
          </a:bodyPr>
          <a:lstStyle/>
          <a:p>
            <a:r>
              <a:rPr lang="ru-RU" sz="3600" b="1" u="sng" dirty="0" err="1" smtClean="0">
                <a:solidFill>
                  <a:srgbClr val="0000FF"/>
                </a:solidFill>
              </a:rPr>
              <a:t>Jean-Gabriel</a:t>
            </a:r>
            <a:r>
              <a:rPr lang="ru-RU" sz="3600" b="1" u="sng" dirty="0" smtClean="0">
                <a:solidFill>
                  <a:srgbClr val="0000FF"/>
                </a:solidFill>
              </a:rPr>
              <a:t>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Domergue</a:t>
            </a:r>
            <a:r>
              <a:rPr lang="ru-RU" sz="3600" b="1" u="sng" dirty="0" smtClean="0">
                <a:solidFill>
                  <a:srgbClr val="0000FF"/>
                </a:solidFill>
              </a:rPr>
              <a:t>, французский художник</a:t>
            </a: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680520" cy="619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4136683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566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464496" cy="662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6632"/>
            <a:ext cx="4355785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988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908720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ТУЛУЗ-ЛОТРЕК Анри Мари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Раймон</a:t>
            </a:r>
            <a:r>
              <a:rPr lang="en-US" sz="3600" b="1" u="sng" dirty="0" smtClean="0">
                <a:solidFill>
                  <a:srgbClr val="0000FF"/>
                </a:solidFill>
              </a:rPr>
              <a:t/>
            </a:r>
            <a:br>
              <a:rPr lang="en-US" sz="3600" b="1" u="sng" dirty="0" smtClean="0">
                <a:solidFill>
                  <a:srgbClr val="0000FF"/>
                </a:solidFill>
              </a:rPr>
            </a:br>
            <a:r>
              <a:rPr lang="ru-RU" sz="3600" b="1" dirty="0" smtClean="0">
                <a:solidFill>
                  <a:srgbClr val="0000FF"/>
                </a:solidFill>
              </a:rPr>
              <a:t> французский </a:t>
            </a:r>
            <a:r>
              <a:rPr lang="ru-RU" sz="3600" b="1" dirty="0">
                <a:solidFill>
                  <a:srgbClr val="0000FF"/>
                </a:solidFill>
              </a:rPr>
              <a:t>живописец</a:t>
            </a: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4104456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593288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ru-RU" dirty="0" smtClean="0"/>
              <a:t>"</a:t>
            </a:r>
            <a:r>
              <a:rPr lang="ru-RU" dirty="0"/>
              <a:t>Танцующая Джейн </a:t>
            </a:r>
            <a:r>
              <a:rPr lang="ru-RU" dirty="0" err="1"/>
              <a:t>Авриль</a:t>
            </a:r>
            <a:r>
              <a:rPr lang="ru-RU" dirty="0"/>
              <a:t>, эскиз к плакату </a:t>
            </a:r>
            <a:r>
              <a:rPr lang="ru-RU" dirty="0" err="1"/>
              <a:t>Жарден</a:t>
            </a:r>
            <a:r>
              <a:rPr lang="ru-RU" dirty="0"/>
              <a:t> де Пари"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08720"/>
            <a:ext cx="4488984" cy="56243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88984" y="59328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Портрет </a:t>
            </a:r>
            <a:r>
              <a:rPr lang="ru-RU" dirty="0"/>
              <a:t>мисс </a:t>
            </a:r>
            <a:r>
              <a:rPr lang="ru-RU" dirty="0" err="1"/>
              <a:t>Долии</a:t>
            </a:r>
            <a:r>
              <a:rPr lang="ru-RU" dirty="0"/>
              <a:t> из варьете Стар в </a:t>
            </a:r>
            <a:r>
              <a:rPr lang="ru-RU" dirty="0" smtClean="0"/>
              <a:t>Гавре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77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6121"/>
            <a:ext cx="4089432" cy="62667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6396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Отдыхающая модель.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6121"/>
            <a:ext cx="4587741" cy="62231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69592" y="6396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</a:t>
            </a:r>
            <a:r>
              <a:rPr lang="ru-RU" dirty="0" smtClean="0"/>
              <a:t>Модистка </a:t>
            </a:r>
            <a:r>
              <a:rPr lang="ru-RU" dirty="0"/>
              <a:t>мадемуазель </a:t>
            </a:r>
            <a:r>
              <a:rPr lang="ru-RU" dirty="0" err="1"/>
              <a:t>Маргуэн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84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Владимир Мухин</a:t>
            </a: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4320480" cy="596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4464496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45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168352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36912"/>
            <a:ext cx="5715000" cy="4133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4536504" cy="539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2"/>
            <a:ext cx="4225652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246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104456" cy="619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54082"/>
            <a:ext cx="4644008" cy="591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72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Художник </a:t>
            </a:r>
            <a:r>
              <a:rPr lang="ru-RU" sz="3600" b="1" u="sng" dirty="0" err="1">
                <a:solidFill>
                  <a:srgbClr val="0000FF"/>
                </a:solidFill>
              </a:rPr>
              <a:t>Igor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Andrianov</a:t>
            </a:r>
            <a:r>
              <a:rPr lang="ru-RU" sz="3600" b="1" u="sng" dirty="0">
                <a:solidFill>
                  <a:srgbClr val="0000FF"/>
                </a:solidFill>
              </a:rPr>
              <a:t>,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Shulman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3384376" cy="614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20688"/>
            <a:ext cx="4945732" cy="61370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42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608512" cy="585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4165848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124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2"/>
            <a:ext cx="4330792" cy="504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4392488" cy="6274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787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4800" b="1" u="sng" dirty="0" err="1" smtClean="0">
                <a:hlinkClick r:id="rId2"/>
              </a:rPr>
              <a:t>William</a:t>
            </a:r>
            <a:r>
              <a:rPr lang="ru-RU" sz="4800" b="1" u="sng" dirty="0" smtClean="0">
                <a:hlinkClick r:id="rId2"/>
              </a:rPr>
              <a:t> </a:t>
            </a:r>
            <a:r>
              <a:rPr lang="ru-RU" sz="4800" b="1" u="sng" dirty="0" err="1" smtClean="0">
                <a:hlinkClick r:id="rId2"/>
              </a:rPr>
              <a:t>Whitaker</a:t>
            </a:r>
            <a:endParaRPr lang="ru-RU" sz="4800" b="1" dirty="0"/>
          </a:p>
        </p:txBody>
      </p:sp>
      <p:pic>
        <p:nvPicPr>
          <p:cNvPr id="4" name="Объект 3" descr="http://img-fotki.yandex.ru/get/6103/86441892.237/0_95e8e_de2bf617_orig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984776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5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002-cache-800concept (700x541, 120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382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562074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Художник-акварелист Вячеслав Коробейников</a:t>
            </a:r>
            <a:r>
              <a:rPr lang="ru-RU" sz="3600" u="sng" dirty="0">
                <a:solidFill>
                  <a:srgbClr val="0000FF"/>
                </a:solidFill>
              </a:rPr>
              <a:t/>
            </a:r>
            <a:br>
              <a:rPr lang="ru-RU" sz="3600" u="sng" dirty="0">
                <a:solidFill>
                  <a:srgbClr val="0000FF"/>
                </a:solidFill>
              </a:rPr>
            </a:b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5112568" cy="603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92697"/>
            <a:ext cx="3668266" cy="613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761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8116"/>
            <a:ext cx="4392488" cy="6662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8115"/>
            <a:ext cx="4411985" cy="666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853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00FF"/>
                </a:solidFill>
              </a:rPr>
              <a:t>А. Зверев</a:t>
            </a:r>
            <a:endParaRPr lang="ru-RU" b="1" u="sng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Изображ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200800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483768" y="6416596"/>
            <a:ext cx="4547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«Улыбка» Бумага, тушь: 29,3х41,7 см. 1966 г.</a:t>
            </a:r>
          </a:p>
        </p:txBody>
      </p:sp>
    </p:spTree>
    <p:extLst>
      <p:ext uri="{BB962C8B-B14F-4D97-AF65-F5344CB8AC3E}">
        <p14:creationId xmlns:p14="http://schemas.microsoft.com/office/powerpoint/2010/main" val="400781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0"/>
            <a:ext cx="3322712" cy="620688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00FF"/>
                </a:solidFill>
              </a:rPr>
              <a:t>М. Тиме-Блок</a:t>
            </a:r>
            <a:endParaRPr lang="ru-RU" sz="3600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75046"/>
            <a:ext cx="4499992" cy="59287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60102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	         Женский </a:t>
            </a:r>
            <a:r>
              <a:rPr lang="ru-RU" dirty="0"/>
              <a:t>портрет 1977 г.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16216" y="6252120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i="1" dirty="0"/>
              <a:t>«Балерина»</a:t>
            </a:r>
            <a:endParaRPr lang="ru-RU" dirty="0"/>
          </a:p>
        </p:txBody>
      </p:sp>
      <p:pic>
        <p:nvPicPr>
          <p:cNvPr id="7" name="Рисунок 6" descr="title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4248472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97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hlinkClick r:id="rId2"/>
              </a:rPr>
              <a:t>Фигура и геометрия. Художник </a:t>
            </a:r>
            <a:r>
              <a:rPr lang="ru-RU" sz="3600" b="1" u="sng" dirty="0" err="1">
                <a:hlinkClick r:id="rId2"/>
              </a:rPr>
              <a:t>Sergio</a:t>
            </a:r>
            <a:r>
              <a:rPr lang="ru-RU" sz="3600" b="1" u="sng" dirty="0">
                <a:hlinkClick r:id="rId2"/>
              </a:rPr>
              <a:t> </a:t>
            </a:r>
            <a:r>
              <a:rPr lang="ru-RU" sz="3600" b="1" u="sng" dirty="0" err="1">
                <a:hlinkClick r:id="rId2"/>
              </a:rPr>
              <a:t>Cerchi</a:t>
            </a:r>
            <a:endParaRPr lang="ru-RU" sz="3600" dirty="0"/>
          </a:p>
        </p:txBody>
      </p:sp>
      <p:pic>
        <p:nvPicPr>
          <p:cNvPr id="4" name="Объект 3" descr="http://img-fotki.yandex.ru/get/6425/152124108.4c/0_9fd3f_bdd08665_XXL">
            <a:hlinkClick r:id="rId3" tgtFrame="&quot;_blank&quot;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40960" cy="6110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32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Художник </a:t>
            </a:r>
            <a:r>
              <a:rPr lang="ru-RU" b="1" dirty="0" err="1">
                <a:solidFill>
                  <a:srgbClr val="0000FF"/>
                </a:solidFill>
              </a:rPr>
              <a:t>Tae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b="1" dirty="0" err="1">
                <a:solidFill>
                  <a:srgbClr val="0000FF"/>
                </a:solidFill>
              </a:rPr>
              <a:t>Park</a:t>
            </a:r>
            <a:r>
              <a:rPr lang="ru-RU" b="1" dirty="0">
                <a:solidFill>
                  <a:srgbClr val="0000FF"/>
                </a:solidFill>
              </a:rPr>
              <a:t> (Тэ Парк</a:t>
            </a:r>
            <a:r>
              <a:rPr lang="ru-RU" b="1" dirty="0" smtClean="0">
                <a:solidFill>
                  <a:srgbClr val="0000FF"/>
                </a:solidFill>
              </a:rPr>
              <a:t>)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228200821317705Painting_54_Low (700x338, 48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40960" cy="37444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69399"/>
              </p:ext>
            </p:extLst>
          </p:nvPr>
        </p:nvGraphicFramePr>
        <p:xfrm>
          <a:off x="75710" y="4734436"/>
          <a:ext cx="8960786" cy="1911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0393"/>
                <a:gridCol w="4480393"/>
              </a:tblGrid>
              <a:tr h="1911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Увидел тебя и забыл, как надо дышать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А сердце пробило четырнадцать раз и умолкло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И как ему биться, так жаль, но не мне решать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Ведь даже нельзя, обездвижив, поставить защелку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Увидев тебя, забыл, что умел говорить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Болезненный жар восхищенно исследовал шею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И ночь предрекла весь этот экстаз повторить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И явь становилась прозрачней, а щеки бледнее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Коснувшись тебя, я понял, что раньше не жил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Ведь как это жить, не касаясь изящных ладоней?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А дождь из листвы мои мысли взял и вскружил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И чувства метались на привязи стаей вороней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Увидев тебя, я понял, что значит любить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Один поцелуй опрокинет небесные дали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Жаль, имя твое придется однажды забыть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Но я не забуду, как мы с тобой вместе летали.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164288" y="4365104"/>
            <a:ext cx="159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Forest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Heart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01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600" b="1" u="sng" dirty="0" err="1">
                <a:hlinkClick r:id="rId2"/>
              </a:rPr>
              <a:t>Frida</a:t>
            </a:r>
            <a:r>
              <a:rPr lang="ru-RU" sz="3600" b="1" u="sng" dirty="0">
                <a:hlinkClick r:id="rId2"/>
              </a:rPr>
              <a:t> </a:t>
            </a:r>
            <a:r>
              <a:rPr lang="ru-RU" sz="3600" b="1" u="sng" dirty="0" err="1" smtClean="0">
                <a:hlinkClick r:id="rId2"/>
              </a:rPr>
              <a:t>Kahlo</a:t>
            </a:r>
            <a:endParaRPr lang="ru-RU" sz="3600" dirty="0"/>
          </a:p>
        </p:txBody>
      </p:sp>
      <p:pic>
        <p:nvPicPr>
          <p:cNvPr id="4" name="Объект 3" descr="1 (525x700, 79Kb)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64704"/>
            <a:ext cx="4248472" cy="56979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6462658"/>
            <a:ext cx="3401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Автопортрет в бархатном платье</a:t>
            </a:r>
          </a:p>
        </p:txBody>
      </p:sp>
    </p:spTree>
    <p:extLst>
      <p:ext uri="{BB962C8B-B14F-4D97-AF65-F5344CB8AC3E}">
        <p14:creationId xmlns:p14="http://schemas.microsoft.com/office/powerpoint/2010/main" val="276310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459432"/>
            <a:ext cx="8229600" cy="1417638"/>
          </a:xfrm>
        </p:spPr>
        <p:txBody>
          <a:bodyPr>
            <a:normAutofit/>
          </a:bodyPr>
          <a:lstStyle/>
          <a:p>
            <a:r>
              <a:rPr lang="ru-RU" sz="3600" b="1" u="sng" dirty="0">
                <a:hlinkClick r:id="rId2"/>
              </a:rPr>
              <a:t>Художник </a:t>
            </a:r>
            <a:r>
              <a:rPr lang="ru-RU" sz="3600" b="1" u="sng" dirty="0" err="1">
                <a:hlinkClick r:id="rId2"/>
              </a:rPr>
              <a:t>Mary</a:t>
            </a:r>
            <a:r>
              <a:rPr lang="ru-RU" sz="3600" b="1" u="sng" dirty="0">
                <a:hlinkClick r:id="rId2"/>
              </a:rPr>
              <a:t> </a:t>
            </a:r>
            <a:r>
              <a:rPr lang="ru-RU" sz="3600" b="1" u="sng" dirty="0" err="1" smtClean="0">
                <a:hlinkClick r:id="rId2"/>
              </a:rPr>
              <a:t>Cassatt</a:t>
            </a:r>
            <a:endParaRPr lang="ru-RU" sz="3600" dirty="0"/>
          </a:p>
        </p:txBody>
      </p:sp>
      <p:pic>
        <p:nvPicPr>
          <p:cNvPr id="4" name="Объект 3" descr="Материнская ласка, 1896 (700x482, 60Kb)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280920" cy="58679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059832" y="6488668"/>
            <a:ext cx="265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Материнская ласка, 1896</a:t>
            </a:r>
          </a:p>
        </p:txBody>
      </p:sp>
    </p:spTree>
    <p:extLst>
      <p:ext uri="{BB962C8B-B14F-4D97-AF65-F5344CB8AC3E}">
        <p14:creationId xmlns:p14="http://schemas.microsoft.com/office/powerpoint/2010/main" val="9463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Сара дает игрушку малышу, 1901 (543x700, 103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536504" cy="62697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6461373"/>
            <a:ext cx="344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Сара дает игрушку малышу, 1901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258111"/>
            <a:ext cx="4427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Что – самая сладкая сладость на свете?</a:t>
            </a:r>
            <a:br>
              <a:rPr lang="ru-RU" sz="2000" i="1" dirty="0"/>
            </a:br>
            <a:r>
              <a:rPr lang="ru-RU" sz="2000" i="1" dirty="0"/>
              <a:t>Сахар – могла я когда-то ответить.</a:t>
            </a:r>
            <a:br>
              <a:rPr lang="ru-RU" sz="2000" i="1" dirty="0"/>
            </a:br>
            <a:r>
              <a:rPr lang="ru-RU" sz="2000" i="1" dirty="0"/>
              <a:t>Мед, мармелад, пастила.. и </a:t>
            </a:r>
            <a:r>
              <a:rPr lang="ru-RU" sz="2000" i="1" dirty="0" err="1"/>
              <a:t>щербет</a:t>
            </a:r>
            <a:r>
              <a:rPr lang="ru-RU" sz="2000" i="1" dirty="0"/>
              <a:t>..</a:t>
            </a:r>
            <a:br>
              <a:rPr lang="ru-RU" sz="2000" i="1" dirty="0"/>
            </a:br>
            <a:r>
              <a:rPr lang="ru-RU" sz="2000" i="1" dirty="0"/>
              <a:t>Только теперь поняла я ответ -</a:t>
            </a:r>
            <a:br>
              <a:rPr lang="ru-RU" sz="2000" i="1" dirty="0"/>
            </a:br>
            <a:r>
              <a:rPr lang="ru-RU" sz="2000" i="1" dirty="0" smtClean="0"/>
              <a:t>Родного </a:t>
            </a:r>
            <a:r>
              <a:rPr lang="ru-RU" sz="2000" i="1" dirty="0"/>
              <a:t>ребеночка – запах макушки,</a:t>
            </a:r>
            <a:br>
              <a:rPr lang="ru-RU" sz="2000" i="1" dirty="0"/>
            </a:br>
            <a:r>
              <a:rPr lang="ru-RU" sz="2000" i="1" dirty="0"/>
              <a:t>Что остается на нашей подушке,</a:t>
            </a:r>
            <a:br>
              <a:rPr lang="ru-RU" sz="2000" i="1" dirty="0"/>
            </a:br>
            <a:r>
              <a:rPr lang="ru-RU" sz="2000" i="1" dirty="0"/>
              <a:t>Пальчики нежные.. и ноготки–</a:t>
            </a:r>
            <a:br>
              <a:rPr lang="ru-RU" sz="2000" i="1" dirty="0"/>
            </a:br>
            <a:r>
              <a:rPr lang="ru-RU" sz="2000" i="1" dirty="0"/>
              <a:t>Попка, </a:t>
            </a:r>
            <a:r>
              <a:rPr lang="ru-RU" sz="2000" i="1" dirty="0" err="1"/>
              <a:t>коленочки</a:t>
            </a:r>
            <a:r>
              <a:rPr lang="ru-RU" sz="2000" i="1" dirty="0"/>
              <a:t>…и локотки…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60193" y="3284984"/>
            <a:ext cx="45396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Что – самая горькая горечь на свете?</a:t>
            </a:r>
            <a:br>
              <a:rPr lang="ru-RU" sz="2000" i="1" dirty="0"/>
            </a:br>
            <a:r>
              <a:rPr lang="ru-RU" sz="2000" i="1" dirty="0"/>
              <a:t>Горчица – могла я когда-то ответить…</a:t>
            </a:r>
            <a:br>
              <a:rPr lang="ru-RU" sz="2000" i="1" dirty="0"/>
            </a:br>
            <a:r>
              <a:rPr lang="ru-RU" sz="2000" i="1" dirty="0"/>
              <a:t>Редька и уксус… полынь и хинин..</a:t>
            </a:r>
            <a:br>
              <a:rPr lang="ru-RU" sz="2000" i="1" dirty="0"/>
            </a:br>
            <a:r>
              <a:rPr lang="ru-RU" sz="2000" i="1" dirty="0"/>
              <a:t>Ну а теперь – мой ответ – лишь один:</a:t>
            </a:r>
            <a:br>
              <a:rPr lang="ru-RU" sz="2000" i="1" dirty="0"/>
            </a:br>
            <a:r>
              <a:rPr lang="ru-RU" sz="2000" i="1" dirty="0" smtClean="0"/>
              <a:t>Губки </a:t>
            </a:r>
            <a:r>
              <a:rPr lang="ru-RU" sz="2000" i="1" dirty="0"/>
              <a:t>дрожащие - плач на подходе</a:t>
            </a:r>
            <a:br>
              <a:rPr lang="ru-RU" sz="2000" i="1" dirty="0"/>
            </a:br>
            <a:r>
              <a:rPr lang="ru-RU" sz="2000" i="1" dirty="0"/>
              <a:t>Вот от чего мое сердце заходит</a:t>
            </a:r>
            <a:br>
              <a:rPr lang="ru-RU" sz="2000" i="1" dirty="0"/>
            </a:br>
            <a:r>
              <a:rPr lang="ru-RU" sz="2000" i="1" dirty="0"/>
              <a:t>Самая горечь – родного ребенка –</a:t>
            </a:r>
            <a:br>
              <a:rPr lang="ru-RU" sz="2000" i="1" dirty="0"/>
            </a:br>
            <a:r>
              <a:rPr lang="ru-RU" sz="2000" i="1" dirty="0"/>
              <a:t>Полные слез и обиды глазенки…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426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Художник-иллюстратор </a:t>
            </a:r>
            <a:r>
              <a:rPr lang="ru-RU" sz="3600" b="1" u="sng" dirty="0" smtClean="0">
                <a:solidFill>
                  <a:srgbClr val="0000FF"/>
                </a:solidFill>
              </a:rPr>
              <a:t>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Jules</a:t>
            </a:r>
            <a:r>
              <a:rPr lang="ru-RU" sz="3600" b="1" u="sng" dirty="0" smtClean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Erbit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img11.nnm.ru/5/e/f/d/c/ea257378804d031944d27adc82c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4464496" cy="576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Художник-иллюстратор Jules Erbit 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08720"/>
            <a:ext cx="4319562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32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600" b="1" u="sng" dirty="0" err="1">
                <a:solidFill>
                  <a:srgbClr val="0000FF"/>
                </a:solidFill>
              </a:rPr>
              <a:t>Susan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Hall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s44.radikal.ru/i104/1212/e7/ff2bad24dbcb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3528392" cy="5822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g-fotki.yandex.ru/get/6617/152124108.2b/0_9ac5c_3b1e6332_XL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08720"/>
            <a:ext cx="5258405" cy="5841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847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img-fotki.yandex.ru/get/6518/152124108.2b/0_9ac60_99ebbd35_XL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012160" cy="66247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119664" y="0"/>
            <a:ext cx="3024336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Я все еще сживаюсь с ноябрем ...</a:t>
            </a:r>
            <a:endParaRPr lang="ru-RU" sz="1400" dirty="0"/>
          </a:p>
          <a:p>
            <a:r>
              <a:rPr lang="ru-RU" sz="1400" i="1" dirty="0"/>
              <a:t>Это так неброско и так пронзительно...</a:t>
            </a:r>
            <a:br>
              <a:rPr lang="ru-RU" sz="1400" i="1" dirty="0"/>
            </a:br>
            <a:r>
              <a:rPr lang="ru-RU" sz="1400" i="1" dirty="0"/>
              <a:t>Он - её мурашки. Она - его истерика.</a:t>
            </a:r>
            <a:br>
              <a:rPr lang="ru-RU" sz="1400" i="1" dirty="0"/>
            </a:br>
            <a:r>
              <a:rPr lang="ru-RU" sz="1400" i="1" dirty="0"/>
              <a:t>Без мороза по коже. Так заразительна</a:t>
            </a:r>
            <a:br>
              <a:rPr lang="ru-RU" sz="1400" i="1" dirty="0"/>
            </a:br>
            <a:r>
              <a:rPr lang="ru-RU" sz="1400" i="1" dirty="0"/>
              <a:t>Осень на вкус... по понедельникам.</a:t>
            </a:r>
            <a:br>
              <a:rPr lang="ru-RU" sz="1400" i="1" dirty="0"/>
            </a:br>
            <a:r>
              <a:rPr lang="ru-RU" sz="1400" i="1" dirty="0"/>
              <a:t/>
            </a:r>
            <a:br>
              <a:rPr lang="ru-RU" sz="1400" i="1" dirty="0"/>
            </a:br>
            <a:r>
              <a:rPr lang="ru-RU" sz="1400" i="1" dirty="0"/>
              <a:t>Тонной секунд разбавляем молчание ...</a:t>
            </a:r>
            <a:br>
              <a:rPr lang="ru-RU" sz="1400" i="1" dirty="0"/>
            </a:br>
            <a:r>
              <a:rPr lang="ru-RU" sz="1400" i="1" dirty="0"/>
              <a:t>Он ее перекус... между утром и ужином...</a:t>
            </a:r>
            <a:br>
              <a:rPr lang="ru-RU" sz="1400" i="1" dirty="0"/>
            </a:br>
            <a:r>
              <a:rPr lang="ru-RU" sz="1400" i="1" dirty="0"/>
              <a:t>Слишком родная его... до отчаянья...</a:t>
            </a:r>
            <a:br>
              <a:rPr lang="ru-RU" sz="1400" i="1" dirty="0"/>
            </a:br>
            <a:r>
              <a:rPr lang="ru-RU" sz="1400" i="1" dirty="0"/>
              <a:t>А между ними-осень . Простужена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i="1" dirty="0"/>
              <a:t>В демисезонном... Покоя хочется.</a:t>
            </a:r>
            <a:br>
              <a:rPr lang="ru-RU" sz="1400" i="1" dirty="0"/>
            </a:br>
            <a:r>
              <a:rPr lang="ru-RU" sz="1400" i="1" dirty="0"/>
              <a:t>Выспаться... Пишется в рифму... Бредовое...</a:t>
            </a:r>
            <a:br>
              <a:rPr lang="ru-RU" sz="1400" i="1" dirty="0"/>
            </a:br>
            <a:r>
              <a:rPr lang="ru-RU" sz="1400" i="1" dirty="0"/>
              <a:t>Она... так смешно от смеха морщится...</a:t>
            </a:r>
            <a:br>
              <a:rPr lang="ru-RU" sz="1400" i="1" dirty="0"/>
            </a:br>
            <a:r>
              <a:rPr lang="ru-RU" sz="1400" i="1" dirty="0"/>
              <a:t>Глаза цвета неба... почти бирюзовые...</a:t>
            </a:r>
            <a:br>
              <a:rPr lang="ru-RU" sz="1400" i="1" dirty="0"/>
            </a:br>
            <a:r>
              <a:rPr lang="ru-RU" sz="1400" i="1" dirty="0"/>
              <a:t/>
            </a:r>
            <a:br>
              <a:rPr lang="ru-RU" sz="1400" i="1" dirty="0"/>
            </a:br>
            <a:r>
              <a:rPr lang="ru-RU" sz="1400" i="1" dirty="0"/>
              <a:t>Так все неброско... моё сокровенное...</a:t>
            </a:r>
            <a:br>
              <a:rPr lang="ru-RU" sz="1400" i="1" dirty="0"/>
            </a:br>
            <a:r>
              <a:rPr lang="ru-RU" sz="1400" i="1" dirty="0"/>
              <a:t>Уходящую осень повесив на гвоздь...</a:t>
            </a:r>
            <a:br>
              <a:rPr lang="ru-RU" sz="1400" i="1" dirty="0"/>
            </a:br>
            <a:r>
              <a:rPr lang="ru-RU" sz="1400" i="1" dirty="0"/>
              <a:t>На кон ставят ставки... проверены временем...</a:t>
            </a:r>
            <a:br>
              <a:rPr lang="ru-RU" sz="1400" i="1" dirty="0"/>
            </a:br>
            <a:r>
              <a:rPr lang="ru-RU" sz="1400" i="1" dirty="0"/>
              <a:t>Он по буквам на нежность, она... "на авось"</a:t>
            </a:r>
            <a:br>
              <a:rPr lang="ru-RU" sz="1400" i="1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4280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hlinkClick r:id="rId2"/>
              </a:rPr>
              <a:t>Художник </a:t>
            </a:r>
            <a:r>
              <a:rPr lang="ru-RU" sz="3600" b="1" u="sng" dirty="0" err="1">
                <a:hlinkClick r:id="rId2"/>
              </a:rPr>
              <a:t>Josef</a:t>
            </a:r>
            <a:r>
              <a:rPr lang="ru-RU" sz="3600" b="1" u="sng" dirty="0">
                <a:hlinkClick r:id="rId2"/>
              </a:rPr>
              <a:t> </a:t>
            </a:r>
            <a:r>
              <a:rPr lang="ru-RU" sz="3600" b="1" u="sng" dirty="0" err="1">
                <a:hlinkClick r:id="rId2"/>
              </a:rPr>
              <a:t>Loukota</a:t>
            </a:r>
            <a:endParaRPr lang="ru-RU" sz="3600" dirty="0"/>
          </a:p>
        </p:txBody>
      </p:sp>
      <p:pic>
        <p:nvPicPr>
          <p:cNvPr id="4" name="Объект 3" descr="http://s018.radikal.ru/i514/1211/16/5cd4b85d0f3bt.jpg">
            <a:hlinkClick r:id="rId3" tgtFrame="&quot;_blank&quot;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4104456" cy="55079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03848" y="6509140"/>
            <a:ext cx="2243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ЖенскоПортретное</a:t>
            </a:r>
            <a:r>
              <a:rPr lang="ru-RU" b="1" dirty="0"/>
              <a:t>..</a:t>
            </a:r>
            <a:endParaRPr lang="ru-RU" dirty="0"/>
          </a:p>
        </p:txBody>
      </p:sp>
      <p:pic>
        <p:nvPicPr>
          <p:cNvPr id="6" name="Рисунок 5" descr="http://s017.radikal.ru/i415/1211/35/722982e7bb78t.jpg">
            <a:hlinkClick r:id="rId5" tgtFrame="&quot;_blank&quot;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80728"/>
            <a:ext cx="4464496" cy="5507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145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72" y="62386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The Ballerina</a:t>
            </a:r>
            <a:br>
              <a:rPr lang="en-US" b="1" dirty="0"/>
            </a:br>
            <a:endParaRPr lang="ru-RU" dirty="0"/>
          </a:p>
        </p:txBody>
      </p:sp>
      <p:pic>
        <p:nvPicPr>
          <p:cNvPr id="5" name="Объект 4" descr="http://s40.radikal.ru/i090/1211/5f/d97b28028992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256583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561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Константин </a:t>
            </a:r>
            <a:r>
              <a:rPr lang="ru-RU" sz="3600" b="1" u="sng" dirty="0" smtClean="0">
                <a:solidFill>
                  <a:srgbClr val="0000FF"/>
                </a:solidFill>
              </a:rPr>
              <a:t>Маковский</a:t>
            </a: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http://s019.radikal.ru/i622/1211/fa/69bf40f87996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4248472" cy="585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019.radikal.ru/i639/1211/de/cebd9000b273t.jpg">
            <a:hlinkClick r:id="rId4" tgtFrame="&quot;_blank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4095040" cy="5927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39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Картина Боярыня у окн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528392" cy="62646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6381328"/>
            <a:ext cx="2299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Боярыня у окна. 1885</a:t>
            </a:r>
          </a:p>
        </p:txBody>
      </p:sp>
      <p:pic>
        <p:nvPicPr>
          <p:cNvPr id="6" name="Рисунок 5" descr="Святочные гадани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330" y="1412776"/>
            <a:ext cx="5382369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292080" y="6381328"/>
            <a:ext cx="2994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Святочные гадания. 1890-ые</a:t>
            </a:r>
          </a:p>
        </p:txBody>
      </p:sp>
    </p:spTree>
    <p:extLst>
      <p:ext uri="{BB962C8B-B14F-4D97-AF65-F5344CB8AC3E}">
        <p14:creationId xmlns:p14="http://schemas.microsoft.com/office/powerpoint/2010/main" val="801901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ordje Prudnikoff (23) (497x700, 55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" y="643835"/>
            <a:ext cx="4832323" cy="60869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004048" y="116631"/>
            <a:ext cx="4139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Она пришла ко мне, молчащая, как ночь,</a:t>
            </a:r>
            <a:br>
              <a:rPr lang="ru-RU" sz="2000" i="1" dirty="0"/>
            </a:br>
            <a:r>
              <a:rPr lang="ru-RU" sz="2000" i="1" dirty="0"/>
              <a:t>Глядящая, как ночь, фиалками-очами,</a:t>
            </a:r>
            <a:br>
              <a:rPr lang="ru-RU" sz="2000" i="1" dirty="0"/>
            </a:br>
            <a:r>
              <a:rPr lang="ru-RU" sz="2000" i="1" dirty="0"/>
              <a:t>Где росы кроткие </a:t>
            </a:r>
            <a:r>
              <a:rPr lang="ru-RU" sz="2000" i="1" dirty="0" err="1"/>
              <a:t>звездилися</a:t>
            </a:r>
            <a:r>
              <a:rPr lang="ru-RU" sz="2000" i="1" dirty="0"/>
              <a:t> лучами,</a:t>
            </a:r>
            <a:br>
              <a:rPr lang="ru-RU" sz="2000" i="1" dirty="0"/>
            </a:br>
            <a:r>
              <a:rPr lang="ru-RU" sz="2000" i="1" dirty="0"/>
              <a:t>Она пришла ко мне - такая же точь-в-точь,</a:t>
            </a:r>
            <a:br>
              <a:rPr lang="ru-RU" sz="2000" i="1" dirty="0"/>
            </a:br>
            <a:r>
              <a:rPr lang="ru-RU" sz="2000" i="1" dirty="0"/>
              <a:t>Как тиховейная, как вкрадчивая ночь.</a:t>
            </a:r>
            <a:br>
              <a:rPr lang="ru-RU" sz="2000" i="1" dirty="0"/>
            </a:br>
            <a:r>
              <a:rPr lang="ru-RU" sz="2000" i="1" dirty="0"/>
              <a:t>Ее единый взгляд проник до глуби тайной</a:t>
            </a:r>
            <a:br>
              <a:rPr lang="ru-RU" sz="2000" i="1" dirty="0"/>
            </a:br>
            <a:r>
              <a:rPr lang="ru-RU" sz="2000" i="1" dirty="0"/>
              <a:t>Где в зеркале немом - мое другое я,</a:t>
            </a:r>
            <a:br>
              <a:rPr lang="ru-RU" sz="2000" i="1" dirty="0"/>
            </a:br>
            <a:r>
              <a:rPr lang="ru-RU" sz="2000" i="1" dirty="0"/>
              <a:t>И я - как лик </a:t>
            </a:r>
            <a:r>
              <a:rPr lang="ru-RU" sz="2000" i="1" dirty="0" err="1"/>
              <a:t>ея</a:t>
            </a:r>
            <a:r>
              <a:rPr lang="ru-RU" sz="2000" i="1" dirty="0"/>
              <a:t>, она - как тень моя,</a:t>
            </a:r>
            <a:br>
              <a:rPr lang="ru-RU" sz="2000" i="1" dirty="0"/>
            </a:br>
            <a:r>
              <a:rPr lang="ru-RU" sz="2000" i="1" dirty="0"/>
              <a:t>Мы молча смотримся в затон необычайный,</a:t>
            </a:r>
            <a:br>
              <a:rPr lang="ru-RU" sz="2000" i="1" dirty="0"/>
            </a:br>
            <a:r>
              <a:rPr lang="ru-RU" sz="2000" i="1" dirty="0"/>
              <a:t>Горящий звездностью, бездонностью и тайной.</a:t>
            </a:r>
            <a:br>
              <a:rPr lang="ru-RU" sz="2000" i="1" dirty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/>
              <a:t>К. Бальмонт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-2496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err="1">
                <a:solidFill>
                  <a:srgbClr val="0000FF"/>
                </a:solidFill>
              </a:rPr>
              <a:t>Djordje</a:t>
            </a:r>
            <a:r>
              <a:rPr lang="ru-RU" sz="3600" b="1" u="sng" dirty="0">
                <a:solidFill>
                  <a:srgbClr val="0000FF"/>
                </a:solidFill>
              </a:rPr>
              <a:t> </a:t>
            </a:r>
            <a:r>
              <a:rPr lang="ru-RU" sz="3600" b="1" u="sng" dirty="0" err="1">
                <a:solidFill>
                  <a:srgbClr val="0000FF"/>
                </a:solidFill>
              </a:rPr>
              <a:t>Prudnikoff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2174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ordje Prudnikoff - Tutt\'Art@ (30) (550x700, 56Kb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250"/>
            <a:ext cx="4320480" cy="66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Djordje Prudnikoff - Tutt\'Art@ (17) (462x700, 39Kb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5250"/>
            <a:ext cx="4400550" cy="666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1997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008112"/>
          </a:xfrm>
        </p:spPr>
        <p:txBody>
          <a:bodyPr>
            <a:normAutofit/>
          </a:bodyPr>
          <a:lstStyle/>
          <a:p>
            <a:r>
              <a:rPr lang="ru-RU" sz="3600" b="1" u="sng" dirty="0">
                <a:solidFill>
                  <a:srgbClr val="0000FF"/>
                </a:solidFill>
              </a:rPr>
              <a:t>Марина Подгаевская</a:t>
            </a: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96" y="980728"/>
            <a:ext cx="5681125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3772" y="6361495"/>
            <a:ext cx="6038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Ангел </a:t>
            </a:r>
            <a:r>
              <a:rPr lang="ru-RU" dirty="0" smtClean="0"/>
              <a:t>печальный.2008г.холст,масло,поталь.50х40</a:t>
            </a: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562" y="2204864"/>
            <a:ext cx="2987135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868143" y="1484784"/>
            <a:ext cx="3171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Розовый блюз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2007 </a:t>
            </a:r>
            <a:r>
              <a:rPr lang="ru-RU" dirty="0" err="1" smtClean="0"/>
              <a:t>холст,масло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70х </a:t>
            </a:r>
            <a:r>
              <a:rPr lang="ru-RU" dirty="0"/>
              <a:t>46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0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0000FF"/>
                </a:solidFill>
              </a:rPr>
              <a:t>В. Харитонов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464496" cy="5604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64412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      </a:t>
            </a:r>
            <a:r>
              <a:rPr lang="ru-RU" dirty="0" smtClean="0"/>
              <a:t>Царица </a:t>
            </a:r>
            <a:r>
              <a:rPr lang="ru-RU" dirty="0"/>
              <a:t>южная. 2005 г.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1"/>
            <a:ext cx="4248472" cy="56045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573429" y="616487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Меч </a:t>
            </a:r>
            <a:r>
              <a:rPr lang="ru-RU" dirty="0"/>
              <a:t>Эллады, 2008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1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0000FF"/>
                </a:solidFill>
              </a:rPr>
              <a:t>А.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Херманн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Изображени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5385172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61921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                   </a:t>
            </a:r>
            <a:r>
              <a:rPr lang="ru-RU" dirty="0" err="1" smtClean="0"/>
              <a:t>Салюдо</a:t>
            </a:r>
            <a:r>
              <a:rPr lang="ru-RU" dirty="0" smtClean="0"/>
              <a:t> </a:t>
            </a:r>
            <a:r>
              <a:rPr lang="ru-RU" dirty="0"/>
              <a:t>2. 2006 г.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3" descr="Изображение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1233" y="811590"/>
            <a:ext cx="3651324" cy="556973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849838" y="63813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 </a:t>
            </a:r>
            <a:r>
              <a:rPr lang="ru-RU" dirty="0" err="1" smtClean="0"/>
              <a:t>Эспальда</a:t>
            </a:r>
            <a:r>
              <a:rPr lang="ru-RU" dirty="0"/>
              <a:t>. 2006 г.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65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0000FF"/>
                </a:solidFill>
              </a:rPr>
              <a:t>Дмитрий </a:t>
            </a:r>
            <a:r>
              <a:rPr lang="ru-RU" sz="3600" b="1" u="sng" dirty="0" err="1" smtClean="0">
                <a:solidFill>
                  <a:srgbClr val="0000FF"/>
                </a:solidFill>
              </a:rPr>
              <a:t>Шорин</a:t>
            </a:r>
            <a:endParaRPr lang="ru-RU" sz="3600" b="1" u="sng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Шорин. Девушки с пистолетами. х/м, 100х120, 2004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9"/>
            <a:ext cx="8352928" cy="58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347864" y="6457539"/>
            <a:ext cx="1749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Супер-девушки </a:t>
            </a:r>
          </a:p>
        </p:txBody>
      </p:sp>
    </p:spTree>
    <p:extLst>
      <p:ext uri="{BB962C8B-B14F-4D97-AF65-F5344CB8AC3E}">
        <p14:creationId xmlns:p14="http://schemas.microsoft.com/office/powerpoint/2010/main" val="135038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536" y="2967335"/>
            <a:ext cx="872892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внимание!</a:t>
            </a:r>
            <a:endParaRPr lang="ru-RU" sz="6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08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73EB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</TotalTime>
  <Words>590</Words>
  <Application>Microsoft Office PowerPoint</Application>
  <PresentationFormat>Экран (4:3)</PresentationFormat>
  <Paragraphs>112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ПЛЕННИЦЫ КРАСОТЫ, ИЛИ ТРИУМФ ЖЕНЩИНЫ В ИСКУССТВЕ… </vt:lpstr>
      <vt:lpstr>Презентация PowerPoint</vt:lpstr>
      <vt:lpstr>Женские образы в изобразительном искусстве Древнего Египта  </vt:lpstr>
      <vt:lpstr>Презентация PowerPoint</vt:lpstr>
      <vt:lpstr>Женщина в живописи Древнего Рима  </vt:lpstr>
      <vt:lpstr>Леонардо да Винчи </vt:lpstr>
      <vt:lpstr>Образ   женщины   в   живописи  Рафаэля </vt:lpstr>
      <vt:lpstr>Джон Уайт Александр</vt:lpstr>
      <vt:lpstr>Ли Ханей (Luo Hanlei) China </vt:lpstr>
      <vt:lpstr> Энгр, Жан Огюст Доминик  </vt:lpstr>
      <vt:lpstr>Vincenco Pascuale Petrocelli </vt:lpstr>
      <vt:lpstr>     ДАНИЭЛЬ РИДЖВЕЙ НАЙТ Daniel Ridgway Knight</vt:lpstr>
      <vt:lpstr>Презентация PowerPoint</vt:lpstr>
      <vt:lpstr>Emile Vernon</vt:lpstr>
      <vt:lpstr>Hans Zatzka </vt:lpstr>
      <vt:lpstr>Презентация PowerPoint</vt:lpstr>
      <vt:lpstr>Бакст Лев Самойлович  (настоящая фамилия - Розенберг Лейб-Хаим Израилевич)</vt:lpstr>
      <vt:lpstr>Презентация PowerPoint</vt:lpstr>
      <vt:lpstr>Курилко М.И.</vt:lpstr>
      <vt:lpstr>Jean-Gabriel Domergue, французский художник</vt:lpstr>
      <vt:lpstr>Презентация PowerPoint</vt:lpstr>
      <vt:lpstr>ТУЛУЗ-ЛОТРЕК Анри Мари Раймон  французский живописец</vt:lpstr>
      <vt:lpstr>Презентация PowerPoint</vt:lpstr>
      <vt:lpstr>Владимир Мухин</vt:lpstr>
      <vt:lpstr>Презентация PowerPoint</vt:lpstr>
      <vt:lpstr>Презентация PowerPoint</vt:lpstr>
      <vt:lpstr>Презентация PowerPoint</vt:lpstr>
      <vt:lpstr>Художник Igor Andrianov, Shulman </vt:lpstr>
      <vt:lpstr>Презентация PowerPoint</vt:lpstr>
      <vt:lpstr>Презентация PowerPoint</vt:lpstr>
      <vt:lpstr>William Whitaker</vt:lpstr>
      <vt:lpstr>Презентация PowerPoint</vt:lpstr>
      <vt:lpstr>Художник-акварелист Вячеслав Коробейников </vt:lpstr>
      <vt:lpstr>Презентация PowerPoint</vt:lpstr>
      <vt:lpstr>А. Зверев</vt:lpstr>
      <vt:lpstr>М. Тиме-Блок</vt:lpstr>
      <vt:lpstr>Фигура и геометрия. Художник Sergio Cerchi</vt:lpstr>
      <vt:lpstr>Художник Tae Park (Тэ Парк)  </vt:lpstr>
      <vt:lpstr>Frida Kahlo</vt:lpstr>
      <vt:lpstr>Художник Mary Cassatt</vt:lpstr>
      <vt:lpstr>Презентация PowerPoint</vt:lpstr>
      <vt:lpstr>Художник-иллюстратор  Jules Erbit</vt:lpstr>
      <vt:lpstr>Susan Hall</vt:lpstr>
      <vt:lpstr>Презентация PowerPoint</vt:lpstr>
      <vt:lpstr>Художник Josef Loukota</vt:lpstr>
      <vt:lpstr>Презентация PowerPoint</vt:lpstr>
      <vt:lpstr>Константин Маковский</vt:lpstr>
      <vt:lpstr>Презентация PowerPoint</vt:lpstr>
      <vt:lpstr>Презентация PowerPoint</vt:lpstr>
      <vt:lpstr>Презентация PowerPoint</vt:lpstr>
      <vt:lpstr>Марина Подгаевская</vt:lpstr>
      <vt:lpstr>В. Харитонов</vt:lpstr>
      <vt:lpstr>А. Херманн</vt:lpstr>
      <vt:lpstr>Дмитрий Шорин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ПЛЕННИЦЫ КРАСОТЫ, ИЛИ ТРИУМФ ЖЕНЩИНЫ В ИСКУССТВЕ… </dc:title>
  <dc:creator>Admin</dc:creator>
  <cp:lastModifiedBy>Татьяна</cp:lastModifiedBy>
  <cp:revision>52</cp:revision>
  <dcterms:created xsi:type="dcterms:W3CDTF">2013-01-19T14:22:34Z</dcterms:created>
  <dcterms:modified xsi:type="dcterms:W3CDTF">2014-03-14T16:51:46Z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3949973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