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0.png" ContentType="image/png"/>
  <Override PartName="/ppt/media/image8.png" ContentType="image/png"/>
  <Override PartName="/ppt/media/image9.png" ContentType="image/png"/>
  <Override PartName="/ppt/media/image7.jpeg" ContentType="image/jpe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8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0000" rIns="90000" tIns="46800" bIns="46800"/>
          <a:p>
            <a:r>
              <a:rPr lang="ru-RU" sz="1200">
                <a:latin typeface="Arial"/>
              </a:rPr>
              <a:t>Для правки формата примечаний щелкните мышью</a:t>
            </a:r>
            <a:endParaRPr/>
          </a:p>
        </p:txBody>
      </p:sp>
      <p:sp>
        <p:nvSpPr>
          <p:cNvPr id="121" name="PlaceHolder 5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7200"/>
          </a:xfrm>
          <a:prstGeom prst="rect">
            <a:avLst/>
          </a:prstGeom>
        </p:spPr>
        <p:txBody>
          <a:bodyPr lIns="90000" rIns="90000" tIns="46800" bIns="46800" anchor="b"/>
          <a:p>
            <a:pPr>
              <a:buFont typeface="Arial"/>
              <a:buChar char="•"/>
            </a:pPr>
            <a:endParaRPr/>
          </a:p>
        </p:txBody>
      </p:sp>
      <p:sp>
        <p:nvSpPr>
          <p:cNvPr id="122" name="PlaceHolder 6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</p:spPr>
        <p:txBody>
          <a:bodyPr lIns="90000" rIns="90000" tIns="46800" bIns="46800" anchor="b"/>
          <a:p>
            <a:pPr algn="r">
              <a:buFont typeface="Arial"/>
              <a:buChar char="•"/>
            </a:pPr>
            <a:fld id="{C9137705-B2A5-4862-93F0-45D636E78A05}" type="slidenum">
              <a:rPr lang="ru-RU" sz="1200">
                <a:latin typeface="Arial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</p:spPr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11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560" y="1600200"/>
            <a:ext cx="567252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Font typeface="Arial"/>
              <a:buChar char="–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Font typeface="Arial"/>
              <a:buChar char="•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Font typeface="Arial"/>
              <a:buChar char="–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Font typeface="Arial"/>
              <a:buChar char="»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Font typeface="Arial"/>
              <a:buChar char="»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Font typeface="Arial"/>
              <a:buChar char="»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>
                <a:latin typeface="Arial"/>
              </a:rPr>
              <a:t>08.04.15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>
                <a:latin typeface="Arial"/>
              </a:rPr>
              <a:t>Герела Т.А.,преподаватель высшей категории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fld id="{2D60A1A8-0ECE-4357-BBCA-BD7D1A3D58D8}" type="slidenum">
              <a:rPr lang="ru-RU">
                <a:latin typeface="Arial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Font typeface="Arial"/>
              <a:buChar char="–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Font typeface="Arial"/>
              <a:buChar char="•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Font typeface="Arial"/>
              <a:buChar char="–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Font typeface="Arial"/>
              <a:buChar char="»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Font typeface="Arial"/>
              <a:buChar char="»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Font typeface="Arial"/>
              <a:buChar char="»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45000"/>
              <a:buFont typeface="StarSymbol"/>
              <a:buChar char=""/>
            </a:pPr>
            <a:r>
              <a:rPr lang="ru-RU" sz="1400">
                <a:latin typeface="Times New Roman"/>
              </a:rPr>
              <a:t>08.04.15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 algn="ctr">
              <a:buSzPct val="45000"/>
              <a:buFont typeface="StarSymbol"/>
              <a:buChar char=""/>
            </a:pPr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 algn="r">
              <a:buSzPct val="45000"/>
              <a:buFont typeface="StarSymbol"/>
              <a:buChar char=""/>
            </a:pPr>
            <a:fld id="{38FCCD20-8C35-469A-9EE8-0213A5C5BC75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Font typeface="Arial"/>
              <a:buChar char="–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Font typeface="Arial"/>
              <a:buChar char="•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Font typeface="Arial"/>
              <a:buChar char="–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Font typeface="Arial"/>
              <a:buChar char="»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Font typeface="Arial"/>
              <a:buChar char="»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Font typeface="Arial"/>
              <a:buChar char="»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45000"/>
              <a:buFont typeface="StarSymbol"/>
              <a:buChar char=""/>
            </a:pPr>
            <a:r>
              <a:rPr lang="ru-RU" sz="1400">
                <a:latin typeface="Times New Roman"/>
              </a:rPr>
              <a:t>08.04.15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 algn="ctr">
              <a:buSzPct val="45000"/>
              <a:buFont typeface="StarSymbol"/>
              <a:buChar char=""/>
            </a:pPr>
            <a:r>
              <a:rPr lang="ru-RU" sz="1400">
                <a:latin typeface="Times New Roman"/>
              </a:rPr>
              <a:t>Герела Т.А.,преподаватель высшей категории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 algn="r">
              <a:buSzPct val="45000"/>
              <a:buFont typeface="StarSymbol"/>
              <a:buChar char=""/>
            </a:pPr>
            <a:fld id="{AF257FEE-6F4C-48CA-A201-7C2969D7BCA4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67DE2CA8-2EBA-4744-8E45-BA40E5761860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611280" y="317160"/>
            <a:ext cx="7772400" cy="146988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>
                <a:solidFill>
                  <a:srgbClr val="000000"/>
                </a:solidFill>
                <a:latin typeface="Arial"/>
              </a:rPr>
              <a:t>Трудовая деятельность.</a:t>
            </a:r>
            <a:r>
              <a:rPr lang="ru-RU" sz="3200">
                <a:solidFill>
                  <a:srgbClr val="000000"/>
                </a:solidFill>
                <a:latin typeface="Arial"/>
              </a:rPr>
              <a:t>
</a:t>
            </a:r>
            <a:r>
              <a:rPr lang="ru-RU" sz="3200">
                <a:solidFill>
                  <a:srgbClr val="000000"/>
                </a:solidFill>
                <a:latin typeface="Arial"/>
              </a:rPr>
              <a:t>Рынок труда.</a:t>
            </a:r>
            <a:endParaRPr/>
          </a:p>
        </p:txBody>
      </p:sp>
      <p:sp>
        <p:nvSpPr>
          <p:cNvPr id="125" name="TextShape 3"/>
          <p:cNvSpPr txBox="1"/>
          <p:nvPr/>
        </p:nvSpPr>
        <p:spPr>
          <a:xfrm>
            <a:off x="1371600" y="3886200"/>
            <a:ext cx="6400800" cy="1752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pic>
        <p:nvPicPr>
          <p:cNvPr id="126" name="Picture 5" descr="http://www.kirovnet.ru/files/img/news/6188/8918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1233360" y="2027160"/>
            <a:ext cx="6539040" cy="404028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0" y="379440"/>
            <a:ext cx="9144000" cy="86832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2800">
                <a:latin typeface="Arial"/>
              </a:rPr>
              <a:t>Кем хотят стать учащиеся10-11классов нашей школы</a:t>
            </a:r>
            <a:endParaRPr/>
          </a:p>
        </p:txBody>
      </p:sp>
      <p:sp>
        <p:nvSpPr>
          <p:cNvPr id="128" name="CustomShape 2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24A8DAC9-3453-47C0-AEC5-3ACD8539764D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4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57200" y="274320"/>
            <a:ext cx="8229600" cy="60156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3600">
                <a:latin typeface="Arial"/>
              </a:rPr>
              <a:t>Высшие учебные заведения</a:t>
            </a:r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771120" y="1123560"/>
            <a:ext cx="2876760" cy="638280"/>
          </a:xfrm>
          <a:prstGeom prst="rect">
            <a:avLst/>
          </a:prstGeom>
        </p:spPr>
        <p:txBody>
          <a:bodyPr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Архангельска</a:t>
            </a:r>
            <a:endParaRPr/>
          </a:p>
        </p:txBody>
      </p:sp>
      <p:sp>
        <p:nvSpPr>
          <p:cNvPr id="131" name="CustomShape 3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B0FB1DEE-733A-4F67-B9F6-C3B96AC80C74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32" name="CustomShape 4"/>
          <p:cNvSpPr/>
          <p:nvPr/>
        </p:nvSpPr>
        <p:spPr>
          <a:xfrm>
            <a:off x="4957920" y="1123920"/>
            <a:ext cx="3190680" cy="638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Северодвинска</a:t>
            </a:r>
            <a:endParaRPr/>
          </a:p>
        </p:txBody>
      </p:sp>
      <p:sp>
        <p:nvSpPr>
          <p:cNvPr id="133" name="CustomShape 5"/>
          <p:cNvSpPr/>
          <p:nvPr/>
        </p:nvSpPr>
        <p:spPr>
          <a:xfrm>
            <a:off x="181080" y="1895400"/>
            <a:ext cx="4181400" cy="4597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Северный (Арктический) федеральный университет им. М.В. Ломоносова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Институт управления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Северный государственный медицинский университет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Государственная морская академия им. адмирала С.О.Макарова – Арктический морской институт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Северный институт предпринимательства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Современная гуманитарная академия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134" name="CustomShape 6"/>
          <p:cNvSpPr/>
          <p:nvPr/>
        </p:nvSpPr>
        <p:spPr>
          <a:xfrm>
            <a:off x="4957920" y="1914480"/>
            <a:ext cx="4062240" cy="4330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Северный (Арктический) федеральный университет им. М.В. Ломоносова – филиал (Севмашвтуз)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Российская академия народного хозяйства и государственной службы при Президенте РФ – филиал</a:t>
            </a:r>
            <a:endParaRPr/>
          </a:p>
          <a:p>
            <a:pPr>
              <a:buFont typeface="Arial"/>
              <a:buChar char="•"/>
            </a:pPr>
            <a:r>
              <a:rPr lang="ru-RU" sz="2000">
                <a:latin typeface="Arial"/>
              </a:rPr>
              <a:t>Современная государственная академия - филиал 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nodeType="after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nodeType="after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nodeType="after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58F2596A-F55F-46AC-A7AC-EC45B94B86DC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254160" y="3723840"/>
            <a:ext cx="8889840" cy="2870280"/>
          </a:xfrm>
          <a:prstGeom prst="rect">
            <a:avLst/>
          </a:prstGeom>
        </p:spPr>
        <p:txBody>
          <a:bodyPr anchor="ctr"/>
          <a:p>
            <a:pPr>
              <a:buFont typeface="Arial"/>
              <a:buChar char="•"/>
            </a:pPr>
            <a:r>
              <a:rPr lang="ru-RU" sz="2800">
                <a:solidFill>
                  <a:srgbClr val="ff0000"/>
                </a:solidFill>
                <a:latin typeface="Arial"/>
              </a:rPr>
              <a:t>Рынок труда </a:t>
            </a:r>
            <a:r>
              <a:rPr lang="ru-RU" sz="2800">
                <a:latin typeface="Arial"/>
              </a:rPr>
              <a:t>- совокупность экономических и юридических взаимоотношений, позволяющих людям обменивать свои трудовые услуги на заработную плату и другие выгоды, которые фирмы согласны им предоставить в обмен на эти услуги.</a:t>
            </a:r>
            <a:r>
              <a:rPr lang="ru-RU" sz="2800">
                <a:latin typeface="Arial"/>
              </a:rPr>
              <a:t>
</a:t>
            </a:r>
            <a:endParaRPr/>
          </a:p>
        </p:txBody>
      </p:sp>
      <p:pic>
        <p:nvPicPr>
          <p:cNvPr id="137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724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0" dur="indefinite" restart="never" nodeType="tmRoot">
          <p:childTnLst>
            <p:seq>
              <p:cTn id="51" dur="indefinite" nodeType="mainSeq"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652147BC-A1E4-4163-9438-25C734B3B66E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39" name="TextShape 2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3200">
                <a:latin typeface="Arial"/>
              </a:rPr>
              <a:t>Конкуренция рабочей силы</a:t>
            </a:r>
            <a:endParaRPr/>
          </a:p>
        </p:txBody>
      </p:sp>
      <p:sp>
        <p:nvSpPr>
          <p:cNvPr id="140" name="TextShape 3"/>
          <p:cNvSpPr txBox="1"/>
          <p:nvPr/>
        </p:nvSpPr>
        <p:spPr>
          <a:xfrm>
            <a:off x="457200" y="1560600"/>
            <a:ext cx="8229600" cy="4527360"/>
          </a:xfrm>
          <a:prstGeom prst="rect">
            <a:avLst/>
          </a:prstGeom>
        </p:spPr>
        <p:txBody>
          <a:bodyPr/>
          <a:p>
            <a:pPr>
              <a:buFont typeface="Arial"/>
              <a:buChar char="•"/>
            </a:pPr>
            <a:r>
              <a:rPr lang="ru-RU" sz="2400">
                <a:solidFill>
                  <a:srgbClr val="ff0000"/>
                </a:solidFill>
                <a:latin typeface="Arial"/>
              </a:rPr>
              <a:t>КОНКУРЕНЦИЯ</a:t>
            </a:r>
            <a:r>
              <a:rPr lang="ru-RU" sz="2400">
                <a:latin typeface="Arial"/>
              </a:rPr>
              <a:t> – взаимоотношения между собой большого количества единичных продавцов товара «рабочая сила», по поводу нахождения покупателя за приемлемую для продавца цену. </a:t>
            </a:r>
            <a:endParaRPr/>
          </a:p>
        </p:txBody>
      </p:sp>
      <p:pic>
        <p:nvPicPr>
          <p:cNvPr id="141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798640" y="3824280"/>
            <a:ext cx="3544920" cy="250524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75760" y="274680"/>
            <a:ext cx="8410680" cy="2106720"/>
          </a:xfrm>
          <a:prstGeom prst="rect">
            <a:avLst/>
          </a:prstGeom>
        </p:spPr>
        <p:txBody>
          <a:bodyPr anchor="ctr"/>
          <a:p>
            <a:pPr>
              <a:buFont typeface="Arial"/>
              <a:buChar char="•"/>
            </a:pPr>
            <a:r>
              <a:rPr lang="ru-RU" sz="2800">
                <a:solidFill>
                  <a:srgbClr val="ff0000"/>
                </a:solidFill>
                <a:latin typeface="Arial"/>
              </a:rPr>
              <a:t>Профессионализм</a:t>
            </a:r>
            <a:r>
              <a:rPr lang="ru-RU" sz="2800">
                <a:latin typeface="Arial"/>
              </a:rPr>
              <a:t> - это хорошее владение своей профессией.</a:t>
            </a:r>
            <a:r>
              <a:rPr lang="ru-RU" sz="2800">
                <a:latin typeface="Arial"/>
              </a:rPr>
              <a:t>
</a:t>
            </a:r>
            <a:r>
              <a:rPr lang="ru-RU" sz="2800">
                <a:latin typeface="Arial"/>
              </a:rPr>
              <a:t>
</a:t>
            </a:r>
            <a:r>
              <a:rPr lang="ru-RU" sz="2800">
                <a:solidFill>
                  <a:srgbClr val="ff0000"/>
                </a:solidFill>
                <a:latin typeface="Arial"/>
              </a:rPr>
              <a:t>Квалификация</a:t>
            </a:r>
            <a:r>
              <a:rPr lang="ru-RU" sz="2800">
                <a:latin typeface="Arial"/>
              </a:rPr>
              <a:t> - это степень готовности к какому-либо виду труда.</a:t>
            </a:r>
            <a:endParaRPr/>
          </a:p>
        </p:txBody>
      </p:sp>
      <p:sp>
        <p:nvSpPr>
          <p:cNvPr id="143" name="TextShape 2"/>
          <p:cNvSpPr txBox="1"/>
          <p:nvPr/>
        </p:nvSpPr>
        <p:spPr>
          <a:xfrm>
            <a:off x="457200" y="2962440"/>
            <a:ext cx="8229600" cy="3457440"/>
          </a:xfrm>
          <a:prstGeom prst="rect">
            <a:avLst/>
          </a:prstGeom>
        </p:spPr>
        <p:txBody>
          <a:bodyPr/>
          <a:p>
            <a:pPr>
              <a:buFont typeface="Arial"/>
              <a:buChar char="•"/>
            </a:pPr>
            <a:r>
              <a:rPr lang="ru-RU" sz="2800">
                <a:solidFill>
                  <a:srgbClr val="ff0000"/>
                </a:solidFill>
                <a:latin typeface="Arial"/>
              </a:rPr>
              <a:t>Профессиональная мобильность</a:t>
            </a:r>
            <a:r>
              <a:rPr lang="ru-RU" sz="2800">
                <a:latin typeface="Arial"/>
              </a:rPr>
              <a:t> – способность человека овладевать разными профессиями и переучиваться  в течение жизни. 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lang="ru-RU" sz="2800">
                <a:solidFill>
                  <a:srgbClr val="ff0000"/>
                </a:solidFill>
                <a:latin typeface="Arial"/>
              </a:rPr>
              <a:t>Территориальная мобильность </a:t>
            </a:r>
            <a:r>
              <a:rPr lang="ru-RU" sz="2800">
                <a:latin typeface="Arial"/>
              </a:rPr>
              <a:t>– способность и готовность людей менять место жительства ради получения работы.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144" name="CustomShape 3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A5798DE2-E699-4ECA-BFD9-B203238A36E0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4FFF6F5E-DAEB-43BC-8AD0-5373FCB271A9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cxnSp>
        <p:nvCxnSpPr>
          <p:cNvPr id="146" name="Line 2"/>
          <p:cNvCxnSpPr/>
          <p:nvPr/>
        </p:nvCxnSpPr>
        <p:spPr>
          <a:xfrm flipV="1">
            <a:off x="2720520" y="3033360"/>
            <a:ext cx="412200" cy="288180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47" name="Line 3"/>
          <p:cNvCxnSpPr/>
          <p:nvPr/>
        </p:nvCxnSpPr>
        <p:spPr>
          <a:xfrm flipV="1">
            <a:off x="2720520" y="3033720"/>
            <a:ext cx="412200" cy="72072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48" name="Line 4"/>
          <p:cNvCxnSpPr/>
          <p:nvPr/>
        </p:nvCxnSpPr>
        <p:spPr>
          <a:xfrm flipV="1">
            <a:off x="2720520" y="3033720"/>
            <a:ext cx="412200" cy="180144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49" name="Line 5"/>
          <p:cNvCxnSpPr/>
          <p:nvPr/>
        </p:nvCxnSpPr>
        <p:spPr>
          <a:xfrm flipV="1">
            <a:off x="3132000" y="1953000"/>
            <a:ext cx="1441080" cy="36072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50" name="Line 6"/>
          <p:cNvCxnSpPr/>
          <p:nvPr/>
        </p:nvCxnSpPr>
        <p:spPr>
          <a:xfrm flipH="1" flipV="1">
            <a:off x="6013800" y="3033360"/>
            <a:ext cx="408960" cy="288180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51" name="Line 7"/>
          <p:cNvCxnSpPr/>
          <p:nvPr/>
        </p:nvCxnSpPr>
        <p:spPr>
          <a:xfrm flipH="1" flipV="1">
            <a:off x="6013800" y="3033720"/>
            <a:ext cx="408960" cy="179928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52" name="Line 8"/>
          <p:cNvCxnSpPr/>
          <p:nvPr/>
        </p:nvCxnSpPr>
        <p:spPr>
          <a:xfrm flipH="1" flipV="1">
            <a:off x="6013800" y="3033720"/>
            <a:ext cx="408960" cy="72072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cxnSp>
        <p:nvCxnSpPr>
          <p:cNvPr id="153" name="Line 9"/>
          <p:cNvCxnSpPr/>
          <p:nvPr/>
        </p:nvCxnSpPr>
        <p:spPr>
          <a:xfrm flipH="1" flipV="1">
            <a:off x="4572360" y="1953000"/>
            <a:ext cx="1441800" cy="360720"/>
          </a:xfrm>
          <a:prstGeom prst="bentConnector3">
            <a:avLst/>
          </a:prstGeom>
          <a:ln w="28440">
            <a:solidFill>
              <a:srgbClr val="000000"/>
            </a:solidFill>
            <a:miter/>
          </a:ln>
        </p:spPr>
      </p:cxnSp>
      <p:sp>
        <p:nvSpPr>
          <p:cNvPr id="154" name="CustomShape 10"/>
          <p:cNvSpPr/>
          <p:nvPr/>
        </p:nvSpPr>
        <p:spPr>
          <a:xfrm>
            <a:off x="3335400" y="1233360"/>
            <a:ext cx="246996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 sz="2500">
                <a:latin typeface="Arial"/>
              </a:rPr>
              <a:t>РЫНКИ</a:t>
            </a:r>
            <a:endParaRPr/>
          </a:p>
        </p:txBody>
      </p:sp>
      <p:sp>
        <p:nvSpPr>
          <p:cNvPr id="155" name="CustomShape 11"/>
          <p:cNvSpPr/>
          <p:nvPr/>
        </p:nvSpPr>
        <p:spPr>
          <a:xfrm>
            <a:off x="4779000" y="2313720"/>
            <a:ext cx="246672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 sz="2000">
                <a:latin typeface="Arial"/>
              </a:rPr>
              <a:t>Внешний</a:t>
            </a:r>
            <a:endParaRPr/>
          </a:p>
        </p:txBody>
      </p:sp>
      <p:sp>
        <p:nvSpPr>
          <p:cNvPr id="156" name="CustomShape 12"/>
          <p:cNvSpPr/>
          <p:nvPr/>
        </p:nvSpPr>
        <p:spPr>
          <a:xfrm>
            <a:off x="6422400" y="3394080"/>
            <a:ext cx="246996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>
                <a:latin typeface="Arial"/>
              </a:rPr>
              <a:t>Глобальный</a:t>
            </a:r>
            <a:endParaRPr/>
          </a:p>
        </p:txBody>
      </p:sp>
      <p:sp>
        <p:nvSpPr>
          <p:cNvPr id="157" name="CustomShape 13"/>
          <p:cNvSpPr/>
          <p:nvPr/>
        </p:nvSpPr>
        <p:spPr>
          <a:xfrm>
            <a:off x="6422400" y="4474800"/>
            <a:ext cx="2469960" cy="71784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>
                <a:latin typeface="Arial"/>
              </a:rPr>
              <a:t>Внешний</a:t>
            </a:r>
            <a:endParaRPr/>
          </a:p>
        </p:txBody>
      </p:sp>
      <p:sp>
        <p:nvSpPr>
          <p:cNvPr id="158" name="CustomShape 14"/>
          <p:cNvSpPr/>
          <p:nvPr/>
        </p:nvSpPr>
        <p:spPr>
          <a:xfrm>
            <a:off x="6422400" y="5555160"/>
            <a:ext cx="2469960" cy="71784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lang="ru-RU">
                <a:latin typeface="Arial"/>
              </a:rPr>
              <a:t>и </a:t>
            </a:r>
            <a:r>
              <a:rPr b="1" lang="ru-RU">
                <a:latin typeface="Arial"/>
              </a:rPr>
              <a:t>др</a:t>
            </a:r>
            <a:r>
              <a:rPr lang="ru-RU">
                <a:latin typeface="Arial"/>
              </a:rPr>
              <a:t>.</a:t>
            </a:r>
            <a:endParaRPr/>
          </a:p>
        </p:txBody>
      </p:sp>
      <p:sp>
        <p:nvSpPr>
          <p:cNvPr id="159" name="CustomShape 15"/>
          <p:cNvSpPr/>
          <p:nvPr/>
        </p:nvSpPr>
        <p:spPr>
          <a:xfrm>
            <a:off x="1897560" y="2313720"/>
            <a:ext cx="246996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 sz="2000">
                <a:latin typeface="Arial"/>
              </a:rPr>
              <a:t>Внутренний</a:t>
            </a:r>
            <a:endParaRPr/>
          </a:p>
        </p:txBody>
      </p:sp>
      <p:sp>
        <p:nvSpPr>
          <p:cNvPr id="160" name="CustomShape 16"/>
          <p:cNvSpPr/>
          <p:nvPr/>
        </p:nvSpPr>
        <p:spPr>
          <a:xfrm>
            <a:off x="250920" y="4474800"/>
            <a:ext cx="246996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>
                <a:latin typeface="Arial"/>
              </a:rPr>
              <a:t>Местный</a:t>
            </a:r>
            <a:endParaRPr/>
          </a:p>
        </p:txBody>
      </p:sp>
      <p:sp>
        <p:nvSpPr>
          <p:cNvPr id="161" name="CustomShape 17"/>
          <p:cNvSpPr/>
          <p:nvPr/>
        </p:nvSpPr>
        <p:spPr>
          <a:xfrm>
            <a:off x="253440" y="3394080"/>
            <a:ext cx="2467080" cy="72000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>
                <a:latin typeface="Arial"/>
              </a:rPr>
              <a:t>Региональный</a:t>
            </a:r>
            <a:endParaRPr/>
          </a:p>
        </p:txBody>
      </p:sp>
      <p:sp>
        <p:nvSpPr>
          <p:cNvPr id="162" name="CustomShape 18"/>
          <p:cNvSpPr/>
          <p:nvPr/>
        </p:nvSpPr>
        <p:spPr>
          <a:xfrm>
            <a:off x="253440" y="5555160"/>
            <a:ext cx="2467080" cy="717840"/>
          </a:xfrm>
          <a:prstGeom prst="roundRect">
            <a:avLst>
              <a:gd name="adj" fmla="val 3600"/>
            </a:avLst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txBody>
          <a:bodyPr wrap="none" lIns="0" rIns="0" tIns="0" bIns="0" anchor="ctr"/>
          <a:p>
            <a:pPr algn="ctr">
              <a:buFont typeface="Arial"/>
              <a:buChar char="•"/>
            </a:pPr>
            <a:r>
              <a:rPr b="1" lang="ru-RU">
                <a:latin typeface="Arial"/>
              </a:rPr>
              <a:t>Национальный</a:t>
            </a:r>
            <a:endParaRPr/>
          </a:p>
        </p:txBody>
      </p:sp>
      <p:sp>
        <p:nvSpPr>
          <p:cNvPr id="163" name="TextShape 19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3200">
                <a:latin typeface="Arial"/>
              </a:rPr>
              <a:t>Классификация рынков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2676240" y="274320"/>
            <a:ext cx="3429000" cy="84924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4400">
                <a:latin typeface="Arial"/>
              </a:rPr>
              <a:t>Ответы</a:t>
            </a:r>
            <a:endParaRPr/>
          </a:p>
        </p:txBody>
      </p:sp>
      <p:sp>
        <p:nvSpPr>
          <p:cNvPr id="165" name="TextShape 2"/>
          <p:cNvSpPr txBox="1"/>
          <p:nvPr/>
        </p:nvSpPr>
        <p:spPr>
          <a:xfrm>
            <a:off x="456840" y="1599840"/>
            <a:ext cx="3352680" cy="3591000"/>
          </a:xfrm>
          <a:prstGeom prst="rect">
            <a:avLst/>
          </a:prstGeom>
        </p:spPr>
        <p:txBody>
          <a:bodyPr/>
          <a:p>
            <a:pPr algn="ctr">
              <a:buFont typeface="Arial"/>
              <a:buChar char="•"/>
            </a:pPr>
            <a:r>
              <a:rPr lang="ru-RU" sz="3200">
                <a:latin typeface="Arial"/>
              </a:rPr>
              <a:t>Вариант 1</a:t>
            </a:r>
            <a:endParaRPr/>
          </a:p>
          <a:p>
            <a:pPr>
              <a:buFont typeface="Arial"/>
              <a:buAutoNum type="arabicPeriod"/>
            </a:pPr>
            <a:r>
              <a:rPr lang="ru-RU" sz="3200">
                <a:latin typeface="Arial"/>
              </a:rPr>
              <a:t>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б)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2.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а)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3.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б)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4.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г)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latin typeface="Arial"/>
              </a:rPr>
              <a:t>5.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г)</a:t>
            </a:r>
            <a:endParaRPr/>
          </a:p>
        </p:txBody>
      </p:sp>
      <p:sp>
        <p:nvSpPr>
          <p:cNvPr id="166" name="CustomShape 3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C8F2D06D-B103-49F5-96A0-2759B7DEEF6B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67" name="CustomShape 4"/>
          <p:cNvSpPr/>
          <p:nvPr/>
        </p:nvSpPr>
        <p:spPr>
          <a:xfrm>
            <a:off x="5762520" y="1600200"/>
            <a:ext cx="3038760" cy="3666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>
              <a:buFont typeface="Arial"/>
              <a:buChar char="•"/>
            </a:pPr>
            <a:endParaRPr/>
          </a:p>
          <a:p>
            <a:pPr algn="ctr">
              <a:buFont typeface="Arial"/>
              <a:buChar char="•"/>
            </a:pPr>
            <a:endParaRPr/>
          </a:p>
          <a:p>
            <a:pPr algn="ctr"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Вариант 2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1.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г)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2.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в)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3.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в)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4.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а)</a:t>
            </a:r>
            <a:endParaRPr/>
          </a:p>
          <a:p>
            <a:pPr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Arial"/>
              </a:rPr>
              <a:t>5.</a:t>
            </a:r>
            <a:r>
              <a:rPr i="1" lang="ru-RU" sz="3200">
                <a:latin typeface="Arial"/>
              </a:rPr>
              <a:t>  </a:t>
            </a:r>
            <a:r>
              <a:rPr i="1" lang="ru-RU" sz="3200">
                <a:solidFill>
                  <a:srgbClr val="ff0000"/>
                </a:solidFill>
                <a:latin typeface="Arial"/>
              </a:rPr>
              <a:t>б)</a:t>
            </a:r>
            <a:endParaRPr/>
          </a:p>
          <a:p>
            <a:pPr algn="ctr">
              <a:buFont typeface="Arial"/>
              <a:buChar char="•"/>
            </a:pPr>
            <a:endParaRPr/>
          </a:p>
          <a:p>
            <a:pPr algn="ctr">
              <a:buFont typeface="Arial"/>
              <a:buChar char="•"/>
            </a:pPr>
            <a:endParaRPr/>
          </a:p>
          <a:p>
            <a:pPr algn="ctr">
              <a:buFont typeface="Arial"/>
              <a:buChar char="•"/>
            </a:pP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cc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r">
              <a:buFont typeface="Arial"/>
              <a:buChar char="•"/>
            </a:pPr>
            <a:fld id="{1405E169-5DFD-4823-AFA8-F4571F5D60B6}" type="slidenum">
              <a:rPr lang="ru-RU" sz="1400">
                <a:latin typeface="Arial"/>
              </a:rPr>
              <a:t>&lt;номер&gt;</a:t>
            </a:fld>
            <a:endParaRPr/>
          </a:p>
        </p:txBody>
      </p:sp>
      <p:sp>
        <p:nvSpPr>
          <p:cNvPr id="169" name="TextShape 2"/>
          <p:cNvSpPr txBox="1"/>
          <p:nvPr/>
        </p:nvSpPr>
        <p:spPr>
          <a:xfrm>
            <a:off x="152280" y="342720"/>
            <a:ext cx="8810640" cy="2143080"/>
          </a:xfrm>
          <a:prstGeom prst="rect">
            <a:avLst/>
          </a:prstGeom>
        </p:spPr>
        <p:txBody>
          <a:bodyPr anchor="ctr"/>
          <a:p>
            <a:pPr algn="ctr">
              <a:buFont typeface="Arial"/>
              <a:buChar char="•"/>
            </a:pPr>
            <a:r>
              <a:rPr lang="ru-RU" sz="3200">
                <a:latin typeface="Arial"/>
              </a:rPr>
              <a:t>Труд избавляет человека</a:t>
            </a:r>
            <a:r>
              <a:rPr lang="ru-RU" sz="3200">
                <a:latin typeface="Arial"/>
              </a:rPr>
              <a:t>
</a:t>
            </a:r>
            <a:r>
              <a:rPr lang="ru-RU" sz="3200">
                <a:latin typeface="Arial"/>
              </a:rPr>
              <a:t>от трех главных зол - скуки, порока и нужды</a:t>
            </a:r>
            <a:r>
              <a:rPr lang="ru-RU" sz="4400">
                <a:latin typeface="Arial"/>
              </a:rPr>
              <a:t>.</a:t>
            </a:r>
            <a:r>
              <a:rPr lang="ru-RU" sz="4400">
                <a:latin typeface="Arial"/>
              </a:rPr>
              <a:t>
</a:t>
            </a:r>
            <a:r>
              <a:rPr lang="ru-RU" sz="2800">
                <a:solidFill>
                  <a:srgbClr val="009999"/>
                </a:solidFill>
                <a:latin typeface="Arial"/>
              </a:rPr>
              <a:t>Ф</a:t>
            </a:r>
            <a:r>
              <a:rPr lang="ru-RU" sz="2800">
                <a:solidFill>
                  <a:srgbClr val="009999"/>
                </a:solidFill>
                <a:latin typeface="Arial"/>
              </a:rPr>
              <a:t>.</a:t>
            </a:r>
            <a:r>
              <a:rPr lang="ru-RU" sz="2800">
                <a:solidFill>
                  <a:srgbClr val="009999"/>
                </a:solidFill>
                <a:latin typeface="Arial"/>
              </a:rPr>
              <a:t>Вольтер</a:t>
            </a:r>
            <a:endParaRPr/>
          </a:p>
        </p:txBody>
      </p:sp>
      <p:sp>
        <p:nvSpPr>
          <p:cNvPr id="170" name="TextShape 3"/>
          <p:cNvSpPr txBox="1"/>
          <p:nvPr/>
        </p:nvSpPr>
        <p:spPr>
          <a:xfrm>
            <a:off x="638280" y="3692160"/>
            <a:ext cx="3543120" cy="2552760"/>
          </a:xfrm>
          <a:prstGeom prst="rect">
            <a:avLst/>
          </a:prstGeom>
        </p:spPr>
        <p:txBody>
          <a:bodyPr/>
          <a:p>
            <a:pPr algn="ctr">
              <a:buFont typeface="Arial"/>
              <a:buChar char="•"/>
            </a:pPr>
            <a:r>
              <a:rPr lang="ru-RU" sz="3200">
                <a:latin typeface="Arial"/>
              </a:rPr>
              <a:t>Неусыпный труд препятствия преодолевает.</a:t>
            </a:r>
            <a:endParaRPr/>
          </a:p>
          <a:p>
            <a:pPr algn="ctr">
              <a:buFont typeface="Arial"/>
              <a:buChar char="•"/>
            </a:pPr>
            <a:r>
              <a:rPr lang="ru-RU" sz="2800">
                <a:solidFill>
                  <a:srgbClr val="009999"/>
                </a:solidFill>
                <a:latin typeface="Arial"/>
              </a:rPr>
              <a:t>М.Ломоносов </a:t>
            </a:r>
            <a:endParaRPr/>
          </a:p>
        </p:txBody>
      </p:sp>
      <p:pic>
        <p:nvPicPr>
          <p:cNvPr id="171" name="Picture 5" descr="http://wiki.iteach.ru/images/c/c4/Www.donnews.ru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6035760" y="3257640"/>
            <a:ext cx="2651040" cy="326052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