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allowPng="1" relyOnVml="1" encoding="utf-8"/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00"/>
    <p:restoredTop sz="9460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ru-RU"/>
          </a:p>
        </p:txBody>
      </p:sp>
      <p:sp>
        <p:nvSpPr>
          <p:cNvPr id="6148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Нажмите кнопку, чтобы изменить стили основного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6FC6C49-A938-4B60-97B5-00880EAE05DC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D15368-CDA0-4A62-81E4-FD009E3A34CC}" type="slidenum">
              <a:rPr lang="ru-RU"/>
              <a:pPr/>
              <a:t>1</a:t>
            </a:fld>
            <a:endParaRPr lang="ru-RU"/>
          </a:p>
        </p:txBody>
      </p:sp>
      <p:sp>
        <p:nvSpPr>
          <p:cNvPr id="717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79525" y="1600200"/>
            <a:ext cx="7085013" cy="10668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Нажмите кнопку, чтобы изменить стиль основного заголовка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79525" y="2819400"/>
            <a:ext cx="5256213" cy="1143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ru-RU"/>
              <a:t>Нажмите кнопку, чтобы изменить стиль основного подзаголовка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E98C3278-0A1F-410B-ADB6-B8CCD10C1B4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AB5527-F931-425C-99FC-5D44AED8539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DE6C21-5155-4ED9-B333-D4C56D6F27D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2795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9846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B8E161-E0BC-4A11-B36D-589E61929F5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8957F3-F1A1-4D36-AAE6-821D0CBA1EB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8AC6B9-5B83-4E0D-999F-A22F23E3E23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7C71A9-383C-4CA8-A487-4B0887A5DD4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D8E76D-BC84-4FB7-92C5-EDB1ED8FFDE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383DA7-DC36-4B55-9F3D-5C9B36B732C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D8457F-018F-4914-A3EB-27C6E5F84EC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94475" y="685800"/>
            <a:ext cx="1771650" cy="54403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79525" y="685800"/>
            <a:ext cx="5162550" cy="54403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665DAE-DE56-42DF-B47C-AB6921283D9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79525" y="685800"/>
            <a:ext cx="70866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Нажмите кнопку, чтобы изменить стиль основного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9525" y="1600200"/>
            <a:ext cx="5257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Нажмите кнопку, чтобы изменить стили основного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29375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29375"/>
            <a:ext cx="2895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29375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n-lt"/>
              </a:defRPr>
            </a:lvl1pPr>
          </a:lstStyle>
          <a:p>
            <a:fld id="{7157D38B-C15B-40B1-BE26-10C79D90D95F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WordArt 4" descr="Белый мрамор"/>
          <p:cNvSpPr>
            <a:spLocks noChangeArrowheads="1" noChangeShapeType="1" noTextEdit="1"/>
          </p:cNvSpPr>
          <p:nvPr/>
        </p:nvSpPr>
        <p:spPr bwMode="auto">
          <a:xfrm>
            <a:off x="1187450" y="692150"/>
            <a:ext cx="7343775" cy="23764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Right"/>
              <a:lightRig rig="legacyHarsh3" dir="t"/>
            </a:scene3d>
            <a:sp3d extrusionH="100000" prstMaterial="legacyMatte">
              <a:extrusionClr>
                <a:srgbClr val="663300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blipFill dpi="0" rotWithShape="0">
                  <a:blip r:embed="rId3"/>
                  <a:srcRect/>
                  <a:tile tx="0" ty="0" sx="100000" sy="100000" flip="none" algn="tl"/>
                </a:blipFill>
                <a:latin typeface="Arial"/>
                <a:cs typeface="Arial"/>
              </a:rPr>
              <a:t>Первая пятилетка</a:t>
            </a:r>
          </a:p>
        </p:txBody>
      </p:sp>
      <p:sp>
        <p:nvSpPr>
          <p:cNvPr id="2053" name="WordArt 5"/>
          <p:cNvSpPr>
            <a:spLocks noChangeArrowheads="1" noChangeShapeType="1" noTextEdit="1"/>
          </p:cNvSpPr>
          <p:nvPr/>
        </p:nvSpPr>
        <p:spPr bwMode="auto">
          <a:xfrm>
            <a:off x="1476375" y="3716338"/>
            <a:ext cx="4608513" cy="9366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1 октября 1928 -</a:t>
            </a:r>
          </a:p>
        </p:txBody>
      </p:sp>
      <p:sp>
        <p:nvSpPr>
          <p:cNvPr id="2054" name="WordArt 6"/>
          <p:cNvSpPr>
            <a:spLocks noChangeArrowheads="1" noChangeShapeType="1" noTextEdit="1"/>
          </p:cNvSpPr>
          <p:nvPr/>
        </p:nvSpPr>
        <p:spPr bwMode="auto">
          <a:xfrm>
            <a:off x="1547813" y="4724400"/>
            <a:ext cx="4537075" cy="10096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1 октября 1933 г.г.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1116013" y="836613"/>
            <a:ext cx="5616575" cy="521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/>
              <a:t>Первая пятилетка</a:t>
            </a:r>
            <a:r>
              <a:rPr lang="ru-RU"/>
              <a:t> — первый пятилетний план развития народного хозяйства СССР.</a:t>
            </a:r>
          </a:p>
          <a:p>
            <a:pPr>
              <a:spcBef>
                <a:spcPct val="50000"/>
              </a:spcBef>
            </a:pPr>
            <a:r>
              <a:rPr lang="ru-RU"/>
              <a:t>  </a:t>
            </a:r>
            <a:r>
              <a:rPr lang="ru-RU" sz="1600"/>
              <a:t>Главной задачей введённой плановой экономики было наращивание экономической и военной мощи государства максимально высокими темпами, на начальном этапе это сводилось к перераспределению максимально возможного объёма ресурсов на нужды индустриализации. О первом пятилетнем плане (1 октября 1928 — 1 октября 1933) было заявлено на XVI конференции ВКП(б) (апрель 1929 г.) как о комплексе тщательно продуманных и реальных задач. Этот план, сразу после его утверждения V съездом Советов СССР в мае 1929 г., дал основания для проведения государством целого ряда мер экономического, политического, организационного и идеологического характера, что возвысило индустриализацию в статус концепции, эпоху «великого перелома». Стране предстояло развернуть строительство новых отраслей промышленности, увеличить производство всех видов продукции и приступить к выпуску новой техники.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6084888" y="692150"/>
            <a:ext cx="2663825" cy="253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/>
              <a:t>Используя средства массовой информации руководство СССР пропагандировало массовую мобилизацию населения в поддержку индустриализации. Комсомольцы в особенности восприняли её с энтузиазмом. </a:t>
            </a:r>
          </a:p>
        </p:txBody>
      </p:sp>
      <p:pic>
        <p:nvPicPr>
          <p:cNvPr id="10246" name="Picture 6" descr="pyatvche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7450" y="692150"/>
            <a:ext cx="4608513" cy="55451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971550" y="549275"/>
            <a:ext cx="7920038" cy="215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Миллионы людей самоотверженно, почти вручную, строили сотни заводов, электростанций, прокладывали железные дороги, метро. Часто приходилось работать в три смены. В 1930 г. было развёрнуто строительство около 1500 объектов, из которых 50 поглощали почти половину всех капиталовложений. Был воздвигнут ряд гигантских транспортных и промышленных сооружений.  </a:t>
            </a:r>
          </a:p>
          <a:p>
            <a:pPr>
              <a:spcBef>
                <a:spcPct val="50000"/>
              </a:spcBef>
            </a:pPr>
            <a:endParaRPr lang="ru-RU"/>
          </a:p>
        </p:txBody>
      </p:sp>
      <p:pic>
        <p:nvPicPr>
          <p:cNvPr id="11269" name="Picture 5" descr="51406586_pyatiletk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11863" y="2420938"/>
            <a:ext cx="2917825" cy="3895725"/>
          </a:xfrm>
          <a:prstGeom prst="rect">
            <a:avLst/>
          </a:prstGeom>
          <a:noFill/>
        </p:spPr>
      </p:pic>
      <p:pic>
        <p:nvPicPr>
          <p:cNvPr id="11270" name="Picture 6" descr="fe16a6e629c71c508d3b7ff339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2349500"/>
            <a:ext cx="5256213" cy="3987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 descr="800px-Укладка_рельс_на_трассе_Туркестано-Сибирской_железной_дороги_(1929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7450" y="2565400"/>
            <a:ext cx="5467350" cy="3575050"/>
          </a:xfrm>
          <a:prstGeom prst="rect">
            <a:avLst/>
          </a:prstGeom>
          <a:noFill/>
        </p:spPr>
      </p:pic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1116013" y="981075"/>
            <a:ext cx="7200900" cy="1370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/>
              <a:t>Туркестано-Сибирская железная дорога                                              (1929)</a:t>
            </a:r>
          </a:p>
          <a:p>
            <a:pPr>
              <a:spcBef>
                <a:spcPct val="50000"/>
              </a:spcBef>
            </a:pPr>
            <a:endParaRPr lang="ru-RU" sz="2400" b="1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4" descr="Magnitogorsk_steel_production_facility_1930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58888" y="692150"/>
            <a:ext cx="3743325" cy="5715000"/>
          </a:xfrm>
          <a:prstGeom prst="rect">
            <a:avLst/>
          </a:prstGeom>
          <a:noFill/>
        </p:spPr>
      </p:pic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5292725" y="692150"/>
            <a:ext cx="3167063" cy="173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/>
              <a:t>Магнитогорский металлургический комбинат</a:t>
            </a:r>
          </a:p>
          <a:p>
            <a:pPr>
              <a:spcBef>
                <a:spcPct val="50000"/>
              </a:spcBef>
            </a:pPr>
            <a:endParaRPr lang="ru-RU" sz="24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RIAN_archive_1274_Tanks_going_to_the_fron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70375" y="3429000"/>
            <a:ext cx="4873625" cy="3429000"/>
          </a:xfrm>
          <a:prstGeom prst="rect">
            <a:avLst/>
          </a:prstGeom>
          <a:noFill/>
        </p:spPr>
      </p:pic>
      <p:pic>
        <p:nvPicPr>
          <p:cNvPr id="14341" name="Picture 5" descr="4ae2c7167ac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5432425" cy="3981450"/>
          </a:xfrm>
          <a:prstGeom prst="rect">
            <a:avLst/>
          </a:prstGeom>
          <a:noFill/>
        </p:spPr>
      </p:pic>
      <p:sp>
        <p:nvSpPr>
          <p:cNvPr id="14343" name="Text Box 7"/>
          <p:cNvSpPr txBox="1">
            <a:spLocks noChangeArrowheads="1"/>
          </p:cNvSpPr>
          <p:nvPr/>
        </p:nvSpPr>
        <p:spPr bwMode="auto">
          <a:xfrm>
            <a:off x="5651500" y="549275"/>
            <a:ext cx="3097213" cy="173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i="1"/>
              <a:t>Уральский завод тяжёлого машиностроения</a:t>
            </a:r>
          </a:p>
          <a:p>
            <a:pPr>
              <a:spcBef>
                <a:spcPct val="50000"/>
              </a:spcBef>
            </a:pPr>
            <a:endParaRPr lang="ru-RU" sz="2400" b="1" i="1"/>
          </a:p>
        </p:txBody>
      </p:sp>
      <p:sp>
        <p:nvSpPr>
          <p:cNvPr id="14344" name="Text Box 8"/>
          <p:cNvSpPr txBox="1">
            <a:spLocks noChangeArrowheads="1"/>
          </p:cNvSpPr>
          <p:nvPr/>
        </p:nvSpPr>
        <p:spPr bwMode="auto">
          <a:xfrm>
            <a:off x="1116013" y="4724400"/>
            <a:ext cx="2520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i="1"/>
              <a:t>«Уралмаш»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5" name="Picture 5" descr="Moscow_metro_constructio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16238" y="765175"/>
            <a:ext cx="5702300" cy="5583238"/>
          </a:xfrm>
          <a:prstGeom prst="rect">
            <a:avLst/>
          </a:prstGeom>
          <a:noFill/>
        </p:spPr>
      </p:pic>
      <p:sp>
        <p:nvSpPr>
          <p:cNvPr id="15366" name="Text Box 6"/>
          <p:cNvSpPr txBox="1">
            <a:spLocks noChangeArrowheads="1"/>
          </p:cNvSpPr>
          <p:nvPr/>
        </p:nvSpPr>
        <p:spPr bwMode="auto">
          <a:xfrm>
            <a:off x="1116013" y="2781300"/>
            <a:ext cx="2160587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Московский метрополитен</a:t>
            </a:r>
          </a:p>
          <a:p>
            <a:pPr>
              <a:spcBef>
                <a:spcPct val="50000"/>
              </a:spcBef>
            </a:pPr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1116013" y="620713"/>
            <a:ext cx="7343775" cy="201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 Благодаря развитию отечественного тракторостроения, в 1932 г. СССР отказался от ввоза тракторов из-за границы, а в 1934 г. Кировский завод в Ленинграде приступил к выпуску пропашного трактора «Универсал», который стал первым отечественным трактором, экспортируемым за границу. За десять предвоенных лет было выпущено около 700 тыс. тракторов, что составило 40 % от их мирового производства. </a:t>
            </a:r>
          </a:p>
        </p:txBody>
      </p:sp>
      <p:pic>
        <p:nvPicPr>
          <p:cNvPr id="16390" name="Picture 6" descr="Isaak_Brodsky_putilov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3213100"/>
            <a:ext cx="4032250" cy="3171825"/>
          </a:xfrm>
          <a:prstGeom prst="rect">
            <a:avLst/>
          </a:prstGeom>
          <a:noFill/>
        </p:spPr>
      </p:pic>
      <p:pic>
        <p:nvPicPr>
          <p:cNvPr id="16391" name="Picture 7" descr="785px-Трактор_Универсал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3213100"/>
            <a:ext cx="3987800" cy="3192463"/>
          </a:xfrm>
          <a:prstGeom prst="rect">
            <a:avLst/>
          </a:prstGeom>
          <a:noFill/>
        </p:spPr>
      </p:pic>
      <p:sp>
        <p:nvSpPr>
          <p:cNvPr id="16392" name="Text Box 8"/>
          <p:cNvSpPr txBox="1">
            <a:spLocks noChangeArrowheads="1"/>
          </p:cNvSpPr>
          <p:nvPr/>
        </p:nvSpPr>
        <p:spPr bwMode="auto">
          <a:xfrm>
            <a:off x="4859338" y="2852738"/>
            <a:ext cx="3673475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Трактор Универсал</a:t>
            </a:r>
          </a:p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16393" name="Text Box 9"/>
          <p:cNvSpPr txBox="1">
            <a:spLocks noChangeArrowheads="1"/>
          </p:cNvSpPr>
          <p:nvPr/>
        </p:nvSpPr>
        <p:spPr bwMode="auto">
          <a:xfrm>
            <a:off x="971550" y="2852738"/>
            <a:ext cx="35290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Кировский завод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4" descr="Безымянный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0113" y="549275"/>
            <a:ext cx="7632700" cy="57007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468313" y="1125538"/>
            <a:ext cx="6337300" cy="526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1700"/>
              <a:t> Государство перешло к централизованному распределению принадлежащих ему средств производства и предметов потребления, осуществлялись внедрение командно-административных методов управления и национализация частной собственности. Возникла политическая система, основанная на руководящей роли ВКП(б), государственной собственности на средства производства и минимуме частной инициативы.</a:t>
            </a:r>
          </a:p>
          <a:p>
            <a:pPr algn="ctr"/>
            <a:r>
              <a:rPr lang="ru-RU" sz="1700"/>
              <a:t>Первая пятилетка была связана со стремительной урбанизацией. Городская рабочая сила увеличилась на 12,5 миллионов человек, из которых 8,5 миллионов было из деревень. Процесс продолжал идти в течение нескольких десятилетий, так что в начале 1960-х численность городского и сельского населения сравнялись.</a:t>
            </a:r>
          </a:p>
          <a:p>
            <a:pPr algn="ctr"/>
            <a:r>
              <a:rPr lang="ru-RU" sz="1700"/>
              <a:t>В конце 1932 г. было объявлено об успешном и досрочном выполнении первой пятилетки за четыре года и три месяца. Подводя её итоги, Сталин сообщил, что тяжёлая индустрия выполнила план на 108 %. За период между 1 октября 1928 г. и 1 января 1933 г. производственные основные фонды тяжёлой промышленности увеличились в 2,7 раза.</a:t>
            </a:r>
          </a:p>
        </p:txBody>
      </p:sp>
      <p:pic>
        <p:nvPicPr>
          <p:cNvPr id="18437" name="Picture 5" descr="Плакат_-_догнать_и_перегнать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32588" y="692150"/>
            <a:ext cx="1935162" cy="5545138"/>
          </a:xfrm>
          <a:prstGeom prst="rect">
            <a:avLst/>
          </a:prstGeom>
          <a:noFill/>
        </p:spPr>
      </p:pic>
      <p:sp>
        <p:nvSpPr>
          <p:cNvPr id="18438" name="WordArt 6"/>
          <p:cNvSpPr>
            <a:spLocks noChangeArrowheads="1" noChangeShapeType="1" noTextEdit="1"/>
          </p:cNvSpPr>
          <p:nvPr/>
        </p:nvSpPr>
        <p:spPr bwMode="auto">
          <a:xfrm>
            <a:off x="1187450" y="476250"/>
            <a:ext cx="4857750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Итоги Первой пятилетки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S001159440">
  <a:themeElements>
    <a:clrScheme name="TS001159440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S001159440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S001159440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S001159440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S001159440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S001159440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S001159440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S001159440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S001159440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S001159440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S001159440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S001159440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S001159440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S001159440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TS001159440</Template>
  <TotalTime>156</TotalTime>
  <Words>47</Words>
  <Application>Microsoft Office PowerPoint</Application>
  <PresentationFormat>Экран (4:3)</PresentationFormat>
  <Paragraphs>20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4" baseType="lpstr">
      <vt:lpstr>Arial</vt:lpstr>
      <vt:lpstr>Century Gothic</vt:lpstr>
      <vt:lpstr>TS001159440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Миша</dc:creator>
  <cp:lastModifiedBy>Антон</cp:lastModifiedBy>
  <cp:revision>2</cp:revision>
  <dcterms:created xsi:type="dcterms:W3CDTF">2011-12-14T16:36:04Z</dcterms:created>
  <dcterms:modified xsi:type="dcterms:W3CDTF">2015-04-09T08:58:45Z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CID">
    <vt:lpwstr>1049</vt:lpwstr>
  </property>
  <property fmtid="{D5CDD505-2E9C-101B-9397-08002B2CF9AE}" pid="3" name="DirectSourceMarket">
    <vt:lpwstr>english</vt:lpwstr>
  </property>
  <property fmtid="{D5CDD505-2E9C-101B-9397-08002B2CF9AE}" pid="4" name="OriginalSourceMarket">
    <vt:lpwstr>english</vt:lpwstr>
  </property>
  <property fmtid="{D5CDD505-2E9C-101B-9397-08002B2CF9AE}" pid="5" name="Markets">
    <vt:lpwstr/>
  </property>
  <property fmtid="{D5CDD505-2E9C-101B-9397-08002B2CF9AE}" pid="6" name="AssetType">
    <vt:lpwstr>TP</vt:lpwstr>
  </property>
  <property fmtid="{D5CDD505-2E9C-101B-9397-08002B2CF9AE}" pid="7" name="TPInstallLocation">
    <vt:lpwstr>{Document Themes}</vt:lpwstr>
  </property>
  <property fmtid="{D5CDD505-2E9C-101B-9397-08002B2CF9AE}" pid="8" name="PrimaryImageGen">
    <vt:lpwstr>1</vt:lpwstr>
  </property>
  <property fmtid="{D5CDD505-2E9C-101B-9397-08002B2CF9AE}" pid="9" name="display_urn:schemas-microsoft-com:office:office#APAuthor">
    <vt:lpwstr>REDMOND\cynvey</vt:lpwstr>
  </property>
  <property fmtid="{D5CDD505-2E9C-101B-9397-08002B2CF9AE}" pid="10" name="APAuthor">
    <vt:lpwstr>241</vt:lpwstr>
  </property>
  <property fmtid="{D5CDD505-2E9C-101B-9397-08002B2CF9AE}" pid="11" name="CHMName">
    <vt:lpwstr/>
  </property>
  <property fmtid="{D5CDD505-2E9C-101B-9397-08002B2CF9AE}" pid="12" name="Milestone">
    <vt:lpwstr>Continuous</vt:lpwstr>
  </property>
  <property fmtid="{D5CDD505-2E9C-101B-9397-08002B2CF9AE}" pid="13" name="TPAppVersion">
    <vt:lpwstr>11</vt:lpwstr>
  </property>
  <property fmtid="{D5CDD505-2E9C-101B-9397-08002B2CF9AE}" pid="14" name="TPCommandLine">
    <vt:lpwstr>{PP} {FilePath}</vt:lpwstr>
  </property>
  <property fmtid="{D5CDD505-2E9C-101B-9397-08002B2CF9AE}" pid="15" name="AssetId">
    <vt:lpwstr>TS001159440</vt:lpwstr>
  </property>
  <property fmtid="{D5CDD505-2E9C-101B-9397-08002B2CF9AE}" pid="16" name="IsSearchable">
    <vt:lpwstr>0</vt:lpwstr>
  </property>
  <property fmtid="{D5CDD505-2E9C-101B-9397-08002B2CF9AE}" pid="17" name="EditorialStatus">
    <vt:lpwstr/>
  </property>
  <property fmtid="{D5CDD505-2E9C-101B-9397-08002B2CF9AE}" pid="18" name="NumericId">
    <vt:lpwstr>-1.00000000000000</vt:lpwstr>
  </property>
  <property fmtid="{D5CDD505-2E9C-101B-9397-08002B2CF9AE}" pid="19" name="PublishTargets">
    <vt:lpwstr>OfficeOnline</vt:lpwstr>
  </property>
  <property fmtid="{D5CDD505-2E9C-101B-9397-08002B2CF9AE}" pid="20" name="TPLaunchHelpLinkType">
    <vt:lpwstr/>
  </property>
  <property fmtid="{D5CDD505-2E9C-101B-9397-08002B2CF9AE}" pid="21" name="TPFriendlyName">
    <vt:lpwstr>{Document Themes}</vt:lpwstr>
  </property>
  <property fmtid="{D5CDD505-2E9C-101B-9397-08002B2CF9AE}" pid="22" name="display_urn:schemas-microsoft-com:office:office#APEditor">
    <vt:lpwstr>REDMOND\v-luannv</vt:lpwstr>
  </property>
  <property fmtid="{D5CDD505-2E9C-101B-9397-08002B2CF9AE}" pid="23" name="APEditor">
    <vt:lpwstr>103</vt:lpwstr>
  </property>
  <property fmtid="{D5CDD505-2E9C-101B-9397-08002B2CF9AE}" pid="24" name="SourceTitle">
    <vt:lpwstr>School books design template</vt:lpwstr>
  </property>
  <property fmtid="{D5CDD505-2E9C-101B-9397-08002B2CF9AE}" pid="25" name="TPApplication">
    <vt:lpwstr>PowerPoint</vt:lpwstr>
  </property>
  <property fmtid="{D5CDD505-2E9C-101B-9397-08002B2CF9AE}" pid="26" name="TPLaunchHelpLink">
    <vt:lpwstr/>
  </property>
  <property fmtid="{D5CDD505-2E9C-101B-9397-08002B2CF9AE}" pid="27" name="OpenTemplate">
    <vt:lpwstr>1</vt:lpwstr>
  </property>
  <property fmtid="{D5CDD505-2E9C-101B-9397-08002B2CF9AE}" pid="28" name="UACurrentWords">
    <vt:lpwstr>0</vt:lpwstr>
  </property>
  <property fmtid="{D5CDD505-2E9C-101B-9397-08002B2CF9AE}" pid="29" name="UALocRecommendation">
    <vt:lpwstr>Localize</vt:lpwstr>
  </property>
  <property fmtid="{D5CDD505-2E9C-101B-9397-08002B2CF9AE}" pid="30" name="UALocComments">
    <vt:lpwstr/>
  </property>
  <property fmtid="{D5CDD505-2E9C-101B-9397-08002B2CF9AE}" pid="31" name="Applications">
    <vt:lpwstr>172;#Office 2000;#-1;#TBD;#-1;#TBD;#-1;#TBD;#-1;#TBD;#-1;#TBD;#-1;#TBD</vt:lpwstr>
  </property>
  <property fmtid="{D5CDD505-2E9C-101B-9397-08002B2CF9AE}" pid="32" name="UANotes">
    <vt:lpwstr>Contains image from Hemera. Uses Hemera photos from CAM site which can only be used on Office Online. These templates cannot be distributed in a CD or in the box with any software application.. SEO Pilot 2008</vt:lpwstr>
  </property>
  <property fmtid="{D5CDD505-2E9C-101B-9397-08002B2CF9AE}" pid="33" name="ContentTypeId">
    <vt:lpwstr>0x0101006025706CF4CD034688BEBAE97A2E701D0202001F9DE411C1B38343BE78B0080F632418</vt:lpwstr>
  </property>
  <property fmtid="{D5CDD505-2E9C-101B-9397-08002B2CF9AE}" pid="34" name="IsDeleted">
    <vt:lpwstr>0</vt:lpwstr>
  </property>
  <property fmtid="{D5CDD505-2E9C-101B-9397-08002B2CF9AE}" pid="35" name="ParentAssetId">
    <vt:lpwstr/>
  </property>
  <property fmtid="{D5CDD505-2E9C-101B-9397-08002B2CF9AE}" pid="36" name="ShowIn">
    <vt:lpwstr>Show everywhere</vt:lpwstr>
  </property>
  <property fmtid="{D5CDD505-2E9C-101B-9397-08002B2CF9AE}" pid="37" name="Content Type">
    <vt:lpwstr>OOFile</vt:lpwstr>
  </property>
  <property fmtid="{D5CDD505-2E9C-101B-9397-08002B2CF9AE}" pid="38" name="AuthoringAssetId">
    <vt:lpwstr>TP001159440</vt:lpwstr>
  </property>
</Properties>
</file>