
<file path=[Content_Types].xml><?xml version="1.0" encoding="utf-8"?>
<Types xmlns="http://schemas.openxmlformats.org/package/2006/content-types">
  <Default ContentType="audio/unknown" Extension="mp3"/>
  <Default ContentType="image/png" Extension="png"/>
  <Default ContentType="image/jpeg" Extension="jpeg"/>
  <Default ContentType="image/x-wmf" Extension="wmf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1" r:id="rId3"/>
    <p:sldId id="280" r:id="rId4"/>
    <p:sldId id="262" r:id="rId5"/>
    <p:sldId id="266" r:id="rId6"/>
    <p:sldId id="267" r:id="rId7"/>
    <p:sldId id="268" r:id="rId8"/>
    <p:sldId id="269" r:id="rId9"/>
    <p:sldId id="270" r:id="rId10"/>
    <p:sldId id="271" r:id="rId11"/>
    <p:sldId id="294" r:id="rId12"/>
    <p:sldId id="272" r:id="rId13"/>
    <p:sldId id="274" r:id="rId14"/>
    <p:sldId id="275" r:id="rId15"/>
    <p:sldId id="260" r:id="rId16"/>
    <p:sldId id="287" r:id="rId17"/>
    <p:sldId id="288" r:id="rId18"/>
    <p:sldId id="257" r:id="rId19"/>
    <p:sldId id="282" r:id="rId20"/>
    <p:sldId id="283" r:id="rId21"/>
    <p:sldId id="284" r:id="rId22"/>
    <p:sldId id="263" r:id="rId23"/>
    <p:sldId id="258" r:id="rId24"/>
    <p:sldId id="259" r:id="rId25"/>
    <p:sldId id="286" r:id="rId26"/>
    <p:sldId id="295" r:id="rId27"/>
    <p:sldId id="291" r:id="rId28"/>
    <p:sldId id="289" r:id="rId29"/>
    <p:sldId id="29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CABD3-1937-4953-832F-274FEE036E65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DBA2C-2522-4A3B-A95B-96B1E0805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68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9B41D-1A83-4A9F-A5E7-6F76A059425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DBA2C-2522-4A3B-A95B-96B1E0805C6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68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16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73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54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1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7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29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86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1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02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35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8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E9B97-053D-472D-B88F-29EF9E4D250C}" type="datetimeFigureOut">
              <a:rPr lang="ru-RU" smtClean="0"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7DC34-9F08-456D-9799-419C4D90C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28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images.yandex.ru/yandsearch?text=%D1%87%D1%82%D0%B5%D0%BD%D0%B8%D0%B5&amp;img_url=http%3A%2F%2Fcobbhabitatfamilies.files.wordpress.com%2F2010%2F02%2Fbooks.png&amp;pos=25&amp;uinfo=sw-1349-sh-674-fw-1307-fh-468-pd-1&amp;rpt=simag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284984"/>
            <a:ext cx="5182344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 литературного чтения</a:t>
            </a:r>
            <a:endParaRPr lang="ru-RU" sz="6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основная общеобразовательная школа № 6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1490" y="906979"/>
            <a:ext cx="8352928" cy="129614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КЛАСС</a:t>
            </a:r>
          </a:p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УМК «Начальная школа  </a:t>
            </a:r>
            <a:r>
              <a:rPr lang="en-US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XXI</a:t>
            </a:r>
            <a:r>
              <a:rPr lang="ru-RU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века»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021288"/>
            <a:ext cx="89644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ШЕЛБОГАШЕВА О. В., УЧИТЕЛЬ НАЧАЛЬНЫХ КЛАССОВ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1\Desktop\ОЛЯ\Мои рисунки\книга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0152" y="2636912"/>
            <a:ext cx="2664296" cy="253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98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куприн\учеб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9" y="620688"/>
            <a:ext cx="1427185" cy="185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куприн\тетрадь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2252279" cy="297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572000" y="1412776"/>
            <a:ext cx="4442717" cy="5159375"/>
            <a:chOff x="2426" y="588"/>
            <a:chExt cx="3275" cy="3495"/>
          </a:xfrm>
        </p:grpSpPr>
        <p:pic>
          <p:nvPicPr>
            <p:cNvPr id="10" name="Picture 5" descr="MCj0343351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" y="588"/>
              <a:ext cx="2095" cy="2026"/>
            </a:xfrm>
            <a:prstGeom prst="rect">
              <a:avLst/>
            </a:prstGeom>
            <a:noFill/>
          </p:spPr>
        </p:pic>
        <p:pic>
          <p:nvPicPr>
            <p:cNvPr id="11" name="Picture 7" descr="MCj0343351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6" y="1495"/>
              <a:ext cx="2676" cy="2588"/>
            </a:xfrm>
            <a:prstGeom prst="rect">
              <a:avLst/>
            </a:prstGeom>
            <a:noFill/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15" y="332656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3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anteleev_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752" y="908720"/>
            <a:ext cx="4915697" cy="48200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4" descr="16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4896544" cy="6266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892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882" y="394692"/>
            <a:ext cx="86591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  </a:t>
            </a:r>
            <a:r>
              <a:rPr lang="ru-RU" sz="3600" b="1" dirty="0" smtClean="0">
                <a:latin typeface="Monotype Corsiva" pitchFamily="66" charset="0"/>
              </a:rPr>
              <a:t>Познакомиться с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b="1" dirty="0" smtClean="0">
                <a:latin typeface="Monotype Corsiva" pitchFamily="66" charset="0"/>
              </a:rPr>
              <a:t>                            произведение.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b="1" dirty="0" smtClean="0">
                <a:latin typeface="Monotype Corsiva" pitchFamily="66" charset="0"/>
              </a:rPr>
              <a:t> Узнать , чему </a:t>
            </a:r>
            <a:r>
              <a:rPr lang="ru-RU" sz="3600" b="1" dirty="0">
                <a:latin typeface="Monotype Corsiva" pitchFamily="66" charset="0"/>
              </a:rPr>
              <a:t>хотел </a:t>
            </a:r>
            <a:r>
              <a:rPr lang="ru-RU" sz="3600" b="1" dirty="0" smtClean="0">
                <a:latin typeface="Monotype Corsiva" pitchFamily="66" charset="0"/>
              </a:rPr>
              <a:t>                   автор читателей.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09839"/>
            <a:ext cx="4196983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b="1" dirty="0" smtClean="0">
                <a:latin typeface="Monotype Corsiva" pitchFamily="66" charset="0"/>
              </a:rPr>
              <a:t>автором произведения.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6194" y="1916832"/>
            <a:ext cx="2254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Прочитать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44813" y="3052909"/>
            <a:ext cx="1662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20"/>
              </a:lnSpc>
            </a:pPr>
            <a:r>
              <a:rPr lang="ru-RU" sz="3600" b="1" dirty="0" smtClean="0">
                <a:latin typeface="Monotype Corsiva" pitchFamily="66" charset="0"/>
              </a:rPr>
              <a:t>научить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34246" y="86673"/>
            <a:ext cx="5160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Задачи урока</a:t>
            </a:r>
            <a:endParaRPr lang="ru-RU" sz="5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43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>
              <a:latin charset="0" pitchFamily="18" typeface="Constanti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150" y="2060848"/>
            <a:ext cx="3831853" cy="220910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lang="ru-RU" smtClean="0" sz="3600" u="sng">
                <a:solidFill>
                  <a:srgbClr val="C00000"/>
                </a:solidFill>
              </a:rPr>
              <a:t>Аркадий Гайдар </a:t>
            </a:r>
            <a:r>
              <a:rPr dirty="0" lang="ru-RU" smtClean="0" sz="3600">
                <a:solidFill>
                  <a:srgbClr val="C00000"/>
                </a:solidFill>
              </a:rPr>
              <a:t/>
            </a:r>
            <a:br>
              <a:rPr dirty="0" lang="ru-RU" smtClean="0" sz="3600">
                <a:solidFill>
                  <a:srgbClr val="C00000"/>
                </a:solidFill>
              </a:rPr>
            </a:br>
            <a:r>
              <a:rPr dirty="0" lang="ru-RU" smtClean="0" sz="3600">
                <a:solidFill>
                  <a:srgbClr val="C00000"/>
                </a:solidFill>
              </a:rPr>
              <a:t>(Аркадий Петрович Голиков)</a:t>
            </a:r>
            <a:br>
              <a:rPr dirty="0" lang="ru-RU" smtClean="0" sz="3600">
                <a:solidFill>
                  <a:srgbClr val="C00000"/>
                </a:solidFill>
              </a:rPr>
            </a:br>
            <a:r>
              <a:rPr dirty="0" lang="ru-RU" smtClean="0" sz="3600">
                <a:solidFill>
                  <a:srgbClr val="C00000"/>
                </a:solidFill>
              </a:rPr>
              <a:t>(1904 - 1941)</a:t>
            </a:r>
            <a:endParaRPr dirty="0" lang="ru-RU" sz="3600">
              <a:solidFill>
                <a:srgbClr val="C00000"/>
              </a:solidFill>
            </a:endParaRPr>
          </a:p>
        </p:txBody>
      </p:sp>
      <p:pic>
        <p:nvPicPr>
          <p:cNvPr descr="C:\Documents and Settings\UserXP\Рабочий стол\изображения\Рисунок1.jpg" id="6148" name="Picture 6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491880" y="1460927"/>
            <a:ext cx="4652280" cy="4853096"/>
          </a:xfrm>
          <a:prstGeom prst="rect">
            <a:avLst/>
          </a:prstGeom>
          <a:solidFill>
            <a:srgbClr val="FFFFFF">
              <a:shade val="85000"/>
            </a:srgbClr>
          </a:solidFill>
          <a:ln cap="rnd" w="190500">
            <a:solidFill>
              <a:srgbClr val="FFFFFF"/>
            </a:solidFill>
          </a:ln>
          <a:effectLst>
            <a:outerShdw algn="tl" blurRad="36195" dir="11400000" dist="12700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dir="t" rig="soft"/>
          </a:scene3d>
          <a:sp3d contourW="12700" prstMaterial="matte">
            <a:bevelT h="50800" w="63500"/>
            <a:contourClr>
              <a:srgbClr val="C0C0C0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991530" y="207027"/>
            <a:ext cx="6870792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dirty="0" lang="ru-RU" smtClean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Знакомство с автором</a:t>
            </a:r>
            <a:endParaRPr b="1" dirty="0" lang="ru-RU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2011278"/>
      </p:ext>
    </p:extLst>
  </p:cSld>
  <p:clrMapOvr>
    <a:masterClrMapping/>
  </p:clrMapOvr>
  <p:transition>
    <p:pull dir="ru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0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0" y="836712"/>
            <a:ext cx="413267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9pPr>
          </a:lstStyle>
          <a:p>
            <a:pPr algn="just" eaLnBrk="1" hangingPunct="1"/>
            <a:r>
              <a:rPr b="1" dirty="0" lang="ru-RU" sz="2200">
                <a:solidFill>
                  <a:srgbClr val="7030A0"/>
                </a:solidFill>
              </a:rPr>
              <a:t>Отец и мать А. Гайдара -  Пётр </a:t>
            </a:r>
            <a:r>
              <a:rPr b="1" dirty="0" err="1" lang="ru-RU" sz="2200">
                <a:solidFill>
                  <a:srgbClr val="7030A0"/>
                </a:solidFill>
              </a:rPr>
              <a:t>Исидорович</a:t>
            </a:r>
            <a:r>
              <a:rPr b="1" dirty="0" lang="ru-RU" sz="2200">
                <a:solidFill>
                  <a:srgbClr val="7030A0"/>
                </a:solidFill>
              </a:rPr>
              <a:t>  и Наталья Аркадьевна Голиковы.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83876" y="177007"/>
            <a:ext cx="5000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9pPr>
          </a:lstStyle>
          <a:p>
            <a:pPr eaLnBrk="1" hangingPunct="1"/>
            <a:r>
              <a:rPr b="1" dirty="0" lang="ru-RU" sz="2400">
                <a:solidFill>
                  <a:srgbClr val="7030A0"/>
                </a:solidFill>
              </a:rPr>
              <a:t>Аркадий Голиков с матерью и сёстрами . 1914год.</a:t>
            </a:r>
          </a:p>
        </p:txBody>
      </p:sp>
      <p:pic>
        <p:nvPicPr>
          <p:cNvPr descr="C:\Documents and Settings\UserXP\Рабочий стол\изображения\Рисунок2.jpg" id="7174" name="Picture 8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"/>
          <a:stretch/>
        </p:blipFill>
        <p:spPr bwMode="auto">
          <a:xfrm>
            <a:off x="611560" y="1955038"/>
            <a:ext cx="3429419" cy="3210735"/>
          </a:xfrm>
          <a:prstGeom prst="rect">
            <a:avLst/>
          </a:prstGeom>
          <a:solidFill>
            <a:srgbClr val="FFFFFF">
              <a:shade val="85000"/>
            </a:srgbClr>
          </a:solidFill>
          <a:ln cap="sq" w="190500">
            <a:solidFill>
              <a:srgbClr val="FFFFFF"/>
            </a:solidFill>
            <a:miter lim="800000"/>
          </a:ln>
          <a:effectLst>
            <a:outerShdw algn="tl" blurRad="65000" dir="12900000" dist="50800" kx="195000" ky="145000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dir="t" rig="twoPt">
              <a:rot lat="0" lon="0" rev="7200000"/>
            </a:lightRig>
          </a:scene3d>
          <a:sp3d contourW="12700">
            <a:bevelT h="19050" w="25400"/>
            <a:contourClr>
              <a:srgbClr val="969696"/>
            </a:contourClr>
          </a:sp3d>
          <a:extLst/>
        </p:spPr>
      </p:pic>
      <p:pic>
        <p:nvPicPr>
          <p:cNvPr descr="C:\Documents and Settings\UserXP\Рабочий стол\изображения\Рисунок3.jpg" id="7175" name="Picture 9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" r="25"/>
          <a:stretch/>
        </p:blipFill>
        <p:spPr bwMode="auto">
          <a:xfrm>
            <a:off x="4932040" y="2852936"/>
            <a:ext cx="3695766" cy="3448204"/>
          </a:xfrm>
          <a:prstGeom prst="rect">
            <a:avLst/>
          </a:prstGeom>
          <a:solidFill>
            <a:srgbClr val="FFFFFF">
              <a:shade val="85000"/>
            </a:srgbClr>
          </a:solidFill>
          <a:ln cap="rnd" w="190500">
            <a:solidFill>
              <a:srgbClr val="FFFFFF"/>
            </a:solidFill>
          </a:ln>
          <a:effectLst>
            <a:outerShdw algn="tl" blurRad="36195" dir="11400000" dist="12700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dir="t" rig="soft"/>
          </a:scene3d>
          <a:sp3d contourW="12700" prstMaterial="matte">
            <a:bevelT h="50800" w="635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8095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Horizontal)" transition="in">
                                      <p:cBhvr>
                                        <p:cTn dur="500" id="7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 nodeType="clickPar">
                      <p:stCondLst>
                        <p:cond delay="indefinite"/>
                      </p:stCondLst>
                      <p:childTnLst>
                        <p:par>
                          <p:cTn fill="hold" id="9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in">
                                      <p:cBhvr>
                                        <p:cTn dur="2000" id="12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8"/>
      <p:bldP grpId="0" spid="9"/>
    </p:bld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Documents and Settings\UserXP\Рабочий стол\изображения\Рисунок4.jpg" id="8194" name="Picture 6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2708920"/>
            <a:ext cx="5055170" cy="3791378"/>
          </a:xfrm>
          <a:prstGeom prst="rect">
            <a:avLst/>
          </a:prstGeom>
          <a:ln cap="rnd" w="127000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h="16510" w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95736" y="980728"/>
            <a:ext cx="65527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9pPr>
          </a:lstStyle>
          <a:p>
            <a:pPr eaLnBrk="1" hangingPunct="1"/>
            <a:r>
              <a:rPr dirty="0" lang="ru-RU" smtClean="0" sz="2800">
                <a:solidFill>
                  <a:srgbClr val="7030A0"/>
                </a:solidFill>
              </a:rPr>
              <a:t>г. Арзамас</a:t>
            </a:r>
            <a:r>
              <a:rPr dirty="0" lang="ru-RU" sz="2800">
                <a:solidFill>
                  <a:srgbClr val="7030A0"/>
                </a:solidFill>
              </a:rPr>
              <a:t>.   Дом, где жил </a:t>
            </a:r>
            <a:r>
              <a:rPr dirty="0" lang="ru-RU" smtClean="0" sz="2800">
                <a:solidFill>
                  <a:srgbClr val="7030A0"/>
                </a:solidFill>
              </a:rPr>
              <a:t>Аркадий </a:t>
            </a:r>
            <a:r>
              <a:rPr dirty="0" lang="ru-RU" sz="2800">
                <a:solidFill>
                  <a:srgbClr val="7030A0"/>
                </a:solidFill>
              </a:rPr>
              <a:t>Голиков перед уходом на фронт. </a:t>
            </a:r>
          </a:p>
        </p:txBody>
      </p:sp>
    </p:spTree>
    <p:extLst>
      <p:ext uri="{BB962C8B-B14F-4D97-AF65-F5344CB8AC3E}">
        <p14:creationId xmlns:p14="http://schemas.microsoft.com/office/powerpoint/2010/main" val="86081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3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ecel="100000" dur="800" id="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ecel="100000" dur="800" fill="hold" id="8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800" fill="hold" id="9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800" fill="hold" id="1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200" fill="hold" id="11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200" fill="hold" id="12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07704" y="476672"/>
            <a:ext cx="66247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sz="2400" b="1" dirty="0" err="1" smtClean="0">
                <a:solidFill>
                  <a:srgbClr val="7030A0"/>
                </a:solidFill>
              </a:rPr>
              <a:t>Арзамасское</a:t>
            </a:r>
            <a:r>
              <a:rPr lang="ru-RU" sz="2400" b="1" dirty="0" smtClean="0">
                <a:solidFill>
                  <a:srgbClr val="7030A0"/>
                </a:solidFill>
              </a:rPr>
              <a:t> училище, где </a:t>
            </a:r>
            <a:r>
              <a:rPr lang="ru-RU" sz="2400" b="1" dirty="0">
                <a:solidFill>
                  <a:srgbClr val="7030A0"/>
                </a:solidFill>
              </a:rPr>
              <a:t>учился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just" eaLnBrk="1" hangingPunct="1"/>
            <a:r>
              <a:rPr lang="ru-RU" sz="2400" b="1" dirty="0" smtClean="0">
                <a:solidFill>
                  <a:srgbClr val="7030A0"/>
                </a:solidFill>
              </a:rPr>
              <a:t>А</a:t>
            </a:r>
            <a:r>
              <a:rPr lang="ru-RU" sz="2400" b="1" dirty="0">
                <a:solidFill>
                  <a:srgbClr val="7030A0"/>
                </a:solidFill>
              </a:rPr>
              <a:t>. Голиков </a:t>
            </a:r>
            <a:r>
              <a:rPr lang="ru-RU" sz="2400" b="1" dirty="0" smtClean="0">
                <a:solidFill>
                  <a:srgbClr val="7030A0"/>
                </a:solidFill>
              </a:rPr>
              <a:t> с </a:t>
            </a:r>
            <a:r>
              <a:rPr lang="ru-RU" sz="2400" b="1" dirty="0">
                <a:solidFill>
                  <a:srgbClr val="7030A0"/>
                </a:solidFill>
              </a:rPr>
              <a:t>1914 по 1918 год</a:t>
            </a:r>
            <a:r>
              <a:rPr lang="ru-RU" sz="24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9221" name="Picture 7" descr="C:\Documents and Settings\UserXP\Рабочий стол\изображения\Рисунок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7527180" cy="467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27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47456" y="1657256"/>
            <a:ext cx="4896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ln w="1841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      А. Гайдар. 1919 год</a:t>
            </a:r>
            <a:r>
              <a:rPr lang="ru-RU" sz="2800" dirty="0" smtClean="0">
                <a:ln w="1841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.</a:t>
            </a:r>
            <a:endParaRPr lang="ru-RU" sz="2400" dirty="0">
              <a:ln w="18415" cmpd="sng">
                <a:noFill/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" name="Picture 4" descr="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8454"/>
            <a:ext cx="3619316" cy="6202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1697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pic>
        <p:nvPicPr>
          <p:cNvPr descr="C:\Documents and Settings\UserXP\Рабочий стол\изображения\Рисунок10.jpg" id="12294" name="Picture 6"/>
          <p:cNvPicPr>
            <a:picLocks noChangeArrowheads="1" noChangeAspect="1"/>
          </p:cNvPicPr>
          <p:nvPr/>
        </p:nvPicPr>
        <p:blipFill>
          <a:blip r:embed="rId2"/>
          <a:srcRect b="11"/>
          <a:stretch>
            <a:fillRect/>
          </a:stretch>
        </p:blipFill>
        <p:spPr bwMode="auto">
          <a:xfrm>
            <a:off x="3707904" y="764704"/>
            <a:ext cx="4394872" cy="5616624"/>
          </a:xfrm>
          <a:prstGeom prst="rect">
            <a:avLst/>
          </a:prstGeom>
          <a:solidFill>
            <a:srgbClr val="FFFFFF">
              <a:shade val="85000"/>
            </a:srgbClr>
          </a:solidFill>
          <a:ln cap="rnd" w="190500">
            <a:solidFill>
              <a:srgbClr val="FFFFFF"/>
            </a:solidFill>
          </a:ln>
          <a:effectLst>
            <a:outerShdw algn="tl" blurRad="36195" dir="11400000" dist="12700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dir="t" rig="soft"/>
          </a:scene3d>
          <a:sp3d contourW="12700" prstMaterial="matte">
            <a:bevelT h="50800" w="63500"/>
            <a:contourClr>
              <a:srgbClr val="C0C0C0"/>
            </a:contourClr>
          </a:sp3d>
        </p:spPr>
      </p:pic>
      <p:pic>
        <p:nvPicPr>
          <p:cNvPr descr="гайдар" id="6" name="Picture 10"/>
          <p:cNvPicPr>
            <a:picLocks noChangeArrowheads="1" noChangeAspect="1" noGrp="1"/>
          </p:cNvPicPr>
          <p:nvPr>
            <p:ph idx="1" sz="half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980728"/>
            <a:ext cx="3025775" cy="4537075"/>
          </a:xfrm>
          <a:noFill/>
          <a:ln w="28575">
            <a:solidFill>
              <a:srgbClr val="DA6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7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entr" presetID="8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out)" transition="in">
                                      <p:cBhvr>
                                        <p:cTn dur="1000" id="7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Мои документы\Мои рисунки\Рисунок35.jpg" id="20482" name="Picture 10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/>
          <a:stretch>
            <a:fillRect/>
          </a:stretch>
        </p:blipFill>
        <p:spPr bwMode="auto">
          <a:xfrm rot="-1385722">
            <a:off x="498475" y="339725"/>
            <a:ext cx="2354263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d:\Мои документы\Мои рисунки\Рисунок23.jpg" id="20483" name="Picture 12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2651">
            <a:off x="6357938" y="428625"/>
            <a:ext cx="247650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pic>
        <p:nvPicPr>
          <p:cNvPr descr="d:\Мои документы\Мои рисунки\Рисунок24.jpg" id="20485" name="Picture 13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/>
          <a:stretch>
            <a:fillRect/>
          </a:stretch>
        </p:blipFill>
        <p:spPr bwMode="auto">
          <a:xfrm rot="755270">
            <a:off x="6429375" y="3571875"/>
            <a:ext cx="23812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d:\Мои документы\Мои рисунки\Рисунок25.jpg" id="20486" name="Picture 14"/>
          <p:cNvPicPr>
            <a:picLocks noChangeArrowheads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571875"/>
            <a:ext cx="2143125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C:\Users\1\Desktop\гайдар\gaydar-gorkam.jpg" id="1026" name="Picture 2"/>
          <p:cNvPicPr>
            <a:picLocks noChangeArrowheads="1"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32" y="3758830"/>
            <a:ext cx="1857936" cy="280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Мои документы\Мои рисунки\Рисунок26.jpg" id="10" name="Picture 15"/>
          <p:cNvPicPr>
            <a:picLocks noChangeArrowheads="1" noChangeAspect="1"/>
          </p:cNvPicPr>
          <p:nvPr/>
        </p:nvPicPr>
        <p:blipFill>
          <a:blip r:embed="rId7">
            <a:lum bright="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3607" y="220212"/>
            <a:ext cx="2845386" cy="326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61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3569" y="285750"/>
            <a:ext cx="8208911" cy="193899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Arial"/>
              </a:defRPr>
            </a:lvl9pPr>
          </a:lstStyle>
          <a:p>
            <a:pPr algn="just" eaLnBrk="1" hangingPunct="1"/>
            <a:r>
              <a:rPr dirty="0" lang="ru-RU" smtClean="0" sz="2400">
                <a:solidFill>
                  <a:srgbClr val="7030A0"/>
                </a:solidFill>
              </a:rPr>
              <a:t>«</a:t>
            </a:r>
            <a:r>
              <a:rPr dirty="0" lang="ru-RU" sz="2400">
                <a:solidFill>
                  <a:srgbClr val="7030A0"/>
                </a:solidFill>
              </a:rPr>
              <a:t>Утром на прогулке сын Тимур испугался лягушки.</a:t>
            </a:r>
          </a:p>
          <a:p>
            <a:pPr algn="just" eaLnBrk="1" hangingPunct="1"/>
            <a:r>
              <a:rPr dirty="0" lang="ru-RU" sz="2400">
                <a:solidFill>
                  <a:srgbClr val="7030A0"/>
                </a:solidFill>
              </a:rPr>
              <a:t>   - Конечно, </a:t>
            </a:r>
            <a:r>
              <a:rPr dirty="0" lang="ru-RU" smtClean="0" sz="2400">
                <a:solidFill>
                  <a:srgbClr val="7030A0"/>
                </a:solidFill>
              </a:rPr>
              <a:t>- сказал </a:t>
            </a:r>
            <a:r>
              <a:rPr dirty="0" lang="ru-RU" sz="2400">
                <a:solidFill>
                  <a:srgbClr val="7030A0"/>
                </a:solidFill>
              </a:rPr>
              <a:t>Гайдар ,- я тебя понимаю. Страшно. Но  знаешь  что, сын? Есть такое слово : стыдно. Стыдно – это хуже, чем страшно. А лягушек бояться – стыдно.»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pic>
        <p:nvPicPr>
          <p:cNvPr descr="C:\Documents and Settings\UserXP\Рабочий стол\изображения\Рисунок11.jpg" id="13320" name="Picture 8"/>
          <p:cNvPicPr>
            <a:picLocks noChangeArrowheads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22154" y="2699426"/>
            <a:ext cx="4129422" cy="3714752"/>
          </a:xfrm>
          <a:prstGeom prst="round2DiagRect">
            <a:avLst>
              <a:gd fmla="val 16667" name="adj1"/>
              <a:gd fmla="val 0" name="adj2"/>
            </a:avLst>
          </a:prstGeom>
          <a:ln cap="sq" w="88900">
            <a:solidFill>
              <a:srgbClr val="FFFFFF"/>
            </a:solidFill>
            <a:miter lim="800000"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81915" y="3725805"/>
            <a:ext cx="40328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b="1" dirty="0" i="1" lang="ru-RU" smtClean="0" sz="2400">
                <a:solidFill>
                  <a:srgbClr val="7030A0"/>
                </a:solidFill>
              </a:rPr>
              <a:t>А. Гайдар с сыном Тимуром. </a:t>
            </a:r>
          </a:p>
          <a:p>
            <a:r>
              <a:rPr b="1" dirty="0" i="1" lang="ru-RU" smtClean="0" sz="2400">
                <a:solidFill>
                  <a:srgbClr val="7030A0"/>
                </a:solidFill>
              </a:rPr>
              <a:t>1939 год. </a:t>
            </a:r>
            <a:endParaRPr b="1" dirty="0" i="1" lang="ru-RU" sz="24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1071563" y="2143125"/>
            <a:ext cx="3500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48064" y="2942729"/>
            <a:ext cx="371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 dirty="0">
                <a:solidFill>
                  <a:srgbClr val="7030A0"/>
                </a:solidFill>
              </a:rPr>
              <a:t>А. Гайдар на фронте. 1941 год.</a:t>
            </a:r>
          </a:p>
        </p:txBody>
      </p: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571500" y="2071688"/>
            <a:ext cx="4357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16390" name="Picture 7" descr="C:\Documents and Settings\UserXP\Рабочий стол\изображения\Рисунок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9" y="1556792"/>
            <a:ext cx="3348574" cy="4807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8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555811" y="228997"/>
            <a:ext cx="8032377" cy="1399381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28570"/>
              </a:avLst>
            </a:prstTxWarp>
          </a:bodyPr>
          <a:lstStyle/>
          <a:p>
            <a:pPr algn="ctr"/>
            <a:r>
              <a:rPr lang="ru-RU" sz="96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</a:rPr>
              <a:t>1941 </a:t>
            </a:r>
            <a:r>
              <a:rPr lang="ru-RU" sz="9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</a:rPr>
              <a:t>год</a:t>
            </a:r>
            <a:endParaRPr lang="ru-RU" sz="9600" b="1" kern="1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90820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Documents and Settings\UserXP\Рабочий стол\изображения\Рисунок18.jpg" id="17410" name="Picture 5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"/>
          <a:stretch>
            <a:fillRect/>
          </a:stretch>
        </p:blipFill>
        <p:spPr bwMode="auto">
          <a:xfrm>
            <a:off x="47733" y="1068207"/>
            <a:ext cx="9144000" cy="57607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wrap="none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1008" y="188640"/>
            <a:ext cx="4799777" cy="52322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</a:bodyPr>
          <a:lstStyle/>
          <a:p>
            <a:pPr algn="ctr"/>
            <a:r>
              <a:rPr b="1" cap="all" dirty="0" lang="ru-RU" smtClean="0" spc="0" sz="2800">
                <a:ln cmpd="sng" w="9000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algn="bl" blurRad="12700" dir="5400000" dist="1000" endPos="45000" rotWithShape="0" stA="28000" sy="-100000"/>
                </a:effectLst>
              </a:rPr>
              <a:t>Место гибели А.П. Гайдара</a:t>
            </a:r>
            <a:endParaRPr b="1" cap="all" dirty="0" lang="ru-RU" spc="0" sz="2800">
              <a:ln cmpd="sng" w="9000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algn="bl" blurRad="12700" dir="5400000" dist="1000" endPos="45000" rotWithShape="0" stA="28000" sy="-10000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41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gaydar-gork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40349"/>
            <a:ext cx="3672408" cy="4983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5916" y="188640"/>
            <a:ext cx="810853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Предположение </a:t>
            </a:r>
            <a:endParaRPr lang="ru-RU" sz="6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6280" y="3284984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 </a:t>
            </a:r>
            <a:r>
              <a:rPr lang="ru-RU" sz="2400" dirty="0"/>
              <a:t>чем вам говорит название?</a:t>
            </a:r>
            <a:br>
              <a:rPr lang="ru-RU" sz="2400" dirty="0"/>
            </a:br>
            <a:r>
              <a:rPr lang="ru-RU" sz="2400" dirty="0" smtClean="0"/>
              <a:t>Рассмотрите </a:t>
            </a:r>
            <a:r>
              <a:rPr lang="ru-RU" sz="2400" dirty="0"/>
              <a:t>рисунок 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Что подсказал рисунок?</a:t>
            </a:r>
          </a:p>
          <a:p>
            <a:r>
              <a:rPr lang="ru-RU" sz="2400" dirty="0" smtClean="0"/>
              <a:t>Назовите жанр произведения.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6574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ряд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5602" name="Picture 2" descr="E:\смайлы\9caf2905ec5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7" y="692696"/>
            <a:ext cx="1652709" cy="175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E:\смайлы\d422fffaffda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-171400"/>
            <a:ext cx="1512168" cy="207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E:\смайлы\e72f9a6855b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509120"/>
            <a:ext cx="1808212" cy="160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70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7170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Слушаем и следим по тексту </a:t>
            </a:r>
          </a:p>
        </p:txBody>
      </p:sp>
      <p:pic>
        <p:nvPicPr>
          <p:cNvPr id="1026" name="Picture 2" descr="http://im4-tub-ru.yandex.net/i?id=8110123-39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1052736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32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2570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C:\Users\1\Desktop\гайдар\17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4663"/>
            <a:ext cx="2959646" cy="3852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4653136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Почему </a:t>
            </a:r>
            <a:r>
              <a:rPr lang="ru-RU" sz="3200" dirty="0"/>
              <a:t>люди думали, что старик в жизни видел много горя? </a:t>
            </a:r>
          </a:p>
          <a:p>
            <a:r>
              <a:rPr lang="ru-RU" sz="3200" dirty="0" smtClean="0"/>
              <a:t>Чем </a:t>
            </a:r>
            <a:r>
              <a:rPr lang="ru-RU" sz="3200" dirty="0"/>
              <a:t>он занимался на селе?</a:t>
            </a:r>
          </a:p>
        </p:txBody>
      </p:sp>
      <p:pic>
        <p:nvPicPr>
          <p:cNvPr id="4099" name="Picture 3" descr="F:\p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4111563" cy="297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1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59447" y="255825"/>
            <a:ext cx="2598084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cap="none" dirty="0" lang="en-US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II</a:t>
            </a:r>
            <a:r>
              <a:rPr b="1" cap="none" dirty="0" lang="ru-RU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b="1" cap="none" dirty="0" lang="ru-RU" spc="0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descr="C:\Users\1\Desktop\гайдар\16s.jpg" id="18434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2160" y="769125"/>
            <a:ext cx="2813494" cy="3946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941168"/>
            <a:ext cx="89790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mtClean="0" sz="3200"/>
              <a:t>Зачем </a:t>
            </a:r>
            <a:r>
              <a:rPr dirty="0" lang="ru-RU" sz="3200"/>
              <a:t>Ивашка </a:t>
            </a:r>
            <a:r>
              <a:rPr dirty="0" err="1" lang="ru-RU" sz="3200"/>
              <a:t>Кудряшкин</a:t>
            </a:r>
            <a:r>
              <a:rPr dirty="0" lang="ru-RU" sz="3200"/>
              <a:t> полез в колхозный сад</a:t>
            </a:r>
            <a:r>
              <a:rPr dirty="0" lang="ru-RU" smtClean="0" sz="3200"/>
              <a:t>?</a:t>
            </a:r>
            <a:endParaRPr dirty="0" lang="ru-RU" sz="320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110201"/>
            <a:ext cx="6003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dirty="0" lang="ru-RU" smtClean="0" sz="3200"/>
              <a:t>Почему старик отпустил Ивашку?</a:t>
            </a:r>
            <a:endParaRPr dirty="0" lang="ru-RU" sz="320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543021"/>
            <a:ext cx="41266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dirty="0" lang="ru-RU" smtClean="0" sz="3200"/>
              <a:t>Что с ним произошло?</a:t>
            </a:r>
            <a:endParaRPr dirty="0" lang="ru-RU" sz="3200"/>
          </a:p>
        </p:txBody>
      </p:sp>
      <p:pic>
        <p:nvPicPr>
          <p:cNvPr descr="F:\1327866222_6.jpg" id="18435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"/>
          <a:stretch/>
        </p:blipFill>
        <p:spPr bwMode="auto">
          <a:xfrm>
            <a:off x="307883" y="1471251"/>
            <a:ext cx="5301213" cy="32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3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12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17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  <p:bldP grpId="0" spid="5"/>
    </p:bld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03848" y="15007"/>
            <a:ext cx="2782428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cap="none" dirty="0" lang="en-US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III</a:t>
            </a:r>
            <a:r>
              <a:rPr b="1" cap="none" dirty="0" lang="ru-RU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b="1" cap="none" dirty="0" lang="ru-RU" spc="0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descr="F:\1327866171_12.jpg" id="1945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70821" y="1196752"/>
            <a:ext cx="4772769" cy="278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4687555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 sz="2800"/>
              <a:t>Как </a:t>
            </a:r>
            <a:r>
              <a:rPr dirty="0" lang="ru-RU" sz="2800"/>
              <a:t>Ивашка набрел на камень?</a:t>
            </a:r>
          </a:p>
          <a:p>
            <a:r>
              <a:rPr dirty="0" lang="ru-RU" smtClean="0" sz="2800"/>
              <a:t>Почему </a:t>
            </a:r>
            <a:r>
              <a:rPr dirty="0" lang="ru-RU" sz="2800"/>
              <a:t>он решил, что камень волшебный?</a:t>
            </a:r>
          </a:p>
          <a:p>
            <a:r>
              <a:rPr dirty="0" lang="ru-RU" smtClean="0" sz="2800"/>
              <a:t>Почему </a:t>
            </a:r>
            <a:r>
              <a:rPr dirty="0" lang="ru-RU" sz="2800"/>
              <a:t>надпись на камне огорчила Ивашку?</a:t>
            </a:r>
          </a:p>
        </p:txBody>
      </p:sp>
      <p:pic>
        <p:nvPicPr>
          <p:cNvPr descr="F:\1327866212_13.jpg" id="19459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220072" y="2010460"/>
            <a:ext cx="3671165" cy="25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12"/>
                                        <p:tgtEl>
                                          <p:spTgt spid="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17"/>
                                        <p:tgtEl>
                                          <p:spTgt spid="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83810" y="15007"/>
            <a:ext cx="2822504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cap="none" dirty="0" lang="en-US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IV</a:t>
            </a:r>
            <a:r>
              <a:rPr b="1" cap="none" dirty="0" lang="ru-RU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b="1" cap="none" dirty="0" lang="ru-RU" spc="0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descr="F:\1327866201_19.jpg" id="2048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"/>
          <a:stretch/>
        </p:blipFill>
        <p:spPr bwMode="auto">
          <a:xfrm>
            <a:off x="4665712" y="1484784"/>
            <a:ext cx="3744336" cy="301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229200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 sz="3200"/>
              <a:t>Как </a:t>
            </a:r>
            <a:r>
              <a:rPr dirty="0" lang="ru-RU" sz="3200"/>
              <a:t>решил Ивашка поступить?</a:t>
            </a:r>
          </a:p>
          <a:p>
            <a:r>
              <a:rPr dirty="0" lang="ru-RU" smtClean="0" sz="3200"/>
              <a:t>Что </a:t>
            </a:r>
            <a:r>
              <a:rPr dirty="0" lang="ru-RU" sz="3200"/>
              <a:t>старик приказал ему сделать?</a:t>
            </a:r>
          </a:p>
        </p:txBody>
      </p:sp>
      <p:pic>
        <p:nvPicPr>
          <p:cNvPr descr="F:\1327866268_15.jpg" id="20483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"/>
          <a:stretch/>
        </p:blipFill>
        <p:spPr bwMode="auto">
          <a:xfrm>
            <a:off x="295745" y="1196752"/>
            <a:ext cx="3840265" cy="289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30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12"/>
                                        <p:tgtEl>
                                          <p:spTgt spid="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983" y="15007"/>
            <a:ext cx="2638158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cap="none" dirty="0" lang="en-US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b="1" cap="none" dirty="0" lang="ru-RU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b="1" cap="none" dirty="0" lang="ru-RU" spc="0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descr="F:\1327866208_24.jpg" id="21507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03211" y="1124744"/>
            <a:ext cx="4100051" cy="41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5434167"/>
            <a:ext cx="85797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 sz="3200"/>
              <a:t>О </a:t>
            </a:r>
            <a:r>
              <a:rPr dirty="0" lang="ru-RU" sz="3200"/>
              <a:t>чем думал Ивашка, когда тянул камень на гору?</a:t>
            </a:r>
          </a:p>
        </p:txBody>
      </p:sp>
      <p:pic>
        <p:nvPicPr>
          <p:cNvPr descr="C:\Users\1\Desktop\гайдар\19s.jpg" id="21508" name="Picture 4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0" y="1117370"/>
            <a:ext cx="426080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77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3810" y="15007"/>
            <a:ext cx="2822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008" y="4725144"/>
            <a:ext cx="8928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Почему </a:t>
            </a:r>
            <a:r>
              <a:rPr lang="ru-RU" sz="3200" dirty="0"/>
              <a:t>старик не стал разбивать камень?</a:t>
            </a:r>
          </a:p>
          <a:p>
            <a:r>
              <a:rPr lang="ru-RU" sz="3200" dirty="0" smtClean="0"/>
              <a:t>Для </a:t>
            </a:r>
            <a:r>
              <a:rPr lang="ru-RU" sz="3200" dirty="0"/>
              <a:t>чего старик приказал Ивашке вытащить камень на гору?</a:t>
            </a:r>
          </a:p>
        </p:txBody>
      </p:sp>
      <p:pic>
        <p:nvPicPr>
          <p:cNvPr id="22530" name="Picture 2" descr="C:\Users\1\Desktop\гайдар\0505191505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69" y="938337"/>
            <a:ext cx="302399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C:\Users\1\Desktop\гайдар\0006-007-Gorjachij-kam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77973"/>
            <a:ext cx="4322064" cy="299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24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1638" y="15007"/>
            <a:ext cx="3006849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h="31750" w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b="1" cap="none" dirty="0" lang="en-US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VII</a:t>
            </a:r>
            <a:r>
              <a:rPr b="1" cap="none" dirty="0" lang="ru-RU" smtClean="0" spc="0" sz="54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 ЧАСТЬ</a:t>
            </a:r>
            <a:endParaRPr b="1" cap="none" dirty="0" lang="ru-RU" spc="0" sz="54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descr="F:\1327866312_42.jpg" id="2355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"/>
          <a:stretch/>
        </p:blipFill>
        <p:spPr bwMode="auto">
          <a:xfrm>
            <a:off x="4788024" y="1484783"/>
            <a:ext cx="3916672" cy="274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7752" y="4762599"/>
            <a:ext cx="8756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mtClean="0" sz="3200"/>
              <a:t>Почему </a:t>
            </a:r>
            <a:r>
              <a:rPr dirty="0" lang="ru-RU" sz="3200"/>
              <a:t>долгие годы камень оставался неразбитым?</a:t>
            </a:r>
          </a:p>
        </p:txBody>
      </p:sp>
      <p:pic>
        <p:nvPicPr>
          <p:cNvPr descr="F:\1327866296_41.jpg" id="23555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" r="93"/>
          <a:stretch/>
        </p:blipFill>
        <p:spPr bwMode="auto">
          <a:xfrm>
            <a:off x="441495" y="1490424"/>
            <a:ext cx="3996813" cy="274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44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0" spd="slow">
        <p14:prism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4784"/>
            <a:ext cx="84604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50000"/>
              </a:lnSpc>
              <a:buFont typeface="Arial" pitchFamily="34" charset="0"/>
              <a:buChar char="•"/>
            </a:pPr>
            <a:r>
              <a:rPr lang="ru-RU" sz="3200" dirty="0" smtClean="0"/>
              <a:t>не </a:t>
            </a:r>
            <a:r>
              <a:rPr lang="ru-RU" sz="3200" dirty="0"/>
              <a:t>смог, </a:t>
            </a:r>
            <a:r>
              <a:rPr lang="ru-RU" sz="3200" dirty="0" smtClean="0"/>
              <a:t>потому что стар</a:t>
            </a:r>
          </a:p>
          <a:p>
            <a:pPr marL="457200" lvl="0" indent="-457200">
              <a:lnSpc>
                <a:spcPct val="250000"/>
              </a:lnSpc>
              <a:buFont typeface="Arial" pitchFamily="34" charset="0"/>
              <a:buChar char="•"/>
            </a:pPr>
            <a:r>
              <a:rPr lang="ru-RU" sz="3200" dirty="0" smtClean="0"/>
              <a:t>считал себя самым счастливым человеком</a:t>
            </a:r>
          </a:p>
          <a:p>
            <a:pPr marL="457200" indent="-457200">
              <a:lnSpc>
                <a:spcPct val="250000"/>
              </a:lnSpc>
              <a:buFont typeface="Arial" pitchFamily="34" charset="0"/>
              <a:buChar char="•"/>
            </a:pPr>
            <a:r>
              <a:rPr lang="ru-RU" sz="3200" dirty="0" smtClean="0"/>
              <a:t>хотел, чтобы камень разбил Ивашка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2896" y="476672"/>
            <a:ext cx="78473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Почему старик не разбил камень?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738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882" y="394692"/>
            <a:ext cx="86591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  </a:t>
            </a:r>
            <a:r>
              <a:rPr lang="ru-RU" sz="3600" b="1" dirty="0" smtClean="0">
                <a:latin typeface="Monotype Corsiva" pitchFamily="66" charset="0"/>
              </a:rPr>
              <a:t>Познакомиться с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b="1" dirty="0" smtClean="0">
                <a:latin typeface="Monotype Corsiva" pitchFamily="66" charset="0"/>
              </a:rPr>
              <a:t>                            произведение.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3600" b="1" dirty="0" smtClean="0">
                <a:latin typeface="Monotype Corsiva" pitchFamily="66" charset="0"/>
              </a:rPr>
              <a:t> Узнать , чему </a:t>
            </a:r>
            <a:r>
              <a:rPr lang="ru-RU" sz="3600" b="1" dirty="0">
                <a:latin typeface="Monotype Corsiva" pitchFamily="66" charset="0"/>
              </a:rPr>
              <a:t>хотел </a:t>
            </a:r>
            <a:r>
              <a:rPr lang="ru-RU" sz="3600" b="1" dirty="0" smtClean="0">
                <a:latin typeface="Monotype Corsiva" pitchFamily="66" charset="0"/>
              </a:rPr>
              <a:t>                   автор читателей.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09839"/>
            <a:ext cx="4196983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b="1" dirty="0" smtClean="0">
                <a:latin typeface="Monotype Corsiva" pitchFamily="66" charset="0"/>
              </a:rPr>
              <a:t>автором произведения.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6194" y="1916832"/>
            <a:ext cx="2254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Прочитать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44813" y="3052909"/>
            <a:ext cx="1662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20"/>
              </a:lnSpc>
            </a:pPr>
            <a:r>
              <a:rPr lang="ru-RU" sz="3600" b="1" dirty="0" smtClean="0">
                <a:latin typeface="Monotype Corsiva" pitchFamily="66" charset="0"/>
              </a:rPr>
              <a:t>научить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34246" y="86673"/>
            <a:ext cx="5160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Задачи урока</a:t>
            </a:r>
            <a:endParaRPr lang="ru-RU" sz="5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200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700808"/>
            <a:ext cx="7869560" cy="4032448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dirty="0" smtClean="0">
                <a:effectLst/>
              </a:rPr>
              <a:t>             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Продолжите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  <a:effectLst/>
              </a:rPr>
              <a:t>фразы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:</a:t>
            </a:r>
            <a:br>
              <a:rPr lang="ru-RU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u="sng" dirty="0">
                <a:effectLst/>
              </a:rPr>
              <a:t/>
            </a:r>
            <a:br>
              <a:rPr lang="ru-RU" u="sng" dirty="0">
                <a:effectLst/>
              </a:rPr>
            </a:br>
            <a:r>
              <a:rPr lang="ru-RU" i="1" dirty="0">
                <a:solidFill>
                  <a:schemeClr val="tx1"/>
                </a:solidFill>
                <a:effectLst/>
              </a:rPr>
              <a:t>На уроке я </a:t>
            </a:r>
            <a:r>
              <a:rPr lang="ru-RU" i="1" dirty="0" smtClean="0">
                <a:solidFill>
                  <a:schemeClr val="tx1"/>
                </a:solidFill>
                <a:effectLst/>
              </a:rPr>
              <a:t>узнал(а) </a:t>
            </a:r>
            <a:r>
              <a:rPr lang="ru-RU" i="1" dirty="0">
                <a:solidFill>
                  <a:schemeClr val="tx1"/>
                </a:solidFill>
                <a:effectLst/>
              </a:rPr>
              <a:t>….</a:t>
            </a:r>
            <a:br>
              <a:rPr lang="ru-RU" i="1" dirty="0">
                <a:solidFill>
                  <a:schemeClr val="tx1"/>
                </a:solidFill>
                <a:effectLst/>
              </a:rPr>
            </a:br>
            <a:r>
              <a:rPr lang="ru-RU" i="1" dirty="0">
                <a:solidFill>
                  <a:schemeClr val="tx1"/>
                </a:solidFill>
                <a:effectLst/>
              </a:rPr>
              <a:t>На уроке мне понравилось ….</a:t>
            </a:r>
            <a:br>
              <a:rPr lang="ru-RU" i="1" dirty="0">
                <a:solidFill>
                  <a:schemeClr val="tx1"/>
                </a:solidFill>
                <a:effectLst/>
              </a:rPr>
            </a:br>
            <a:r>
              <a:rPr lang="ru-RU" i="1" dirty="0">
                <a:solidFill>
                  <a:schemeClr val="tx1"/>
                </a:solidFill>
                <a:effectLst/>
              </a:rPr>
              <a:t>На уроке </a:t>
            </a:r>
            <a:r>
              <a:rPr lang="ru-RU" i="1" dirty="0" smtClean="0">
                <a:solidFill>
                  <a:schemeClr val="tx1"/>
                </a:solidFill>
                <a:effectLst/>
              </a:rPr>
              <a:t>мне </a:t>
            </a:r>
            <a:r>
              <a:rPr lang="ru-RU" i="1" dirty="0">
                <a:solidFill>
                  <a:schemeClr val="tx1"/>
                </a:solidFill>
                <a:effectLst/>
              </a:rPr>
              <a:t>запомнилось….</a:t>
            </a:r>
            <a:br>
              <a:rPr lang="ru-RU" i="1" dirty="0">
                <a:solidFill>
                  <a:schemeClr val="tx1"/>
                </a:solidFill>
                <a:effectLst/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20688"/>
            <a:ext cx="6105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1" y="2204864"/>
            <a:ext cx="885698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u="sng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Учебник 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стр. 109 – 115 читать</a:t>
            </a:r>
          </a:p>
          <a:p>
            <a:pPr algn="ctr"/>
            <a:r>
              <a:rPr lang="ru-RU" sz="5400" b="0" u="sng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Рабочая тетрадь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стр.  74 № 1, №2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37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489446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>
                <a:solidFill>
                  <a:srgbClr val="C00000"/>
                </a:solidFill>
                <a:latin typeface="Monotype Corsiva" pitchFamily="66" charset="0"/>
              </a:rPr>
              <a:t>Прозвенел уже звонок.</a:t>
            </a:r>
            <a:br>
              <a:rPr lang="ru-RU" sz="6000" b="1" i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6000" b="1" i="1" dirty="0">
                <a:solidFill>
                  <a:srgbClr val="C00000"/>
                </a:solidFill>
                <a:latin typeface="Monotype Corsiva" pitchFamily="66" charset="0"/>
              </a:rPr>
              <a:t>Значит, кончился урок.</a:t>
            </a:r>
            <a:br>
              <a:rPr lang="ru-RU" sz="6000" b="1" i="1" dirty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64654" y="2852936"/>
            <a:ext cx="356366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Спасибо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 работу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уроке!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36912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398</Words>
  <Application>Microsoft Office PowerPoint</Application>
  <PresentationFormat>Экран (4:3)</PresentationFormat>
  <Paragraphs>77</Paragraphs>
  <Slides>29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Урок литературного чтения</vt:lpstr>
      <vt:lpstr>Презентация PowerPoint</vt:lpstr>
      <vt:lpstr>Презентация PowerPoint</vt:lpstr>
      <vt:lpstr>Презентация PowerPoint</vt:lpstr>
      <vt:lpstr>Аркадий Гайдар  (Аркадий Петрович Голиков) (1904 - 1941)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Слушаем и следим по тексту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Продолжите фразы:  На уроке я узнал(а) …. На уроке мне понравилось …. На уроке мне запомнилось…. 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литературного чтения</dc:title>
  <dc:creator>1</dc:creator>
  <cp:lastModifiedBy>1</cp:lastModifiedBy>
  <cp:revision>31</cp:revision>
  <dcterms:created xsi:type="dcterms:W3CDTF">2013-04-16T11:55:00Z</dcterms:created>
  <dcterms:modified xsi:type="dcterms:W3CDTF">2013-04-29T12:52:38Z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2119872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