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6147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6148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49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50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2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53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6154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5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6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7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8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9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60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161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8A54F15-9448-429D-89FE-64BEDD04B1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523EF-0239-469E-BA5C-ECAD74F15C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D8559-3154-4882-AAA2-AE5AE2888E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847A6-442F-4565-BC34-FD2160B2EA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0CE2E-3800-4188-B808-DAEF40D0A8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4E3F5-E7E1-4806-97C9-F7BAFD6154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A62FF-8D10-4CB5-8FCF-3FA5B865AC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2FD75-2985-4035-BB49-4929043737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8B79C-02B4-47A9-801C-25B303EDF4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A6117-3AA7-4A4F-B1B3-7F50214724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CDB51-21E4-4BF4-BEB2-7D184161E0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1B48410-3673-4EA9-AC48-EEC4763F3E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96012EE-52B5-4EA0-B9AF-7ECB7706350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754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6800" y="4114800"/>
            <a:ext cx="754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263A8A-AAB2-4A3A-B455-7BA40D9960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25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5126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7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9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0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1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3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4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135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06EE05D-AC54-4580-8230-041361095DD5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D%D1%80%D0%B0%D0%B2%D1%81%D1%82%D0%B2%D0%B5%D0%BD%D0%BD%D0%BE%D1%81%D1%82%D1%8C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ru.wikipedia.org/wiki/%D0%97%D0%BB%D0%B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8%D1%81%D0%BB%D0%B0%D0%BC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u.wikipedia.org/wiki/%D0%90%D0%BB%D0%BB%D0%B0%D1%8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1%D0%BE%D0%B3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ru.wikipedia.org/w/index.php?title=%D0%92%D0%BE%D0%BB%D1%8F_%D0%91%D0%BE%D0%B6%D1%8C%D1%8F&amp;action=edit&amp;redlink=1" TargetMode="External"/><Relationship Id="rId4" Type="http://schemas.openxmlformats.org/officeDocument/2006/relationships/hyperlink" Target="http://ru.wikipedia.org/wiki/%D0%91%D0%BB%D0%B0%D0%B3%D0%BE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source.org/wiki/%D0%A1%D0%BE%D0%B1%D0%BE%D1%80%D0%BD%D0%BE%D0%B5_%D0%BF%D0%BE%D1%81%D0%BB%D0%B0%D0%BD%D0%B8%D0%B5_%D1%81%D0%B2%D1%8F%D1%82%D0%BE%D0%B3%D0%BE_%D0%B0%D0%BF%D0%BE%D1%81%D1%82%D0%BE%D0%BB%D0%B0_%D0%98%D0%B0%D0%BA%D0%BE%D0%B2%D0%B0" TargetMode="External"/><Relationship Id="rId3" Type="http://schemas.openxmlformats.org/officeDocument/2006/relationships/hyperlink" Target="http://ru.wikipedia.org/wiki/%D0%95%D0%B2%D0%B0%D0%BD%D0%B3%D0%B5%D0%BB%D0%B8%D0%B5" TargetMode="External"/><Relationship Id="rId7" Type="http://schemas.openxmlformats.org/officeDocument/2006/relationships/hyperlink" Target="http://ru.wikipedia.org/wiki/%D0%9F%D0%BE%D1%81%D0%BB%D0%B0%D0%BD%D0%B8%D0%B5_%D0%98%D0%B0%D0%BA%D0%BE%D0%B2%D0%B0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ru.wikisource.org/wiki/%D0%9E%D1%82_%D0%9C%D0%B0%D1%82%D1%84%D0%B5%D1%8F_%D1%81%D0%B2%D1%8F%D1%82%D0%BE%D0%B5_%D0%B1%D0%BB%D0%B0%D0%B3%D0%BE%D0%B2%D0%B5%D1%81%D1%82%D0%B2%D0%BE%D0%B2%D0%B0%D0%BD%D0%B8%D0%B5" TargetMode="External"/><Relationship Id="rId5" Type="http://schemas.openxmlformats.org/officeDocument/2006/relationships/hyperlink" Target="http://ru.wikipedia.org/wiki/%D0%95%D0%B2%D0%B0%D0%BD%D0%B3%D0%B5%D0%BB%D0%B8%D0%B5_%D0%BE%D1%82_%D0%9C%D0%B0%D1%82%D1%84%D0%B5%D1%8F" TargetMode="External"/><Relationship Id="rId4" Type="http://schemas.openxmlformats.org/officeDocument/2006/relationships/hyperlink" Target="http://ru.wikipedia.org/wiki/%D0%9C%D0%B8%D0%BB%D0%BE%D1%81%D0%B5%D1%80%D0%B4%D0%B8%D0%B5_(%D1%85%D1%80%D0%B8%D1%81%D1%82%D0%B8%D0%B0%D0%BD%D1%81%D1%82%D0%B2%D0%BE)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E%D0%BB%D1%8F_(%D1%84%D0%B8%D0%BB%D0%BE%D1%81%D0%BE%D1%84%D0%B8%D1%8F)" TargetMode="External"/><Relationship Id="rId2" Type="http://schemas.openxmlformats.org/officeDocument/2006/relationships/hyperlink" Target="http://ru.wikipedia.org/wiki/%D0%9D%D0%B0%D0%BC%D0%B5%D1%80%D0%B5%D0%BD%D0%B8%D0%B5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0%B5%D0%BE%D0%BB%D0%BE%D0%B3%D0%B8%D1%8F" TargetMode="External"/><Relationship Id="rId2" Type="http://schemas.openxmlformats.org/officeDocument/2006/relationships/hyperlink" Target="http://ru.wikipedia.org/wiki/%D0%A0%D0%B5%D0%BB%D0%B8%D0%B3%D0%B8%D1%8F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hyperlink" Target="http://ru.wikipedia.org/wiki/%D0%94%D1%83%D0%B0%D0%BB%D0%B8%D0%B7%D0%BC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1%80%D0%B8%D1%80%D0%BE%D0%B4%D0%B0" TargetMode="External"/><Relationship Id="rId2" Type="http://schemas.openxmlformats.org/officeDocument/2006/relationships/hyperlink" Target="http://ru.wikipedia.org/wiki/%D0%91%D0%B5%D0%BD%D0%B5%D0%B4%D0%B8%D0%BA%D1%82_%D0%A1%D0%BF%D0%B8%D0%BD%D0%BE%D0%B7%D0%B0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23850" y="5013325"/>
            <a:ext cx="8569325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i="1">
                <a:latin typeface="Arial" pitchFamily="34" charset="0"/>
              </a:rPr>
              <a:t>Главные понятия  Этики –</a:t>
            </a:r>
            <a:r>
              <a:rPr lang="ru-RU" sz="3200" i="1">
                <a:latin typeface="Arial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3200" i="1">
                <a:latin typeface="Arial" pitchFamily="34" charset="0"/>
              </a:rPr>
              <a:t>                         </a:t>
            </a:r>
            <a:r>
              <a:rPr lang="ru-RU" sz="4400" b="1" i="1">
                <a:latin typeface="Arial" pitchFamily="34" charset="0"/>
              </a:rPr>
              <a:t>Добро и Зло.</a:t>
            </a:r>
            <a:r>
              <a:rPr lang="ru-RU" sz="3200" i="1">
                <a:latin typeface="Arial" pitchFamily="34" charset="0"/>
              </a:rPr>
              <a:t> </a:t>
            </a:r>
          </a:p>
        </p:txBody>
      </p:sp>
      <p:pic>
        <p:nvPicPr>
          <p:cNvPr id="2055" name="Picture 7" descr="0_35f6e_25226670_XL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51938" cy="5157788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1413" y="1981200"/>
            <a:ext cx="6481762" cy="4876800"/>
          </a:xfrm>
        </p:spPr>
        <p:txBody>
          <a:bodyPr/>
          <a:lstStyle/>
          <a:p>
            <a:pPr>
              <a:lnSpc>
                <a:spcPct val="80000"/>
              </a:lnSpc>
              <a:buFont typeface="Symbol" pitchFamily="18" charset="2"/>
              <a:buChar char=""/>
            </a:pPr>
            <a:r>
              <a:rPr lang="ru-RU" sz="2400" b="1"/>
              <a:t>Этика</a:t>
            </a:r>
            <a:r>
              <a:rPr lang="ru-RU" sz="2400"/>
              <a:t> - философская наука, объектом изучения, которой, является мораль, а центральной проблемой – добро и зло. Различают следующие виды этики: гуманистическая: ориентированная на человека, его жизнь, свободу; авторитарная: ориентированная на что–либо внешнее по отношению к человеку, идею, например. Этика выясняет место морали в системе других общественных отношений, анализирует её природу и внутреннюю структуру, изучает происхождение и историческое развитие нравственности, теоретически обосновывает ту или иную её систему.</a:t>
            </a:r>
          </a:p>
          <a:p>
            <a:pPr>
              <a:lnSpc>
                <a:spcPct val="80000"/>
              </a:lnSpc>
            </a:pPr>
            <a:endParaRPr lang="ru-RU" sz="2400"/>
          </a:p>
        </p:txBody>
      </p:sp>
      <p:pic>
        <p:nvPicPr>
          <p:cNvPr id="8196" name="Picture 4" descr="philosopher"/>
          <p:cNvPicPr>
            <a:picLocks noChangeAspect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88913"/>
            <a:ext cx="2627313" cy="2206625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638" y="1981200"/>
            <a:ext cx="4681537" cy="4114800"/>
          </a:xfrm>
        </p:spPr>
        <p:txBody>
          <a:bodyPr/>
          <a:lstStyle/>
          <a:p>
            <a:pPr>
              <a:buFont typeface="Symbol" pitchFamily="18" charset="2"/>
              <a:buChar char=""/>
            </a:pPr>
            <a:r>
              <a:rPr lang="ru-RU" b="1"/>
              <a:t>Этика</a:t>
            </a:r>
            <a:r>
              <a:rPr lang="ru-RU"/>
              <a:t> - это система норм нравственного поведения человека или группы людей.</a:t>
            </a:r>
          </a:p>
          <a:p>
            <a:endParaRPr lang="ru-RU"/>
          </a:p>
        </p:txBody>
      </p:sp>
      <p:pic>
        <p:nvPicPr>
          <p:cNvPr id="9220" name="Picture 4" descr="schoolgir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205038"/>
            <a:ext cx="36004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6600" y="1052513"/>
            <a:ext cx="5688013" cy="5805487"/>
          </a:xfrm>
        </p:spPr>
        <p:txBody>
          <a:bodyPr/>
          <a:lstStyle/>
          <a:p>
            <a:r>
              <a:rPr lang="ru-RU" sz="2800"/>
              <a:t>Э́ТИКА, этики, мн. нет, </a:t>
            </a:r>
            <a:r>
              <a:rPr lang="ru-RU" sz="2800" i="1"/>
              <a:t>·жен.</a:t>
            </a:r>
            <a:r>
              <a:rPr lang="ru-RU" sz="2800"/>
              <a:t> (от </a:t>
            </a:r>
            <a:r>
              <a:rPr lang="ru-RU" sz="2800" i="1"/>
              <a:t>·греч.</a:t>
            </a:r>
            <a:r>
              <a:rPr lang="ru-RU" sz="2800"/>
              <a:t> ethos - обычай).</a:t>
            </a:r>
            <a:endParaRPr lang="ru-RU" sz="2800" b="1"/>
          </a:p>
          <a:p>
            <a:r>
              <a:rPr lang="ru-RU" sz="2800" b="1"/>
              <a:t>1.</a:t>
            </a:r>
            <a:r>
              <a:rPr lang="ru-RU" sz="2800"/>
              <a:t> Философское учение о нравственности, о правилах поведения человека </a:t>
            </a:r>
            <a:endParaRPr lang="ru-RU" sz="2800" b="1"/>
          </a:p>
          <a:p>
            <a:r>
              <a:rPr lang="ru-RU" sz="2800" b="1"/>
              <a:t>      2.</a:t>
            </a:r>
            <a:r>
              <a:rPr lang="ru-RU" sz="2800"/>
              <a:t> Нормы поведения, мораль, совокупность нравственных правил среди членов какого-нибудь общества, какой-нибудь общественной группы, профессии.</a:t>
            </a:r>
          </a:p>
          <a:p>
            <a:r>
              <a:rPr lang="ru-RU" sz="2000"/>
              <a:t>Из толкового словаря</a:t>
            </a:r>
          </a:p>
        </p:txBody>
      </p:sp>
      <p:pic>
        <p:nvPicPr>
          <p:cNvPr id="10244" name="Picture 4" descr="buch89daqgkrxz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133600"/>
            <a:ext cx="3200400" cy="3857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291840-585c8dc8a195f011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0"/>
            <a:ext cx="7667625" cy="5749925"/>
          </a:xfrm>
          <a:noFill/>
          <a:ln/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0" y="3500438"/>
            <a:ext cx="91440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Добро — понятие </a:t>
            </a:r>
            <a:r>
              <a:rPr lang="ru-RU" sz="2400" b="1">
                <a:latin typeface="Times New Roman" pitchFamily="18" charset="0"/>
                <a:hlinkClick r:id="rId3" tooltip="Нравственность"/>
              </a:rPr>
              <a:t>нравственности</a:t>
            </a:r>
            <a:r>
              <a:rPr lang="ru-RU" sz="2400" b="1">
                <a:latin typeface="Times New Roman" pitchFamily="18" charset="0"/>
              </a:rPr>
              <a:t>, противоположное понятию </a:t>
            </a:r>
            <a:r>
              <a:rPr lang="ru-RU" sz="2400" b="1">
                <a:latin typeface="Times New Roman" pitchFamily="18" charset="0"/>
                <a:hlinkClick r:id="rId4" tooltip="Зло"/>
              </a:rPr>
              <a:t>зла</a:t>
            </a:r>
            <a:r>
              <a:rPr lang="ru-RU" sz="2400" b="1">
                <a:latin typeface="Times New Roman" pitchFamily="18" charset="0"/>
              </a:rPr>
              <a:t>, означающее намеренное, бескорыстное и искреннее стремление к осуществлению блага, например помощи ближнему, а также незнакомому человеку или даже животному и растительному миру. В житейском смысле этот термин относится ко всему, что получает у людей положительную оценку, либо ассоциируется со счастьем, радостью, любовью. В религиозном смысле Добро — характеристика явлений с точки зрения их соответствия Божьему промыслу.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1310640180_x_ce8d34f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0"/>
            <a:ext cx="7056437" cy="4786313"/>
          </a:xfrm>
          <a:prstGeom prst="rect">
            <a:avLst/>
          </a:prstGeom>
          <a:noFill/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79388" y="4508500"/>
            <a:ext cx="87137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Добро в исламе</a:t>
            </a:r>
          </a:p>
          <a:p>
            <a:r>
              <a:rPr lang="ru-RU" sz="2000" b="1">
                <a:latin typeface="Times New Roman" pitchFamily="18" charset="0"/>
              </a:rPr>
              <a:t>Согласно </a:t>
            </a:r>
            <a:r>
              <a:rPr lang="ru-RU" sz="2000" b="1">
                <a:latin typeface="Times New Roman" pitchFamily="18" charset="0"/>
                <a:hlinkClick r:id="rId3" tooltip="Ислам"/>
              </a:rPr>
              <a:t>исламской</a:t>
            </a:r>
            <a:r>
              <a:rPr lang="ru-RU" sz="2000" b="1">
                <a:latin typeface="Times New Roman" pitchFamily="18" charset="0"/>
              </a:rPr>
              <a:t> традиции и добро, и зло (опосредованно, через сатану) исходят от </a:t>
            </a:r>
            <a:r>
              <a:rPr lang="ru-RU" sz="2000" b="1">
                <a:latin typeface="Times New Roman" pitchFamily="18" charset="0"/>
                <a:hlinkClick r:id="rId4" tooltip="Аллах"/>
              </a:rPr>
              <a:t>Аллаха</a:t>
            </a:r>
            <a:r>
              <a:rPr lang="ru-RU" sz="2000" b="1">
                <a:latin typeface="Times New Roman" pitchFamily="18" charset="0"/>
              </a:rPr>
              <a:t>, который в своих деяниях руководствуется выбором человека. При этом считается, что от природы люди склонны к добру, а преодоление людьми склонения их посредством сатаны к злу позволяет им возвеличиваться духом. Таким образом, выбор человеком добра является своеобразной проверкой.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0_5452f_316c7a2_XL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268538" y="0"/>
            <a:ext cx="6875462" cy="5162550"/>
          </a:xfrm>
          <a:noFill/>
          <a:ln/>
        </p:spPr>
      </p:pic>
      <p:pic>
        <p:nvPicPr>
          <p:cNvPr id="14342" name="Picture 6" descr="confucius0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20938"/>
            <a:ext cx="2555875" cy="4437062"/>
          </a:xfrm>
          <a:prstGeom prst="rect">
            <a:avLst/>
          </a:prstGeom>
          <a:noFill/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700338" y="3429000"/>
            <a:ext cx="6443662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Конфуций считал, что добром является то, что человек сам для себя считает добром</a:t>
            </a:r>
          </a:p>
          <a:p>
            <a:r>
              <a:rPr lang="ru-RU" sz="2400" b="1">
                <a:latin typeface="Times New Roman" pitchFamily="18" charset="0"/>
              </a:rPr>
              <a:t>Не делай другому того, чего себе не пожелаешь.</a:t>
            </a:r>
          </a:p>
          <a:p>
            <a:r>
              <a:rPr lang="ru-RU" sz="2400" b="1">
                <a:latin typeface="Times New Roman" pitchFamily="18" charset="0"/>
              </a:rPr>
              <a:t>Некто спросил: «Правильно ли говорят, что за зло нужно платить добром?» Учитель сказал: «А чем же тогда платить за добро? За зло надо платить по справедливости, а за добро — добром».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Vyazma09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216025" y="0"/>
            <a:ext cx="7927975" cy="5945188"/>
          </a:xfrm>
          <a:noFill/>
          <a:ln/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50825" y="4005263"/>
            <a:ext cx="88931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FF33"/>
                </a:solidFill>
                <a:latin typeface="Times New Roman" pitchFamily="18" charset="0"/>
              </a:rPr>
              <a:t>Добро в христианстве</a:t>
            </a:r>
          </a:p>
          <a:p>
            <a:r>
              <a:rPr lang="ru-RU" sz="2000" b="1">
                <a:solidFill>
                  <a:srgbClr val="66FF33"/>
                </a:solidFill>
                <a:latin typeface="Times New Roman" pitchFamily="18" charset="0"/>
              </a:rPr>
              <a:t>Добро — это действия, приносящие счастье и не причиняющие никому вреда, ущерба, боли, страданий. В христианстве самым главным представителем и источником добра считается </a:t>
            </a:r>
            <a:r>
              <a:rPr lang="ru-RU" sz="2000" b="1">
                <a:solidFill>
                  <a:srgbClr val="66FF33"/>
                </a:solidFill>
                <a:latin typeface="Times New Roman" pitchFamily="18" charset="0"/>
                <a:hlinkClick r:id="rId3" tooltip="Бог"/>
              </a:rPr>
              <a:t>Бог</a:t>
            </a:r>
            <a:r>
              <a:rPr lang="ru-RU" sz="2000" b="1">
                <a:solidFill>
                  <a:srgbClr val="66FF33"/>
                </a:solidFill>
                <a:latin typeface="Times New Roman" pitchFamily="18" charset="0"/>
              </a:rPr>
              <a:t>. Объективным критерием добра (также как и </a:t>
            </a:r>
            <a:r>
              <a:rPr lang="ru-RU" sz="2000" b="1">
                <a:solidFill>
                  <a:srgbClr val="66FF33"/>
                </a:solidFill>
                <a:latin typeface="Times New Roman" pitchFamily="18" charset="0"/>
                <a:hlinkClick r:id="rId4" tooltip="Благо"/>
              </a:rPr>
              <a:t>блага</a:t>
            </a:r>
            <a:r>
              <a:rPr lang="ru-RU" sz="2000" b="1">
                <a:solidFill>
                  <a:srgbClr val="66FF33"/>
                </a:solidFill>
                <a:latin typeface="Times New Roman" pitchFamily="18" charset="0"/>
              </a:rPr>
              <a:t>) является соответствие его </a:t>
            </a:r>
            <a:r>
              <a:rPr lang="ru-RU" sz="2000" b="1">
                <a:solidFill>
                  <a:srgbClr val="66FF33"/>
                </a:solidFill>
                <a:latin typeface="Times New Roman" pitchFamily="18" charset="0"/>
                <a:hlinkClick r:id="rId5" tooltip="Воля Божья (страница отсутствует)"/>
              </a:rPr>
              <a:t>воле Божией</a:t>
            </a:r>
            <a:r>
              <a:rPr lang="ru-RU" sz="2000" b="1">
                <a:solidFill>
                  <a:srgbClr val="66FF33"/>
                </a:solidFill>
                <a:latin typeface="Times New Roman" pitchFamily="18" charset="0"/>
              </a:rPr>
              <a:t>. Состояние или чувство, из которого творится добро — это любовь. Совершенная любовь свойственна только Богу. А, значит, и совершенное добро, без малейшей примеси зла, может творить только он или существа, выполняющие его волю.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s90417625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76250"/>
            <a:ext cx="4148138" cy="6192838"/>
          </a:xfrm>
          <a:noFill/>
          <a:ln/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284663" y="0"/>
            <a:ext cx="4859337" cy="672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</a:rPr>
              <a:t>Евангельское добро</a:t>
            </a:r>
          </a:p>
          <a:p>
            <a:r>
              <a:rPr lang="ru-RU" sz="2400" b="1">
                <a:latin typeface="Times New Roman" pitchFamily="18" charset="0"/>
              </a:rPr>
              <a:t>В </a:t>
            </a:r>
            <a:r>
              <a:rPr lang="ru-RU" sz="2400" b="1">
                <a:latin typeface="Times New Roman" pitchFamily="18" charset="0"/>
                <a:hlinkClick r:id="rId3" tooltip="Евангелие"/>
              </a:rPr>
              <a:t>Евангелии</a:t>
            </a:r>
            <a:r>
              <a:rPr lang="ru-RU" sz="2400" b="1">
                <a:latin typeface="Times New Roman" pitchFamily="18" charset="0"/>
              </a:rPr>
              <a:t> добро — это прежде всего дела </a:t>
            </a:r>
            <a:r>
              <a:rPr lang="ru-RU" sz="2400" b="1">
                <a:latin typeface="Times New Roman" pitchFamily="18" charset="0"/>
                <a:hlinkClick r:id="rId4" tooltip="Милосердие (христианство)"/>
              </a:rPr>
              <a:t>милосердия</a:t>
            </a:r>
            <a:r>
              <a:rPr lang="ru-RU" sz="2400" b="1">
                <a:latin typeface="Times New Roman" pitchFamily="18" charset="0"/>
              </a:rPr>
              <a:t>. Различают дела милости телесной: накормить голодного, напоить жаждущего, принять странника, одеть нагого, посетить больного или заключенного (</a:t>
            </a:r>
            <a:r>
              <a:rPr lang="ru-RU" sz="2400" b="1">
                <a:latin typeface="Times New Roman" pitchFamily="18" charset="0"/>
                <a:hlinkClick r:id="rId5" tooltip="Евангелие от Матфея"/>
              </a:rPr>
              <a:t>Мф.</a:t>
            </a:r>
            <a:r>
              <a:rPr lang="ru-RU" sz="2400" b="1">
                <a:latin typeface="Times New Roman" pitchFamily="18" charset="0"/>
                <a:hlinkClick r:id="rId6" tooltip="s:От Матфея святое благовествование"/>
              </a:rPr>
              <a:t>25:35-36</a:t>
            </a:r>
            <a:r>
              <a:rPr lang="ru-RU" sz="2400" b="1">
                <a:latin typeface="Times New Roman" pitchFamily="18" charset="0"/>
              </a:rPr>
              <a:t>). А также милости духовной: обратить грешника от его ложного пути (спасти душу) (</a:t>
            </a:r>
            <a:r>
              <a:rPr lang="ru-RU" sz="2400" b="1">
                <a:latin typeface="Times New Roman" pitchFamily="18" charset="0"/>
                <a:hlinkClick r:id="rId7" tooltip="Послание Иакова"/>
              </a:rPr>
              <a:t>Иак.</a:t>
            </a:r>
            <a:r>
              <a:rPr lang="ru-RU" sz="2400" b="1">
                <a:latin typeface="Times New Roman" pitchFamily="18" charset="0"/>
                <a:hlinkClick r:id="rId8" tooltip="s:Соборное послание святого апостола Иакова"/>
              </a:rPr>
              <a:t>5:20</a:t>
            </a:r>
            <a:r>
              <a:rPr lang="ru-RU" sz="2400" b="1">
                <a:latin typeface="Times New Roman" pitchFamily="18" charset="0"/>
              </a:rPr>
              <a:t>).</a:t>
            </a:r>
          </a:p>
          <a:p>
            <a:r>
              <a:rPr lang="ru-RU" sz="2400" b="1">
                <a:latin typeface="Times New Roman" pitchFamily="18" charset="0"/>
              </a:rPr>
              <a:t>Также в христианстве утверждается, что никакое, даже самое малейшее добро, в конечном итоге не останется без награды от Бога.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Добрая воля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/>
              <a:t>Добро как </a:t>
            </a:r>
            <a:r>
              <a:rPr lang="ru-RU" sz="2800">
                <a:hlinkClick r:id="rId2" tooltip="Намерение"/>
              </a:rPr>
              <a:t>намерение</a:t>
            </a:r>
            <a:r>
              <a:rPr lang="ru-RU" sz="2800"/>
              <a:t> может осуществляться только свободной </a:t>
            </a:r>
            <a:r>
              <a:rPr lang="ru-RU" sz="2800">
                <a:hlinkClick r:id="rId3" tooltip="Воля (философия)"/>
              </a:rPr>
              <a:t>волей</a:t>
            </a:r>
            <a:r>
              <a:rPr lang="ru-RU" sz="2800"/>
              <a:t> </a:t>
            </a:r>
          </a:p>
          <a:p>
            <a:r>
              <a:rPr lang="ru-RU" sz="2800"/>
              <a:t>Настоящее добро должно быть бескорыстным.</a:t>
            </a:r>
          </a:p>
        </p:txBody>
      </p:sp>
      <p:pic>
        <p:nvPicPr>
          <p:cNvPr id="20487" name="Picture 7" descr="dobro2011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940425" y="908050"/>
            <a:ext cx="2708275" cy="2573338"/>
          </a:xfrm>
          <a:noFill/>
          <a:ln/>
        </p:spPr>
      </p:pic>
      <p:pic>
        <p:nvPicPr>
          <p:cNvPr id="20488" name="Picture 8" descr="image0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263" y="3695700"/>
            <a:ext cx="3457575" cy="3162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5" name="Picture 7" descr="16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6516688" y="1412875"/>
            <a:ext cx="2522537" cy="3849688"/>
          </a:xfrm>
          <a:noFill/>
          <a:ln/>
        </p:spPr>
      </p:pic>
      <p:pic>
        <p:nvPicPr>
          <p:cNvPr id="22536" name="Picture 8" descr="d8e791072a9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0"/>
            <a:ext cx="5000625" cy="3867150"/>
          </a:xfrm>
          <a:prstGeom prst="rect">
            <a:avLst/>
          </a:prstGeom>
          <a:noFill/>
        </p:spPr>
      </p:pic>
      <p:pic>
        <p:nvPicPr>
          <p:cNvPr id="22537" name="Picture 9" descr="emble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3714750"/>
            <a:ext cx="3157538" cy="3143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8" name="Picture 8" descr="PR20110527231213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059113" y="0"/>
            <a:ext cx="6084887" cy="4564063"/>
          </a:xfrm>
          <a:noFill/>
          <a:ln/>
        </p:spPr>
      </p:pic>
      <p:pic>
        <p:nvPicPr>
          <p:cNvPr id="25609" name="Picture 9" descr="IMG_8523"/>
          <p:cNvPicPr>
            <a:picLocks noChangeAspect="1" noChangeArrowheads="1"/>
          </p:cNvPicPr>
          <p:nvPr/>
        </p:nvPicPr>
        <p:blipFill>
          <a:blip r:embed="rId3"/>
          <a:srcRect l="29396" t="7559" r="29396" b="7559"/>
          <a:stretch>
            <a:fillRect/>
          </a:stretch>
        </p:blipFill>
        <p:spPr bwMode="auto">
          <a:xfrm>
            <a:off x="34925" y="2420938"/>
            <a:ext cx="3232150" cy="4437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4437063"/>
            <a:ext cx="8642350" cy="2420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b="1" i="1"/>
              <a:t>Природа добра</a:t>
            </a:r>
          </a:p>
          <a:p>
            <a:pPr>
              <a:lnSpc>
                <a:spcPct val="90000"/>
              </a:lnSpc>
            </a:pPr>
            <a:r>
              <a:rPr lang="ru-RU" sz="2000"/>
              <a:t>Добро и зла -  противоположные понятия и, таким образом, отрицают друг друга. В европейской традиции добро обычно ассоциируют со светом, светлым, белым. Зло — с тьмой, тёмным, чёрным. Согласно догматам некоторых </a:t>
            </a:r>
            <a:r>
              <a:rPr lang="ru-RU" sz="2000">
                <a:hlinkClick r:id="rId2" tooltip="Религия"/>
              </a:rPr>
              <a:t>религий</a:t>
            </a:r>
            <a:r>
              <a:rPr lang="ru-RU" sz="2000"/>
              <a:t> добро со злом рассматриваются как автономные силы, ведущие извечную борьбу за право властвовать в мире. Подобная система взглядов в </a:t>
            </a:r>
            <a:r>
              <a:rPr lang="ru-RU" sz="2000">
                <a:hlinkClick r:id="rId3" tooltip="Теология"/>
              </a:rPr>
              <a:t>теологии</a:t>
            </a:r>
            <a:r>
              <a:rPr lang="ru-RU" sz="2000"/>
              <a:t> называется </a:t>
            </a:r>
            <a:r>
              <a:rPr lang="ru-RU" sz="2000">
                <a:hlinkClick r:id="rId4" tooltip="Дуализм"/>
              </a:rPr>
              <a:t>дуализмом</a:t>
            </a:r>
            <a:r>
              <a:rPr lang="ru-RU" sz="2000"/>
              <a:t>.</a:t>
            </a:r>
          </a:p>
        </p:txBody>
      </p:sp>
      <p:pic>
        <p:nvPicPr>
          <p:cNvPr id="27659" name="Picture 11" descr="sobreo-17"/>
          <p:cNvPicPr>
            <a:picLocks noChangeAspect="1" noChangeArrowheads="1"/>
          </p:cNvPicPr>
          <p:nvPr>
            <p:ph sz="half" idx="1"/>
          </p:nvPr>
        </p:nvPicPr>
        <p:blipFill>
          <a:blip r:embed="rId5"/>
          <a:srcRect l="3149" t="5879" r="3149" b="20998"/>
          <a:stretch>
            <a:fillRect/>
          </a:stretch>
        </p:blipFill>
        <p:spPr>
          <a:xfrm>
            <a:off x="1187450" y="0"/>
            <a:ext cx="7488238" cy="4384675"/>
          </a:xfrm>
          <a:noFill/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25538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У каждого  своё  добро и зло</a:t>
            </a:r>
          </a:p>
        </p:txBody>
      </p:sp>
      <p:pic>
        <p:nvPicPr>
          <p:cNvPr id="32774" name="Picture 6" descr="a890e401b260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30413" y="836613"/>
            <a:ext cx="5240337" cy="6021387"/>
          </a:xfr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4508500"/>
            <a:ext cx="8820150" cy="2349500"/>
          </a:xfrm>
        </p:spPr>
        <p:txBody>
          <a:bodyPr/>
          <a:lstStyle/>
          <a:p>
            <a:r>
              <a:rPr lang="ru-RU" sz="2400"/>
              <a:t>Философ </a:t>
            </a:r>
            <a:r>
              <a:rPr lang="ru-RU" sz="2400">
                <a:hlinkClick r:id="rId2" tooltip="Бенедикт Спиноза"/>
              </a:rPr>
              <a:t>Бенедикт Спиноза</a:t>
            </a:r>
            <a:r>
              <a:rPr lang="ru-RU" sz="2400"/>
              <a:t> говорил, что различие между добром и злом является лишь одним из личных наклонностей: "Каждый человек, согласно высшему закону </a:t>
            </a:r>
            <a:r>
              <a:rPr lang="ru-RU" sz="2400">
                <a:hlinkClick r:id="rId3" tooltip="Природа"/>
              </a:rPr>
              <a:t>природы</a:t>
            </a:r>
            <a:r>
              <a:rPr lang="ru-RU" sz="2400"/>
              <a:t>, сам судит, что есть добро, а что зло, находя преимущества того и другого и сопоставляя их со своим темпераментом … </a:t>
            </a:r>
          </a:p>
        </p:txBody>
      </p:sp>
      <p:pic>
        <p:nvPicPr>
          <p:cNvPr id="30727" name="Picture 7" descr="896296_dobro_i_zlo_pic"/>
          <p:cNvPicPr>
            <a:picLocks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692275" y="0"/>
            <a:ext cx="6769100" cy="4548188"/>
          </a:xfrm>
          <a:noFill/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113</TotalTime>
  <Words>401</Words>
  <Application>Microsoft Office PowerPoint</Application>
  <PresentationFormat>Экран (4:3)</PresentationFormat>
  <Paragraphs>26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Tahoma</vt:lpstr>
      <vt:lpstr>Times New Roman</vt:lpstr>
      <vt:lpstr>Wingdings</vt:lpstr>
      <vt:lpstr>Symbol</vt:lpstr>
      <vt:lpstr>Сумерки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Добрая воля</vt:lpstr>
      <vt:lpstr>Слайд 11</vt:lpstr>
      <vt:lpstr>Слайд 12</vt:lpstr>
      <vt:lpstr>Слайд 13</vt:lpstr>
      <vt:lpstr>У каждого  своё  добро и зло</vt:lpstr>
      <vt:lpstr>Слайд 15</vt:lpstr>
    </vt:vector>
  </TitlesOfParts>
  <Company>МОУ СОШ Вахонино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Янкина Ольга Васильевна</dc:creator>
  <cp:lastModifiedBy>Антон</cp:lastModifiedBy>
  <cp:revision>3</cp:revision>
  <dcterms:created xsi:type="dcterms:W3CDTF">2011-11-01T08:39:11Z</dcterms:created>
  <dcterms:modified xsi:type="dcterms:W3CDTF">2015-04-09T15:13:22Z</dcterms:modified>
</cp:coreProperties>
</file>