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8" r:id="rId2"/>
    <p:sldId id="282" r:id="rId3"/>
    <p:sldId id="280" r:id="rId4"/>
    <p:sldId id="283" r:id="rId5"/>
    <p:sldId id="281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6" r:id="rId18"/>
    <p:sldId id="295" r:id="rId19"/>
    <p:sldId id="298" r:id="rId20"/>
    <p:sldId id="29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66"/>
    <a:srgbClr val="663300"/>
    <a:srgbClr val="FF0000"/>
    <a:srgbClr val="003399"/>
    <a:srgbClr val="4D1EA2"/>
    <a:srgbClr val="F62C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36557D-1D97-4B80-AC2F-8DD508259C4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4060B-A2C0-4AE5-A236-0AF9B4695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3A5B3-7829-4906-B80D-6C742404925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23F3E-448D-471A-A3AC-0D1C1EC57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9CD601-826E-4975-9A36-AEFB9B192F0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3D766A-F80C-4FF9-8CAD-1FDEA5AA7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1F951-C551-4622-B513-294844ED078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F2F5D-4DE6-4B18-AEFB-BC80C5C01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FBB23-A40C-47D9-8AD9-F1A3301447C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84932-54B8-4160-948A-CA4624CFA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C76FF-658F-426C-A277-F19A17C693E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72463-3EBC-4B72-9A4D-3C12D49CE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7A510E-A80C-48EF-9080-1273AFEB8CF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D5C228-42B0-4444-8BB5-F81CA59D94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312E1-4E5D-41AD-A906-5BBF35D27AF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1B18B-56C0-4A1D-B1FA-574C93FF2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B6B9B9-B2AB-44B6-BD32-6B20CA61A7B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F27A38-107A-4533-9544-2139AACA8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AAA19-16A4-4B76-BE15-B77728AE726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56D9E-B68A-44E3-B011-E0C1C1D6D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4C028-FDAC-46BD-AC43-F4053E42611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3739B-0095-4C4C-859F-112128338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0CF25A5-E547-4FD0-B678-201CC3A2F70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5BCB14A-9E7A-46A7-B0A3-D90D45DD2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4" r:id="rId2"/>
    <p:sldLayoutId id="2147483732" r:id="rId3"/>
    <p:sldLayoutId id="2147483725" r:id="rId4"/>
    <p:sldLayoutId id="2147483726" r:id="rId5"/>
    <p:sldLayoutId id="2147483727" r:id="rId6"/>
    <p:sldLayoutId id="2147483733" r:id="rId7"/>
    <p:sldLayoutId id="2147483728" r:id="rId8"/>
    <p:sldLayoutId id="2147483734" r:id="rId9"/>
    <p:sldLayoutId id="2147483729" r:id="rId10"/>
    <p:sldLayoutId id="214748373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ap.fictionbook.ru/static/bookimages/01/10/23/01102345.bin.dir/h/_5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inmf.org/images/erfurt-philippoteaux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siskusstvo.ru/image/popup/1592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836712"/>
            <a:ext cx="3816424" cy="52014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Сперанский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Михаил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Михайлович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(1772 - 1839)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2700">
                <a:solidFill>
                  <a:srgbClr val="FFFF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Реформатор, </a:t>
            </a:r>
            <a:r>
              <a:rPr lang="ru-RU" sz="2400" b="1" dirty="0" err="1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законотворец</a:t>
            </a:r>
            <a:r>
              <a:rPr lang="ru-RU" sz="24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, основатель российской юридической науки и теоретического правоведения</a:t>
            </a:r>
            <a:endParaRPr lang="ru-RU" sz="2400" b="1" dirty="0">
              <a:ln w="12700">
                <a:solidFill>
                  <a:srgbClr val="FFFF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 descr="C:\Documents and Settings\ученик\Мои документы\Мои рисунки\Сперанский\6201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4499992" y="764704"/>
            <a:ext cx="3953644" cy="5256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ученик\Мои документы\Мои рисунки\Сперанский\zhur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4292600"/>
            <a:ext cx="3775075" cy="201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Documents and Settings\ученик\Мои документы\Мои рисунки\Сперанский\zhurnal2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 l="52200" t="14135" b="29088"/>
          <a:stretch>
            <a:fillRect/>
          </a:stretch>
        </p:blipFill>
        <p:spPr bwMode="auto">
          <a:xfrm>
            <a:off x="4787900" y="549275"/>
            <a:ext cx="3763963" cy="352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Documents and Settings\ученик\Мои документы\Мои рисунки\Сперанский\Никольская церков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549275"/>
            <a:ext cx="3960813" cy="250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468313" y="3357563"/>
            <a:ext cx="403225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родился 1 января 1772 года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в селе Черкутино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Владимирской губернии. Отец, М. В. Третьяков, был священ-ником Никольской церкви.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 Михаил – мальчик с слабым здоровьем, склонный  к задумчивости, рано выучился читать.  От деда Василия будущий реформатор получил первые сведения об устройстве мира и месте человека в нём. </a:t>
            </a: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539750" y="2997200"/>
            <a:ext cx="39608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Руины  Никольской церкви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ученик\Мои документы\Мои рисунки\Сперанский\Владимирская духовная семинария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611188" y="620713"/>
            <a:ext cx="7888287" cy="338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5" name="Прямоугольник 5"/>
          <p:cNvSpPr>
            <a:spLocks noChangeArrowheads="1"/>
          </p:cNvSpPr>
          <p:nvPr/>
        </p:nvSpPr>
        <p:spPr bwMode="auto">
          <a:xfrm>
            <a:off x="468313" y="4292600"/>
            <a:ext cx="80645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1780 г.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 Михаил поступил во Владимирскую семинарию, где  был записан под фамилией Сперанский, то есть подающим надежды (от лат. spero — надеяться). В этом заведении у юноши открылись блестящие способности: страстная любовь к чтению и размышле-ниям, самостоятельность и твёрдость характера, а также ярко выраженное умение ладить со всеми, добродушие и скромность. Среди самых способных учащихся необычайно одарённый Сперанский выдвигается на первое место. </a:t>
            </a:r>
          </a:p>
        </p:txBody>
      </p:sp>
      <p:sp>
        <p:nvSpPr>
          <p:cNvPr id="8196" name="Прямоугольник 6"/>
          <p:cNvSpPr>
            <a:spLocks noChangeArrowheads="1"/>
          </p:cNvSpPr>
          <p:nvPr/>
        </p:nvSpPr>
        <p:spPr bwMode="auto">
          <a:xfrm>
            <a:off x="2484438" y="3933825"/>
            <a:ext cx="3959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Владимирская семинария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ученик\Мои документы\Мои рисунки\Сперанский\Александро-Невский монастыр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620713"/>
            <a:ext cx="4391025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Documents and Settings\ученик\Мои документы\Мои рисунки\Сперанский\speran_3m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2070" r="4763"/>
          <a:stretch>
            <a:fillRect/>
          </a:stretch>
        </p:blipFill>
        <p:spPr bwMode="auto">
          <a:xfrm>
            <a:off x="539750" y="620713"/>
            <a:ext cx="3471863" cy="540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4211638" y="3429000"/>
            <a:ext cx="439261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1790 г. </a:t>
            </a:r>
            <a:r>
              <a:rPr lang="ru-RU" sz="1600" b="1">
                <a:latin typeface="Arial Black" pitchFamily="34" charset="0"/>
              </a:rPr>
              <a:t>Сперанский поступает в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600" b="1">
                <a:latin typeface="Arial Black" pitchFamily="34" charset="0"/>
              </a:rPr>
              <a:t>Петербургскую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Александро-Нев-скую семинарию, куда  направля-лись лучшие слушатели провинци-альных семинарий со всей России. Во всех этих дисциплинах Сперан-ский быстро сделал блестящие успехи. Свободно овладев фран-цузским, он увлекся просветитель-ской философией, что наложило несмываемый отпечаток на него в будущем.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468313" y="1052513"/>
            <a:ext cx="3959225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ПЕРИОД  УЧИТЕЛЬСТВА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1792 г.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был опре-делен на должность учителя математики при семинарии,      а через три месяца поручают вести курсы физики, красно-речия и философии.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журнале «Муза» за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1796 год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публикуются его стихотворе-ния — «Весна», «К дружбе». Наиболее значительное из его произведений данного време-ни — «Правила высшего красноречия».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За четыре года преподаватель-ской деятельности происходит окончательное духовное созре-вание Сперанского.</a:t>
            </a:r>
          </a:p>
        </p:txBody>
      </p:sp>
      <p:pic>
        <p:nvPicPr>
          <p:cNvPr id="5124" name="Picture 4" descr="C:\Documents and Settings\ученик\Мои документы\Мои рисунки\Сперанский\Новая папка\P1000090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4643438" y="620713"/>
            <a:ext cx="3900487" cy="561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ученик\Мои документы\Мои рисунки\Сперанский\Новая папка\untitled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620713"/>
            <a:ext cx="3498850" cy="545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Documents and Settings\ученик\Мои документы\Мои рисунки\Сперанский\speransky_tropinin_2.jpg"/>
          <p:cNvPicPr>
            <a:picLocks noChangeAspect="1" noChangeArrowheads="1"/>
          </p:cNvPicPr>
          <p:nvPr/>
        </p:nvPicPr>
        <p:blipFill>
          <a:blip r:embed="rId3"/>
          <a:srcRect l="5642" t="11077" r="5971" b="33539"/>
          <a:stretch>
            <a:fillRect/>
          </a:stretch>
        </p:blipFill>
        <p:spPr bwMode="auto">
          <a:xfrm>
            <a:off x="1258888" y="620713"/>
            <a:ext cx="2881312" cy="23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468313" y="3213100"/>
            <a:ext cx="4319587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СЕКРЕТАРЬ  ГЕНЕРАЛ-ПРОКУРОРА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1797 г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становится секретарём генерал-прокурора Куракина А.Б.  За четыре с поло-виной года бедный домашний секретарь превратился в видного вельможу. К началу царствования Александра I он был уже статским советником, а в июне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1801 года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 — действительным статским советником. </a:t>
            </a:r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4859338" y="6092825"/>
            <a:ext cx="3960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Генерал-прокурор  Куракин А. Б.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ученик\Мои документы\Мои рисунки\Сперанский\img_3_22_1_0.jpg"/>
          <p:cNvPicPr>
            <a:picLocks noChangeAspect="1" noChangeArrowheads="1"/>
          </p:cNvPicPr>
          <p:nvPr/>
        </p:nvPicPr>
        <p:blipFill>
          <a:blip r:embed="rId2"/>
          <a:srcRect t="9177" b="28832"/>
          <a:stretch>
            <a:fillRect/>
          </a:stretch>
        </p:blipFill>
        <p:spPr bwMode="auto">
          <a:xfrm>
            <a:off x="971550" y="620713"/>
            <a:ext cx="3257550" cy="273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http://img-fotki.yandex.ru/get/5009/med-yuliya.199/0_580ef_f76ee87c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620713"/>
            <a:ext cx="3725862" cy="518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395288" y="3500438"/>
            <a:ext cx="4392612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«НЕГЛАСНЫЙ КОМИТЕТ»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(1801 - 1812)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Проекты Сперанского привлекли   к себе внимание членов «Неглас-ного комитета».  В 1801 г. Кочубей взял его в свою «команду». Сперан-ский стал настоящей находкой для молодых аристократов. В 1808 году он работал по 18-19 часов в сутки, не имея себе равных по искусству составления канцелярских бумаг.</a:t>
            </a:r>
          </a:p>
        </p:txBody>
      </p:sp>
      <p:sp>
        <p:nvSpPr>
          <p:cNvPr id="12293" name="Прямоугольник 4"/>
          <p:cNvSpPr>
            <a:spLocks noChangeArrowheads="1"/>
          </p:cNvSpPr>
          <p:nvPr/>
        </p:nvSpPr>
        <p:spPr bwMode="auto">
          <a:xfrm>
            <a:off x="4716463" y="5805488"/>
            <a:ext cx="3959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«Негласный комитет»  Александра </a:t>
            </a:r>
            <a:r>
              <a:rPr lang="de-DE" i="1">
                <a:solidFill>
                  <a:srgbClr val="000000"/>
                </a:solidFill>
                <a:latin typeface="Monotype Corsiva" pitchFamily="66" charset="0"/>
              </a:rPr>
              <a:t>I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Documents and Settings\ученик\Мои документы\Мои рисунки\Сперанский\Александ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549275"/>
            <a:ext cx="3644900" cy="5175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395288" y="549275"/>
            <a:ext cx="4392612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ПРОЕКТЫ  СПЕРАНСКОГО М. М.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(1801 - 1806)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1802 г.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возглавил в Министерстве внутренних дел отдел, которому предписывалось готовить проекты преобразований.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1803 г. 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им был разработан указ «о вольных хлебопашцах».  В этом же году Александр I поручил ему составить «Записку об устройстве судебных и правительственных учреждений в России».  Сперанский был введен в «Комитет для изыскания способов усовер-шенствования духовных училищ и  к улучшению содержания духо-венства». Его перу принадлежит знаменитый «Устав духовных училищ» и особое положение о продаже церковных свечей.          До 1917 г. русское духовенство благодарно помнило Сперанского.</a:t>
            </a: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4859338" y="5805488"/>
            <a:ext cx="381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Император  Александр </a:t>
            </a:r>
            <a:r>
              <a:rPr lang="de-DE" i="1">
                <a:solidFill>
                  <a:srgbClr val="000000"/>
                </a:solidFill>
                <a:latin typeface="Monotype Corsiva" pitchFamily="66" charset="0"/>
              </a:rPr>
              <a:t>I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ученик\Мои документы\Мои рисунки\Сперанский\book_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42938"/>
            <a:ext cx="396875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4643438" y="1196975"/>
            <a:ext cx="39243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ПЕРВЫЕ  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ГОСУДАРСТВЕННЫЕ НАГРАДЫ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Хотя многие идеи Сперанского оказались не востребованными временем, за прогрессивные идеи  его труды были щедро вознаграждены.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начале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1804 г.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 он получает золотую табакерку от импера-тора.  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1806 году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произошло личное знакомство Сперан-ского с Александром I. 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 ноября 1806 г.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он получает Орден Святого Владимира 3-й степени.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а 8 из 12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7563"/>
            <a:ext cx="4032250" cy="291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Картинка 41 из 12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10000" contrast="10000"/>
          </a:blip>
          <a:srcRect/>
          <a:stretch>
            <a:fillRect/>
          </a:stretch>
        </p:blipFill>
        <p:spPr bwMode="auto">
          <a:xfrm>
            <a:off x="4572000" y="620713"/>
            <a:ext cx="3994150" cy="2530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468313" y="620713"/>
            <a:ext cx="3922712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ЭРФУРТСКАЯ  ВСТРЕЧА  НАПОЛЕОНА и АЛЕКСАНДРА </a:t>
            </a:r>
            <a:r>
              <a:rPr lang="de-DE" sz="1600">
                <a:solidFill>
                  <a:srgbClr val="FF0000"/>
                </a:solidFill>
                <a:latin typeface="Arial Black" pitchFamily="34" charset="0"/>
              </a:rPr>
              <a:t>I</a:t>
            </a:r>
            <a:endParaRPr lang="ru-RU" sz="160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1808 г.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сопро-вождает Александра I в Эрфурт на встречу с Наполеоном.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О его роли в государственных делах России Наполеон, видимо, имел достаточную информацию. Французский император оказал большое внимание Сперанскому и даже в шутку спросил у Александра: «Не угодно ли Вам, государь, поменять мне этого человека на какое-нибудь королевство?» Достоверно известно, что Сперанский получил в награду от Наполеона за участие в сложных переговорах золотую табакерку (со своим портре-том),  усыпанную бриллиан-тами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Documents and Settings\ученик\Мои документы\Мои рисунки\Сперанский\element-651544-misc-speranski_mm.jpg"/>
          <p:cNvPicPr>
            <a:picLocks noChangeAspect="1" noChangeArrowheads="1"/>
          </p:cNvPicPr>
          <p:nvPr/>
        </p:nvPicPr>
        <p:blipFill>
          <a:blip r:embed="rId2"/>
          <a:srcRect l="9044"/>
          <a:stretch>
            <a:fillRect/>
          </a:stretch>
        </p:blipFill>
        <p:spPr bwMode="auto">
          <a:xfrm>
            <a:off x="4356100" y="549275"/>
            <a:ext cx="4267200" cy="5688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468313" y="476250"/>
            <a:ext cx="37433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ГОСУДАРСТВЕННЫЙ  СЕКРЕТАРЬ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1810 г.,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 учреждением Государственного совета, Сперанский стал государ-ственным секретарём, самым влиятельным сановником России, вторым после импе-ратора лицом в государстве.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Император дал ему поручение составить план общей полити-ческой реформы. План реформ в виде обширного документа «Введение к уложению государственных законов», был как бы изложением мыслей, идей и намерений не только реформатора, но и самого государя.  Сперанский стал определять внутреннюю и внешнюю политику государства.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ученик\Мои документы\Мои рисунки\Сперанский\0_7b599_73378002_XL.jpg"/>
          <p:cNvPicPr>
            <a:picLocks noChangeAspect="1" noChangeArrowheads="1"/>
          </p:cNvPicPr>
          <p:nvPr/>
        </p:nvPicPr>
        <p:blipFill>
          <a:blip r:embed="rId2"/>
          <a:srcRect l="3006" r="11325"/>
          <a:stretch>
            <a:fillRect/>
          </a:stretch>
        </p:blipFill>
        <p:spPr bwMode="auto">
          <a:xfrm>
            <a:off x="611188" y="476250"/>
            <a:ext cx="4378325" cy="568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5076825" y="620713"/>
            <a:ext cx="3743325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ОПАЛЬНЫЕ ГОДЫ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(1812 - 1816)</a:t>
            </a:r>
          </a:p>
          <a:p>
            <a:pPr algn="ctr"/>
            <a:endParaRPr lang="ru-RU" sz="160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«…местами ходил, довольно громкий говор, что государев любимец был оклеветан, и многие помещичьи крестьяне даже отправляли за него заздравные молебны и ставили свечи. Дослужась, — говорили они, — из грязи до больших чинов и должностей и быв умом выше всех между советниками царскими, он стал за крепостных…, возмутив против себя всех господ, которые за это, а не за предательство какое-нибудь, решились его погубить».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М. А. Корф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ученик\Мои документы\Мои рисунки\Сперанский\71feaead31c54fbde716e223ca854506.jpg"/>
          <p:cNvPicPr>
            <a:picLocks noChangeAspect="1" noChangeArrowheads="1"/>
          </p:cNvPicPr>
          <p:nvPr/>
        </p:nvPicPr>
        <p:blipFill>
          <a:blip r:embed="rId2"/>
          <a:srcRect r="12281"/>
          <a:stretch>
            <a:fillRect/>
          </a:stretch>
        </p:blipFill>
        <p:spPr bwMode="auto">
          <a:xfrm>
            <a:off x="4673600" y="549275"/>
            <a:ext cx="3930650" cy="561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3" name="Picture 3" descr="C:\Documents and Settings\ученик\Мои документы\Мои рисунки\Сперанский\282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620713"/>
            <a:ext cx="3932238" cy="2376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68313" y="3284538"/>
            <a:ext cx="4103687" cy="302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ПЕРИОД  ГУБЕРНАТОРСТВА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(1816 - 1821)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>
              <a:ln w="12700">
                <a:noFill/>
                <a:prstDash val="solid"/>
              </a:ln>
              <a:solidFill>
                <a:srgbClr val="FF0000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1816 г. 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Сперанский был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воз-вращен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 на государственную службу и назначен пензенским гражданским губернатором.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1819 г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, уже генерал-губернатор Сибири, он создаёт два проекта  «Учреждения для управления Сибирских губерний» и «Устав об управлении инородцев»</a:t>
            </a:r>
            <a:endParaRPr lang="ru-RU" sz="1600" dirty="0">
              <a:latin typeface="+mn-lt"/>
            </a:endParaRPr>
          </a:p>
        </p:txBody>
      </p:sp>
      <p:sp>
        <p:nvSpPr>
          <p:cNvPr id="18437" name="Прямоугольник 4"/>
          <p:cNvSpPr>
            <a:spLocks noChangeArrowheads="1"/>
          </p:cNvSpPr>
          <p:nvPr/>
        </p:nvSpPr>
        <p:spPr bwMode="auto">
          <a:xfrm>
            <a:off x="611188" y="2924175"/>
            <a:ext cx="3816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latin typeface="Monotype Corsiva" pitchFamily="66" charset="0"/>
              </a:rPr>
              <a:t>Губернаторский дом Сперанского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ученик\Мои документы\Мои рисунки\Сперанский\Николая I.jpg"/>
          <p:cNvPicPr>
            <a:picLocks noChangeAspect="1" noChangeArrowheads="1"/>
          </p:cNvPicPr>
          <p:nvPr/>
        </p:nvPicPr>
        <p:blipFill>
          <a:blip r:embed="rId2"/>
          <a:srcRect l="2093"/>
          <a:stretch>
            <a:fillRect/>
          </a:stretch>
        </p:blipFill>
        <p:spPr bwMode="auto">
          <a:xfrm>
            <a:off x="4716463" y="549275"/>
            <a:ext cx="3859212" cy="5256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468313" y="549275"/>
            <a:ext cx="403225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ДЕЯТЕЛЬНОСТЬ  СПЕРАНСКОГО </a:t>
            </a:r>
          </a:p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(1821 - 1830)</a:t>
            </a:r>
          </a:p>
          <a:p>
            <a:pPr algn="ctr"/>
            <a:endParaRPr lang="ru-RU" sz="160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 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1821 году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 был возвращен в Петербург и, оста-вив конституционные проекты, как несвоевременные, являлся членом Государственного сове-та и управляющим Комиссией составления законов.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После смерти императора Александра </a:t>
            </a:r>
            <a:r>
              <a:rPr lang="de-DE" sz="1600">
                <a:solidFill>
                  <a:srgbClr val="000000"/>
                </a:solidFill>
                <a:latin typeface="Arial Black" pitchFamily="34" charset="0"/>
              </a:rPr>
              <a:t>I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,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в 1825 году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составляет проект манифеста о вступлении на престол Николая І, позже был введён в состав Верховного суда над декабристами.  Когда выносили приговор, Сперанский плакал. А ведь именно Сперанского декабристы прочили в первые президенты русской республики в случае удачного восстания и свержения Николая I.</a:t>
            </a: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  <a:p>
            <a:pPr algn="ctr"/>
            <a:endParaRPr lang="ru-RU" sz="16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4859338" y="5805488"/>
            <a:ext cx="381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Император  Николай </a:t>
            </a:r>
            <a:r>
              <a:rPr lang="de-DE" i="1">
                <a:solidFill>
                  <a:srgbClr val="000000"/>
                </a:solidFill>
                <a:latin typeface="Monotype Corsiva" pitchFamily="66" charset="0"/>
              </a:rPr>
              <a:t>I</a:t>
            </a:r>
            <a:endParaRPr lang="ru-RU" i="1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daritel.com.ua/repository/product/14.4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933056"/>
            <a:ext cx="4806680" cy="250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 descr="http://www.daritel.com.ua/repository/product/14.41.gif"/>
          <p:cNvPicPr>
            <a:picLocks noChangeAspect="1" noChangeArrowheads="1"/>
          </p:cNvPicPr>
          <p:nvPr/>
        </p:nvPicPr>
        <p:blipFill>
          <a:blip r:embed="rId2" cstate="print"/>
          <a:srcRect l="1109"/>
          <a:stretch>
            <a:fillRect/>
          </a:stretch>
        </p:blipFill>
        <p:spPr bwMode="auto">
          <a:xfrm>
            <a:off x="3779912" y="3933056"/>
            <a:ext cx="4824536" cy="254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7" name="Picture 5" descr="C:\Documents and Settings\ученик\Мои документы\Мои рисунки\Сперанский\0016-014-Kiselev-Pavel-Dmitrievich-Speranskij-Mikhail-Mikhajlovich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5940152" y="548680"/>
            <a:ext cx="2491444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39750" y="549275"/>
            <a:ext cx="5040313" cy="327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ПОЛНОЕ СОБРАНИЕ ЗАКОНОВ РОССИЙСКОЙ ИМПЕРИИ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>
              <a:ln w="12700">
                <a:noFill/>
                <a:prstDash val="solid"/>
              </a:ln>
              <a:solidFill>
                <a:srgbClr val="FF0000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1830 г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М. М. Сперанский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системати-зировал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 все законы с 1649 г. по  1825 г.  общим числом в 30 920 , расположил их в хронологическом порядке и издал  Полное собрание законов Российской Империи (45 томов). Одновременно были изданы шесть томов второго Полного собрания законов, куда вошли акты, принятые за время царствования Николая I.</a:t>
            </a:r>
            <a:endParaRPr lang="ru-RU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C:\Documents and Settings\ученик\Мои документы\Мои рисунки\Сперанский\img_7_22_1_2.jpg"/>
          <p:cNvPicPr>
            <a:picLocks noChangeAspect="1" noChangeArrowheads="1"/>
          </p:cNvPicPr>
          <p:nvPr/>
        </p:nvPicPr>
        <p:blipFill>
          <a:blip r:embed="rId2"/>
          <a:srcRect l="11283" r="28914"/>
          <a:stretch>
            <a:fillRect/>
          </a:stretch>
        </p:blipFill>
        <p:spPr bwMode="auto">
          <a:xfrm>
            <a:off x="539750" y="620713"/>
            <a:ext cx="4211638" cy="554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0" name="Picture 2" descr="C:\Documents and Settings\ученик\Мои документы\Мои рисунки\Сперанский\Награждение М. М. Сперанского за окончание полного Свода Законов 18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0938" y="620713"/>
            <a:ext cx="3656012" cy="230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932363" y="3284538"/>
            <a:ext cx="3743325" cy="2778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СВОД  ЗАКОНОВ РОССИЙСКОЙ ИМПЕРИИ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>
              <a:ln w="12700">
                <a:noFill/>
                <a:prstDash val="solid"/>
              </a:ln>
              <a:solidFill>
                <a:srgbClr val="FF0000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1832 г 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был изготовлен       15 томный «Свод законов».     В награду за это Сперанский получил орден Святого Андрея Первозванного. Император Николай I, сняв     с себя Андреевскую звезду, надел её на Сперанского.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ученик\Мои документы\Мои рисунки\Сперанский\2016-007.jpg"/>
          <p:cNvPicPr>
            <a:picLocks noChangeAspect="1" noChangeArrowheads="1"/>
          </p:cNvPicPr>
          <p:nvPr/>
        </p:nvPicPr>
        <p:blipFill>
          <a:blip r:embed="rId2"/>
          <a:srcRect l="9764" r="10732"/>
          <a:stretch>
            <a:fillRect/>
          </a:stretch>
        </p:blipFill>
        <p:spPr bwMode="auto">
          <a:xfrm>
            <a:off x="4427538" y="549275"/>
            <a:ext cx="4105275" cy="561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539750" y="3573463"/>
            <a:ext cx="374491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1835 году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Сперанский был назначен преподавателем юридических наук к наслед-нику престола — будущему императору Александру II.   По просьбе Михаила Михай-ловича была учреждена «Высшая школа правоведе-ния» для подготовки квалифицированных юристов. </a:t>
            </a:r>
          </a:p>
        </p:txBody>
      </p:sp>
      <p:pic>
        <p:nvPicPr>
          <p:cNvPr id="22532" name="Picture 4" descr="О. Бреверн. Портрет Александра II в юности в восточном костюме. 1862. Б., акв. 52х42. Коллекция Светлейшего князя Георга Юрьевского. (Предположительно написан по несохранившейся миниатюре или рисунку 1830-х гг.)">
            <a:hlinkClick r:id="rId3" tooltip="Раскрыть в большом окне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620713"/>
            <a:ext cx="187166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468313" y="2997200"/>
            <a:ext cx="38163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0000"/>
                </a:solidFill>
                <a:latin typeface="Monotype Corsiva" pitchFamily="66" charset="0"/>
              </a:rPr>
              <a:t>Будущий император Александр </a:t>
            </a:r>
            <a:r>
              <a:rPr lang="de-DE" i="1">
                <a:solidFill>
                  <a:srgbClr val="000000"/>
                </a:solidFill>
                <a:latin typeface="Monotype Corsiva" pitchFamily="66" charset="0"/>
              </a:rPr>
              <a:t>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C:\Documents and Settings\ученик\Мои документы\Мои рисунки\Сперанский\Speranskiy_Portret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5968" r="10475"/>
          <a:stretch>
            <a:fillRect/>
          </a:stretch>
        </p:blipFill>
        <p:spPr bwMode="auto">
          <a:xfrm>
            <a:off x="468313" y="549275"/>
            <a:ext cx="4730750" cy="574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C:\Documents and Settings\ученик\Мои документы\Мои рисунки\Сперанский\Герб графа Сперанског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476250"/>
            <a:ext cx="24304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5148263" y="3284538"/>
            <a:ext cx="36004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 января 1839 г.,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в день 67-летия, М. М. Сперанскому, высочайшим повелением было пожаловано графское достоинство. Но прожить Михаилу Михайловичу с графским титулом суждено было всего 41 день.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 </a:t>
            </a:r>
            <a:r>
              <a:rPr lang="ru-RU" sz="1600">
                <a:solidFill>
                  <a:srgbClr val="FF0000"/>
                </a:solidFill>
                <a:latin typeface="Arial Black" pitchFamily="34" charset="0"/>
              </a:rPr>
              <a:t>11 февраля 1839 г. </a:t>
            </a:r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он умер от простуды.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«Светило Русской администрации угасло»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ученик\Мои документы\Мои рисунки\Сперанский\speran_7m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4572000" y="765175"/>
            <a:ext cx="3984625" cy="532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395288" y="692150"/>
            <a:ext cx="403225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Михаил Михайлович искренне хотел преобразовать страну, создать конституцию, разде-ление властей, систему выбор-ных учреждений и судов, совер-шенную законодательную сис-тему, упорядоченные финансы. Но обстановка общей косности, групповые интересы высшей аристократии, верхушки армии, чиновничества, пассивность и политическая апатия общества стали мощным препятствием на пути реформ.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 Black" pitchFamily="34" charset="0"/>
              </a:rPr>
              <a:t>Тем не менее, не стоит забы-вать, что частично проекты реформатора были реализова-ны. В частности, был создан Государственный совет, на несколько десятилетий определивший структуру управления страны.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404813"/>
            <a:ext cx="8135937" cy="6391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СПИСОК ИСПОЛЬЗОВАННОЙ ЛИТЕРАТУРЫ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Arial Black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Государственные деятели России XIX–начала ХХ вв./ сост. И. И. Линьков, Б. А. Никитин, О. А.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Ходенков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– М. : изд-во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Моск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ун-та, 1995. – 208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Данилина, Г. Я. История России XVIII – XIX вв. : хрестоматия / Г. Я. Данилина, Л. Ф.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Писарькова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– М. :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Вертум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, 2003. – 408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История России в лицах с древности до наших дней (V – XX вв.): биограф. словарь / под ред. В. В.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Каргалова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– М. : Русское слово, 1997. – 544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Калягин, В. А. Политические взгляды М. М. Сперанского / В. А. Калягин. – Саратов : Просвещение, 1973. – 287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Морозов, В. И. Государственно-правовые взгляды М. М.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Сперан-ского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 / В. И. Морозов. – СПБ. : Дело, 1999. – 287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Середонин, С. М. Граф М. М. Сперанский – очерк государственной деятельности / С. М. Середонин. – СПб. : б/и, 1909. – 186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Сперанский, М. М. Проекты и записки / М. М. Сперанский. – М. : Наука, 1961. – 272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Федоров, В. А. М. М. Сперанский и А. А. Аракчеев / В. А. Федоров. – М. : Просвещение, 1999. – 212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Чибиряев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, С. А. Великий русский реформатор. Жизнь,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деятель-ность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, политические взгляды М.М.Сперанского / С. А. </a:t>
            </a:r>
            <a:r>
              <a:rPr lang="ru-RU" sz="1600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Чибиряев</a:t>
            </a:r>
            <a:r>
              <a:rPr lang="ru-RU" sz="1600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Arial Black" pitchFamily="34" charset="0"/>
              </a:rPr>
              <a:t>. – М. : Молодая гвардия, 1989. – 403 с.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1038</TotalTime>
  <Words>1210</Words>
  <Application>Microsoft Office PowerPoint</Application>
  <PresentationFormat>Экран (4:3)</PresentationFormat>
  <Paragraphs>88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Verdana</vt:lpstr>
      <vt:lpstr>Arial</vt:lpstr>
      <vt:lpstr>Wingdings 2</vt:lpstr>
      <vt:lpstr>Calibri</vt:lpstr>
      <vt:lpstr>Arial Black</vt:lpstr>
      <vt:lpstr>Monotype Corsiva</vt:lpstr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Антон</cp:lastModifiedBy>
  <cp:revision>106</cp:revision>
  <dcterms:created xsi:type="dcterms:W3CDTF">2010-12-09T10:42:25Z</dcterms:created>
  <dcterms:modified xsi:type="dcterms:W3CDTF">2015-04-09T10:24:11Z</dcterms:modified>
</cp:coreProperties>
</file>