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87" r:id="rId9"/>
    <p:sldId id="262" r:id="rId10"/>
    <p:sldId id="263" r:id="rId11"/>
    <p:sldId id="264" r:id="rId12"/>
    <p:sldId id="288" r:id="rId13"/>
    <p:sldId id="265" r:id="rId14"/>
    <p:sldId id="266" r:id="rId15"/>
    <p:sldId id="267" r:id="rId16"/>
    <p:sldId id="268" r:id="rId17"/>
    <p:sldId id="270" r:id="rId18"/>
    <p:sldId id="269" r:id="rId19"/>
    <p:sldId id="271" r:id="rId20"/>
    <p:sldId id="272" r:id="rId21"/>
    <p:sldId id="273" r:id="rId22"/>
    <p:sldId id="274" r:id="rId23"/>
    <p:sldId id="276" r:id="rId24"/>
    <p:sldId id="275" r:id="rId25"/>
    <p:sldId id="277" r:id="rId26"/>
    <p:sldId id="278" r:id="rId27"/>
    <p:sldId id="280" r:id="rId28"/>
    <p:sldId id="281" r:id="rId29"/>
    <p:sldId id="282" r:id="rId30"/>
    <p:sldId id="283" r:id="rId31"/>
    <p:sldId id="28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C6E5E0-E4FA-4879-B135-A58D6C928F07}" type="doc">
      <dgm:prSet loTypeId="urn:microsoft.com/office/officeart/2005/8/layout/cycle7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0DEB16-F94F-4696-A052-EA69D1DB1BEA}">
      <dgm:prSet phldrT="[Текст]" custT="1"/>
      <dgm:spPr/>
      <dgm:t>
        <a:bodyPr/>
        <a:lstStyle/>
        <a:p>
          <a:r>
            <a:rPr lang="ru-RU" sz="3200" dirty="0" smtClean="0"/>
            <a:t>Направления внешней политики</a:t>
          </a:r>
          <a:r>
            <a:rPr lang="ru-RU" sz="5300" dirty="0" smtClean="0"/>
            <a:t> </a:t>
          </a:r>
          <a:endParaRPr lang="ru-RU" sz="5300" dirty="0"/>
        </a:p>
      </dgm:t>
    </dgm:pt>
    <dgm:pt modelId="{9E223F2A-651C-4166-8D93-5778B1F6847D}" type="parTrans" cxnId="{445C7A16-672F-4298-906B-53840DE1EFBB}">
      <dgm:prSet/>
      <dgm:spPr/>
      <dgm:t>
        <a:bodyPr/>
        <a:lstStyle/>
        <a:p>
          <a:endParaRPr lang="ru-RU"/>
        </a:p>
      </dgm:t>
    </dgm:pt>
    <dgm:pt modelId="{6878AAC9-AEF1-4144-8016-EBCA8FBD9193}" type="sibTrans" cxnId="{445C7A16-672F-4298-906B-53840DE1EFBB}">
      <dgm:prSet/>
      <dgm:spPr/>
      <dgm:t>
        <a:bodyPr/>
        <a:lstStyle/>
        <a:p>
          <a:endParaRPr lang="ru-RU"/>
        </a:p>
      </dgm:t>
    </dgm:pt>
    <dgm:pt modelId="{CA1E5D7D-63DA-434F-AB46-A47019FE462E}">
      <dgm:prSet phldrT="[Текст]" custT="1"/>
      <dgm:spPr/>
      <dgm:t>
        <a:bodyPr/>
        <a:lstStyle/>
        <a:p>
          <a:r>
            <a:rPr lang="ru-RU" sz="2000" dirty="0" smtClean="0"/>
            <a:t>Европейское</a:t>
          </a:r>
          <a:endParaRPr lang="ru-RU" sz="2000" dirty="0"/>
        </a:p>
      </dgm:t>
    </dgm:pt>
    <dgm:pt modelId="{BDC52AF7-E176-4FB9-AD31-2B684A91F52F}" type="parTrans" cxnId="{E5EB1CA1-0E53-40E5-9A1C-B6005E53B2DE}">
      <dgm:prSet/>
      <dgm:spPr/>
      <dgm:t>
        <a:bodyPr/>
        <a:lstStyle/>
        <a:p>
          <a:endParaRPr lang="ru-RU"/>
        </a:p>
      </dgm:t>
    </dgm:pt>
    <dgm:pt modelId="{84964847-82AC-4251-83E2-64F49F10AF8B}" type="sibTrans" cxnId="{E5EB1CA1-0E53-40E5-9A1C-B6005E53B2DE}">
      <dgm:prSet/>
      <dgm:spPr/>
      <dgm:t>
        <a:bodyPr/>
        <a:lstStyle/>
        <a:p>
          <a:endParaRPr lang="ru-RU"/>
        </a:p>
      </dgm:t>
    </dgm:pt>
    <dgm:pt modelId="{E37C6777-5387-48B0-AD25-CA04E8886F25}">
      <dgm:prSet phldrT="[Текст]" custT="1"/>
      <dgm:spPr/>
      <dgm:t>
        <a:bodyPr/>
        <a:lstStyle/>
        <a:p>
          <a:r>
            <a:rPr lang="ru-RU" sz="2000" dirty="0" smtClean="0"/>
            <a:t>Ближневосточное</a:t>
          </a:r>
        </a:p>
        <a:p>
          <a:r>
            <a:rPr lang="ru-RU" sz="2000" dirty="0" smtClean="0"/>
            <a:t>(войны с Турцией и Ираном) </a:t>
          </a:r>
          <a:endParaRPr lang="ru-RU" sz="2000" dirty="0"/>
        </a:p>
      </dgm:t>
    </dgm:pt>
    <dgm:pt modelId="{0E00D448-285E-4807-A0A1-1CAEF06E8AB7}" type="parTrans" cxnId="{1F788BB6-BCA2-4BED-9158-C335079C140B}">
      <dgm:prSet/>
      <dgm:spPr/>
      <dgm:t>
        <a:bodyPr/>
        <a:lstStyle/>
        <a:p>
          <a:endParaRPr lang="ru-RU"/>
        </a:p>
      </dgm:t>
    </dgm:pt>
    <dgm:pt modelId="{C3DD7116-84E1-4756-A987-F4ECE9772F88}" type="sibTrans" cxnId="{1F788BB6-BCA2-4BED-9158-C335079C140B}">
      <dgm:prSet/>
      <dgm:spPr/>
      <dgm:t>
        <a:bodyPr/>
        <a:lstStyle/>
        <a:p>
          <a:endParaRPr lang="ru-RU"/>
        </a:p>
      </dgm:t>
    </dgm:pt>
    <dgm:pt modelId="{358B3DA5-767B-4DC8-A206-67F0E538F7AF}" type="pres">
      <dgm:prSet presAssocID="{A8C6E5E0-E4FA-4879-B135-A58D6C928F0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65D4EC-C3C7-4FD2-BEEA-7BA58B225BE3}" type="pres">
      <dgm:prSet presAssocID="{9A0DEB16-F94F-4696-A052-EA69D1DB1BEA}" presName="node" presStyleLbl="node1" presStyleIdx="0" presStyleCnt="3" custScaleX="247285" custRadScaleRad="78975" custRadScaleInc="-2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18B45-5CB3-43BD-9CF6-5B4CA6AB5F4B}" type="pres">
      <dgm:prSet presAssocID="{6878AAC9-AEF1-4144-8016-EBCA8FBD9193}" presName="sibTrans" presStyleLbl="sibTrans2D1" presStyleIdx="0" presStyleCnt="3"/>
      <dgm:spPr/>
      <dgm:t>
        <a:bodyPr/>
        <a:lstStyle/>
        <a:p>
          <a:endParaRPr lang="ru-RU"/>
        </a:p>
      </dgm:t>
    </dgm:pt>
    <dgm:pt modelId="{7110A6E8-A66D-4673-98FB-04E5AF238066}" type="pres">
      <dgm:prSet presAssocID="{6878AAC9-AEF1-4144-8016-EBCA8FBD9193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CF30249D-8109-4ABF-879C-8D8931A5FFFF}" type="pres">
      <dgm:prSet presAssocID="{CA1E5D7D-63DA-434F-AB46-A47019FE462E}" presName="node" presStyleLbl="node1" presStyleIdx="1" presStyleCnt="3" custScaleX="143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70364-65AE-41F7-A420-1A042122EEE1}" type="pres">
      <dgm:prSet presAssocID="{84964847-82AC-4251-83E2-64F49F10AF8B}" presName="sibTrans" presStyleLbl="sibTrans2D1" presStyleIdx="1" presStyleCnt="3" custAng="0" custLinFactNeighborX="2376" custLinFactNeighborY="-98586"/>
      <dgm:spPr/>
      <dgm:t>
        <a:bodyPr/>
        <a:lstStyle/>
        <a:p>
          <a:endParaRPr lang="ru-RU"/>
        </a:p>
      </dgm:t>
    </dgm:pt>
    <dgm:pt modelId="{6A411CB7-ACDD-40D4-956B-2B98374A3BD8}" type="pres">
      <dgm:prSet presAssocID="{84964847-82AC-4251-83E2-64F49F10AF8B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6D066E66-7D12-4B66-A2B2-307E4D9C6445}" type="pres">
      <dgm:prSet presAssocID="{E37C6777-5387-48B0-AD25-CA04E8886F25}" presName="node" presStyleLbl="node1" presStyleIdx="2" presStyleCnt="3" custScaleX="1520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BC6088-9532-4386-B241-334109E8494C}" type="pres">
      <dgm:prSet presAssocID="{C3DD7116-84E1-4756-A987-F4ECE9772F88}" presName="sibTrans" presStyleLbl="sibTrans2D1" presStyleIdx="2" presStyleCnt="3"/>
      <dgm:spPr/>
      <dgm:t>
        <a:bodyPr/>
        <a:lstStyle/>
        <a:p>
          <a:endParaRPr lang="ru-RU"/>
        </a:p>
      </dgm:t>
    </dgm:pt>
    <dgm:pt modelId="{CD0E9D34-2F92-4B48-B101-B0FD7B0FF2B6}" type="pres">
      <dgm:prSet presAssocID="{C3DD7116-84E1-4756-A987-F4ECE9772F88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9E12038C-CEEB-44D0-9B06-E0791FFC24A3}" type="presOf" srcId="{9A0DEB16-F94F-4696-A052-EA69D1DB1BEA}" destId="{6C65D4EC-C3C7-4FD2-BEEA-7BA58B225BE3}" srcOrd="0" destOrd="0" presId="urn:microsoft.com/office/officeart/2005/8/layout/cycle7"/>
    <dgm:cxn modelId="{9152B491-858C-4FBD-B9FD-CBE3E862FC01}" type="presOf" srcId="{84964847-82AC-4251-83E2-64F49F10AF8B}" destId="{92A70364-65AE-41F7-A420-1A042122EEE1}" srcOrd="0" destOrd="0" presId="urn:microsoft.com/office/officeart/2005/8/layout/cycle7"/>
    <dgm:cxn modelId="{0E321CAB-2005-4B49-BE92-AEC7951CDCF1}" type="presOf" srcId="{C3DD7116-84E1-4756-A987-F4ECE9772F88}" destId="{D2BC6088-9532-4386-B241-334109E8494C}" srcOrd="0" destOrd="0" presId="urn:microsoft.com/office/officeart/2005/8/layout/cycle7"/>
    <dgm:cxn modelId="{F904ACFA-D8ED-4BEB-B8AB-D6BD6EEDA807}" type="presOf" srcId="{84964847-82AC-4251-83E2-64F49F10AF8B}" destId="{6A411CB7-ACDD-40D4-956B-2B98374A3BD8}" srcOrd="1" destOrd="0" presId="urn:microsoft.com/office/officeart/2005/8/layout/cycle7"/>
    <dgm:cxn modelId="{390FBB74-8630-4288-9904-E848F29091BE}" type="presOf" srcId="{E37C6777-5387-48B0-AD25-CA04E8886F25}" destId="{6D066E66-7D12-4B66-A2B2-307E4D9C6445}" srcOrd="0" destOrd="0" presId="urn:microsoft.com/office/officeart/2005/8/layout/cycle7"/>
    <dgm:cxn modelId="{1F788BB6-BCA2-4BED-9158-C335079C140B}" srcId="{A8C6E5E0-E4FA-4879-B135-A58D6C928F07}" destId="{E37C6777-5387-48B0-AD25-CA04E8886F25}" srcOrd="2" destOrd="0" parTransId="{0E00D448-285E-4807-A0A1-1CAEF06E8AB7}" sibTransId="{C3DD7116-84E1-4756-A987-F4ECE9772F88}"/>
    <dgm:cxn modelId="{E5EB1CA1-0E53-40E5-9A1C-B6005E53B2DE}" srcId="{A8C6E5E0-E4FA-4879-B135-A58D6C928F07}" destId="{CA1E5D7D-63DA-434F-AB46-A47019FE462E}" srcOrd="1" destOrd="0" parTransId="{BDC52AF7-E176-4FB9-AD31-2B684A91F52F}" sibTransId="{84964847-82AC-4251-83E2-64F49F10AF8B}"/>
    <dgm:cxn modelId="{445C7A16-672F-4298-906B-53840DE1EFBB}" srcId="{A8C6E5E0-E4FA-4879-B135-A58D6C928F07}" destId="{9A0DEB16-F94F-4696-A052-EA69D1DB1BEA}" srcOrd="0" destOrd="0" parTransId="{9E223F2A-651C-4166-8D93-5778B1F6847D}" sibTransId="{6878AAC9-AEF1-4144-8016-EBCA8FBD9193}"/>
    <dgm:cxn modelId="{A095BA36-9211-4CC0-9FAE-5F39D2F34781}" type="presOf" srcId="{A8C6E5E0-E4FA-4879-B135-A58D6C928F07}" destId="{358B3DA5-767B-4DC8-A206-67F0E538F7AF}" srcOrd="0" destOrd="0" presId="urn:microsoft.com/office/officeart/2005/8/layout/cycle7"/>
    <dgm:cxn modelId="{9870D6C7-1E69-47B5-8D42-1F0CCDEE3047}" type="presOf" srcId="{6878AAC9-AEF1-4144-8016-EBCA8FBD9193}" destId="{2FC18B45-5CB3-43BD-9CF6-5B4CA6AB5F4B}" srcOrd="0" destOrd="0" presId="urn:microsoft.com/office/officeart/2005/8/layout/cycle7"/>
    <dgm:cxn modelId="{1E5A104D-B89B-49C5-A814-ECD6F291A3FD}" type="presOf" srcId="{C3DD7116-84E1-4756-A987-F4ECE9772F88}" destId="{CD0E9D34-2F92-4B48-B101-B0FD7B0FF2B6}" srcOrd="1" destOrd="0" presId="urn:microsoft.com/office/officeart/2005/8/layout/cycle7"/>
    <dgm:cxn modelId="{7D83D435-42F2-4D00-9528-E1E69DB9DF28}" type="presOf" srcId="{6878AAC9-AEF1-4144-8016-EBCA8FBD9193}" destId="{7110A6E8-A66D-4673-98FB-04E5AF238066}" srcOrd="1" destOrd="0" presId="urn:microsoft.com/office/officeart/2005/8/layout/cycle7"/>
    <dgm:cxn modelId="{A44ECFCD-0719-42A9-86DA-8E8D5EBD8000}" type="presOf" srcId="{CA1E5D7D-63DA-434F-AB46-A47019FE462E}" destId="{CF30249D-8109-4ABF-879C-8D8931A5FFFF}" srcOrd="0" destOrd="0" presId="urn:microsoft.com/office/officeart/2005/8/layout/cycle7"/>
    <dgm:cxn modelId="{8D6FC901-D6C6-488D-8472-21D414FC9CF2}" type="presParOf" srcId="{358B3DA5-767B-4DC8-A206-67F0E538F7AF}" destId="{6C65D4EC-C3C7-4FD2-BEEA-7BA58B225BE3}" srcOrd="0" destOrd="0" presId="urn:microsoft.com/office/officeart/2005/8/layout/cycle7"/>
    <dgm:cxn modelId="{6EE8141B-68E6-4589-A773-035B02C8283A}" type="presParOf" srcId="{358B3DA5-767B-4DC8-A206-67F0E538F7AF}" destId="{2FC18B45-5CB3-43BD-9CF6-5B4CA6AB5F4B}" srcOrd="1" destOrd="0" presId="urn:microsoft.com/office/officeart/2005/8/layout/cycle7"/>
    <dgm:cxn modelId="{18DFF185-1CF8-4093-87C5-5DDFB5AADC83}" type="presParOf" srcId="{2FC18B45-5CB3-43BD-9CF6-5B4CA6AB5F4B}" destId="{7110A6E8-A66D-4673-98FB-04E5AF238066}" srcOrd="0" destOrd="0" presId="urn:microsoft.com/office/officeart/2005/8/layout/cycle7"/>
    <dgm:cxn modelId="{935A0812-6356-427D-900E-419D8638284C}" type="presParOf" srcId="{358B3DA5-767B-4DC8-A206-67F0E538F7AF}" destId="{CF30249D-8109-4ABF-879C-8D8931A5FFFF}" srcOrd="2" destOrd="0" presId="urn:microsoft.com/office/officeart/2005/8/layout/cycle7"/>
    <dgm:cxn modelId="{F6E91D2F-D817-44AF-8B9C-DAC6CAB26FAE}" type="presParOf" srcId="{358B3DA5-767B-4DC8-A206-67F0E538F7AF}" destId="{92A70364-65AE-41F7-A420-1A042122EEE1}" srcOrd="3" destOrd="0" presId="urn:microsoft.com/office/officeart/2005/8/layout/cycle7"/>
    <dgm:cxn modelId="{6BD807C3-C06D-4A16-BC49-405A9335BE88}" type="presParOf" srcId="{92A70364-65AE-41F7-A420-1A042122EEE1}" destId="{6A411CB7-ACDD-40D4-956B-2B98374A3BD8}" srcOrd="0" destOrd="0" presId="urn:microsoft.com/office/officeart/2005/8/layout/cycle7"/>
    <dgm:cxn modelId="{5AFE11E0-2C5B-47FB-A79E-8D883E1A2E14}" type="presParOf" srcId="{358B3DA5-767B-4DC8-A206-67F0E538F7AF}" destId="{6D066E66-7D12-4B66-A2B2-307E4D9C6445}" srcOrd="4" destOrd="0" presId="urn:microsoft.com/office/officeart/2005/8/layout/cycle7"/>
    <dgm:cxn modelId="{8E9260AB-E6E6-4431-B8EF-24F6B75F8C25}" type="presParOf" srcId="{358B3DA5-767B-4DC8-A206-67F0E538F7AF}" destId="{D2BC6088-9532-4386-B241-334109E8494C}" srcOrd="5" destOrd="0" presId="urn:microsoft.com/office/officeart/2005/8/layout/cycle7"/>
    <dgm:cxn modelId="{41F91F31-E41A-415B-B786-D0F4D56D99AB}" type="presParOf" srcId="{D2BC6088-9532-4386-B241-334109E8494C}" destId="{CD0E9D34-2F92-4B48-B101-B0FD7B0FF2B6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F8D109-897A-44D2-9493-C36C7A71812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474F9C-F59B-401E-9594-744F412A8C29}">
      <dgm:prSet phldrT="[Текст]" custT="1"/>
      <dgm:spPr/>
      <dgm:t>
        <a:bodyPr/>
        <a:lstStyle/>
        <a:p>
          <a:r>
            <a:rPr lang="ru-RU" sz="2800" dirty="0" smtClean="0"/>
            <a:t>Театр военных действий</a:t>
          </a:r>
          <a:endParaRPr lang="ru-RU" sz="2800" dirty="0"/>
        </a:p>
      </dgm:t>
    </dgm:pt>
    <dgm:pt modelId="{0C9454E6-2AAB-4624-A50D-D9F6D8520E76}" type="parTrans" cxnId="{CBDF45C2-F418-4A43-AA2D-F61C9BA37433}">
      <dgm:prSet/>
      <dgm:spPr/>
      <dgm:t>
        <a:bodyPr/>
        <a:lstStyle/>
        <a:p>
          <a:endParaRPr lang="ru-RU"/>
        </a:p>
      </dgm:t>
    </dgm:pt>
    <dgm:pt modelId="{71FA228D-1C1F-422F-AD58-79338CC4BE44}" type="sibTrans" cxnId="{CBDF45C2-F418-4A43-AA2D-F61C9BA37433}">
      <dgm:prSet/>
      <dgm:spPr/>
      <dgm:t>
        <a:bodyPr/>
        <a:lstStyle/>
        <a:p>
          <a:endParaRPr lang="ru-RU"/>
        </a:p>
      </dgm:t>
    </dgm:pt>
    <dgm:pt modelId="{84F48901-092B-4555-BB50-7B37879C37C5}">
      <dgm:prSet phldrT="[Текст]" custT="1"/>
      <dgm:spPr/>
      <dgm:t>
        <a:bodyPr/>
        <a:lstStyle/>
        <a:p>
          <a:r>
            <a:rPr lang="ru-RU" sz="2400" dirty="0" smtClean="0"/>
            <a:t>Кавказ</a:t>
          </a:r>
          <a:endParaRPr lang="ru-RU" sz="2400" dirty="0"/>
        </a:p>
      </dgm:t>
    </dgm:pt>
    <dgm:pt modelId="{B82BEEFD-1D8D-4A59-96F6-1C141EDA4C5E}" type="parTrans" cxnId="{2ECDDD7D-9357-40B1-B06B-F1C8F2EB9781}">
      <dgm:prSet/>
      <dgm:spPr/>
      <dgm:t>
        <a:bodyPr/>
        <a:lstStyle/>
        <a:p>
          <a:endParaRPr lang="ru-RU"/>
        </a:p>
      </dgm:t>
    </dgm:pt>
    <dgm:pt modelId="{23291F28-93F5-4204-881C-00906E87B798}" type="sibTrans" cxnId="{2ECDDD7D-9357-40B1-B06B-F1C8F2EB9781}">
      <dgm:prSet/>
      <dgm:spPr/>
      <dgm:t>
        <a:bodyPr/>
        <a:lstStyle/>
        <a:p>
          <a:endParaRPr lang="ru-RU"/>
        </a:p>
      </dgm:t>
    </dgm:pt>
    <dgm:pt modelId="{861F2A06-0037-449B-B6AC-440FAE686CA2}">
      <dgm:prSet phldrT="[Текст]" custT="1"/>
      <dgm:spPr/>
      <dgm:t>
        <a:bodyPr/>
        <a:lstStyle/>
        <a:p>
          <a:r>
            <a:rPr lang="ru-RU" sz="2400" dirty="0" smtClean="0"/>
            <a:t>Дунай</a:t>
          </a:r>
          <a:endParaRPr lang="ru-RU" sz="2400" dirty="0"/>
        </a:p>
      </dgm:t>
    </dgm:pt>
    <dgm:pt modelId="{D53CC728-150D-4B2E-9178-54C288ACC82D}" type="parTrans" cxnId="{EC4CDB6B-7E31-4BAB-A69C-2EFB1A7470FC}">
      <dgm:prSet/>
      <dgm:spPr/>
      <dgm:t>
        <a:bodyPr/>
        <a:lstStyle/>
        <a:p>
          <a:endParaRPr lang="ru-RU"/>
        </a:p>
      </dgm:t>
    </dgm:pt>
    <dgm:pt modelId="{B02709BE-0FD9-4CB8-B8D3-79C0F7DB12B6}" type="sibTrans" cxnId="{EC4CDB6B-7E31-4BAB-A69C-2EFB1A7470FC}">
      <dgm:prSet/>
      <dgm:spPr/>
      <dgm:t>
        <a:bodyPr/>
        <a:lstStyle/>
        <a:p>
          <a:endParaRPr lang="ru-RU"/>
        </a:p>
      </dgm:t>
    </dgm:pt>
    <dgm:pt modelId="{7CF33AD5-0165-437D-9415-2C48E8191A6B}" type="pres">
      <dgm:prSet presAssocID="{4AF8D109-897A-44D2-9493-C36C7A71812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4F2267-D124-4F63-9276-4CE5728C63A5}" type="pres">
      <dgm:prSet presAssocID="{A9474F9C-F59B-401E-9594-744F412A8C29}" presName="node" presStyleLbl="node1" presStyleIdx="0" presStyleCnt="3" custScaleX="249173" custRadScaleRad="66846" custRadScaleInc="-16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F45418-DB02-49D1-BE5E-E32752F1628E}" type="pres">
      <dgm:prSet presAssocID="{71FA228D-1C1F-422F-AD58-79338CC4BE44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FFCE8D8-11B1-490B-BEF5-433A2D77DD29}" type="pres">
      <dgm:prSet presAssocID="{71FA228D-1C1F-422F-AD58-79338CC4BE44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BA26A8A8-2551-426E-9E9F-3666B93314C9}" type="pres">
      <dgm:prSet presAssocID="{84F48901-092B-4555-BB50-7B37879C37C5}" presName="node" presStyleLbl="node1" presStyleIdx="1" presStyleCnt="3" custScaleX="1483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E78E40-5D44-4002-A21A-97C8CFBCC741}" type="pres">
      <dgm:prSet presAssocID="{23291F28-93F5-4204-881C-00906E87B798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1137B04-CAB7-4C5D-A7D2-E7978929B3AC}" type="pres">
      <dgm:prSet presAssocID="{23291F28-93F5-4204-881C-00906E87B798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154A4456-22A9-4575-AB4A-125C0D93E90A}" type="pres">
      <dgm:prSet presAssocID="{861F2A06-0037-449B-B6AC-440FAE686CA2}" presName="node" presStyleLbl="node1" presStyleIdx="2" presStyleCnt="3" custScaleX="151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4AFA2-CDD0-4D62-90E2-189C53522948}" type="pres">
      <dgm:prSet presAssocID="{B02709BE-0FD9-4CB8-B8D3-79C0F7DB12B6}" presName="sibTrans" presStyleLbl="sibTrans2D1" presStyleIdx="2" presStyleCnt="3"/>
      <dgm:spPr/>
      <dgm:t>
        <a:bodyPr/>
        <a:lstStyle/>
        <a:p>
          <a:endParaRPr lang="ru-RU"/>
        </a:p>
      </dgm:t>
    </dgm:pt>
    <dgm:pt modelId="{EE614ACA-BEA2-4C82-8022-8B6DA358AFBC}" type="pres">
      <dgm:prSet presAssocID="{B02709BE-0FD9-4CB8-B8D3-79C0F7DB12B6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87E63667-5B36-4977-B7D4-A380AEA3E729}" type="presOf" srcId="{B02709BE-0FD9-4CB8-B8D3-79C0F7DB12B6}" destId="{EE614ACA-BEA2-4C82-8022-8B6DA358AFBC}" srcOrd="1" destOrd="0" presId="urn:microsoft.com/office/officeart/2005/8/layout/cycle7"/>
    <dgm:cxn modelId="{EC4CDB6B-7E31-4BAB-A69C-2EFB1A7470FC}" srcId="{4AF8D109-897A-44D2-9493-C36C7A71812B}" destId="{861F2A06-0037-449B-B6AC-440FAE686CA2}" srcOrd="2" destOrd="0" parTransId="{D53CC728-150D-4B2E-9178-54C288ACC82D}" sibTransId="{B02709BE-0FD9-4CB8-B8D3-79C0F7DB12B6}"/>
    <dgm:cxn modelId="{CBDF45C2-F418-4A43-AA2D-F61C9BA37433}" srcId="{4AF8D109-897A-44D2-9493-C36C7A71812B}" destId="{A9474F9C-F59B-401E-9594-744F412A8C29}" srcOrd="0" destOrd="0" parTransId="{0C9454E6-2AAB-4624-A50D-D9F6D8520E76}" sibTransId="{71FA228D-1C1F-422F-AD58-79338CC4BE44}"/>
    <dgm:cxn modelId="{3BCFAC7B-99BB-434D-9116-1E6A0BBCD251}" type="presOf" srcId="{861F2A06-0037-449B-B6AC-440FAE686CA2}" destId="{154A4456-22A9-4575-AB4A-125C0D93E90A}" srcOrd="0" destOrd="0" presId="urn:microsoft.com/office/officeart/2005/8/layout/cycle7"/>
    <dgm:cxn modelId="{EB0036D4-BCD3-4492-A0AB-9FDFC1795184}" type="presOf" srcId="{84F48901-092B-4555-BB50-7B37879C37C5}" destId="{BA26A8A8-2551-426E-9E9F-3666B93314C9}" srcOrd="0" destOrd="0" presId="urn:microsoft.com/office/officeart/2005/8/layout/cycle7"/>
    <dgm:cxn modelId="{06B5C131-C8A7-46E8-AE0D-80EE90CD1C6A}" type="presOf" srcId="{71FA228D-1C1F-422F-AD58-79338CC4BE44}" destId="{8EF45418-DB02-49D1-BE5E-E32752F1628E}" srcOrd="0" destOrd="0" presId="urn:microsoft.com/office/officeart/2005/8/layout/cycle7"/>
    <dgm:cxn modelId="{BAF5CB0C-0A5A-4D04-802B-704930056EBF}" type="presOf" srcId="{A9474F9C-F59B-401E-9594-744F412A8C29}" destId="{1A4F2267-D124-4F63-9276-4CE5728C63A5}" srcOrd="0" destOrd="0" presId="urn:microsoft.com/office/officeart/2005/8/layout/cycle7"/>
    <dgm:cxn modelId="{C137AFD7-1D2B-4289-865B-FC731D18BDAB}" type="presOf" srcId="{B02709BE-0FD9-4CB8-B8D3-79C0F7DB12B6}" destId="{2AC4AFA2-CDD0-4D62-90E2-189C53522948}" srcOrd="0" destOrd="0" presId="urn:microsoft.com/office/officeart/2005/8/layout/cycle7"/>
    <dgm:cxn modelId="{2ECDDD7D-9357-40B1-B06B-F1C8F2EB9781}" srcId="{4AF8D109-897A-44D2-9493-C36C7A71812B}" destId="{84F48901-092B-4555-BB50-7B37879C37C5}" srcOrd="1" destOrd="0" parTransId="{B82BEEFD-1D8D-4A59-96F6-1C141EDA4C5E}" sibTransId="{23291F28-93F5-4204-881C-00906E87B798}"/>
    <dgm:cxn modelId="{A94C3D6C-490E-4FE5-9116-272EB88C2A62}" type="presOf" srcId="{71FA228D-1C1F-422F-AD58-79338CC4BE44}" destId="{0FFCE8D8-11B1-490B-BEF5-433A2D77DD29}" srcOrd="1" destOrd="0" presId="urn:microsoft.com/office/officeart/2005/8/layout/cycle7"/>
    <dgm:cxn modelId="{1C38CD1F-CD25-40F4-9070-6C122DABBDDD}" type="presOf" srcId="{4AF8D109-897A-44D2-9493-C36C7A71812B}" destId="{7CF33AD5-0165-437D-9415-2C48E8191A6B}" srcOrd="0" destOrd="0" presId="urn:microsoft.com/office/officeart/2005/8/layout/cycle7"/>
    <dgm:cxn modelId="{9490CA3A-DE49-4362-95A4-74F36975B219}" type="presOf" srcId="{23291F28-93F5-4204-881C-00906E87B798}" destId="{B6E78E40-5D44-4002-A21A-97C8CFBCC741}" srcOrd="0" destOrd="0" presId="urn:microsoft.com/office/officeart/2005/8/layout/cycle7"/>
    <dgm:cxn modelId="{AC468B96-6AB0-48F9-9491-949C190AC1B0}" type="presOf" srcId="{23291F28-93F5-4204-881C-00906E87B798}" destId="{91137B04-CAB7-4C5D-A7D2-E7978929B3AC}" srcOrd="1" destOrd="0" presId="urn:microsoft.com/office/officeart/2005/8/layout/cycle7"/>
    <dgm:cxn modelId="{86B0E366-20CD-4F3E-A978-958084D4B93F}" type="presParOf" srcId="{7CF33AD5-0165-437D-9415-2C48E8191A6B}" destId="{1A4F2267-D124-4F63-9276-4CE5728C63A5}" srcOrd="0" destOrd="0" presId="urn:microsoft.com/office/officeart/2005/8/layout/cycle7"/>
    <dgm:cxn modelId="{2E26035D-0747-436C-868B-01AECCF1D322}" type="presParOf" srcId="{7CF33AD5-0165-437D-9415-2C48E8191A6B}" destId="{8EF45418-DB02-49D1-BE5E-E32752F1628E}" srcOrd="1" destOrd="0" presId="urn:microsoft.com/office/officeart/2005/8/layout/cycle7"/>
    <dgm:cxn modelId="{6C557BF8-1D14-40C5-B61A-128494AD7A9A}" type="presParOf" srcId="{8EF45418-DB02-49D1-BE5E-E32752F1628E}" destId="{0FFCE8D8-11B1-490B-BEF5-433A2D77DD29}" srcOrd="0" destOrd="0" presId="urn:microsoft.com/office/officeart/2005/8/layout/cycle7"/>
    <dgm:cxn modelId="{EBAA2DFA-EB44-44D0-82E9-50443F9B4516}" type="presParOf" srcId="{7CF33AD5-0165-437D-9415-2C48E8191A6B}" destId="{BA26A8A8-2551-426E-9E9F-3666B93314C9}" srcOrd="2" destOrd="0" presId="urn:microsoft.com/office/officeart/2005/8/layout/cycle7"/>
    <dgm:cxn modelId="{E3AF32B5-46E0-47E9-A794-B413FCEFE7D2}" type="presParOf" srcId="{7CF33AD5-0165-437D-9415-2C48E8191A6B}" destId="{B6E78E40-5D44-4002-A21A-97C8CFBCC741}" srcOrd="3" destOrd="0" presId="urn:microsoft.com/office/officeart/2005/8/layout/cycle7"/>
    <dgm:cxn modelId="{A0C190AA-A8A3-48D0-8D5F-FB9A01161C14}" type="presParOf" srcId="{B6E78E40-5D44-4002-A21A-97C8CFBCC741}" destId="{91137B04-CAB7-4C5D-A7D2-E7978929B3AC}" srcOrd="0" destOrd="0" presId="urn:microsoft.com/office/officeart/2005/8/layout/cycle7"/>
    <dgm:cxn modelId="{B808E721-4ECF-4F01-9A0B-077285B9EE67}" type="presParOf" srcId="{7CF33AD5-0165-437D-9415-2C48E8191A6B}" destId="{154A4456-22A9-4575-AB4A-125C0D93E90A}" srcOrd="4" destOrd="0" presId="urn:microsoft.com/office/officeart/2005/8/layout/cycle7"/>
    <dgm:cxn modelId="{8DA7C3A2-3C40-46B0-9A13-B7DF181B4FDF}" type="presParOf" srcId="{7CF33AD5-0165-437D-9415-2C48E8191A6B}" destId="{2AC4AFA2-CDD0-4D62-90E2-189C53522948}" srcOrd="5" destOrd="0" presId="urn:microsoft.com/office/officeart/2005/8/layout/cycle7"/>
    <dgm:cxn modelId="{7694C089-1C05-4F45-89AA-BC81DBCD63B6}" type="presParOf" srcId="{2AC4AFA2-CDD0-4D62-90E2-189C53522948}" destId="{EE614ACA-BEA2-4C82-8022-8B6DA358AFBC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F0D8640-AAFF-4E60-99B5-E04A4BDC73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93842-CE0B-4BAC-B52D-2CF7B0E90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EDA84-086E-44CA-AB47-A9E3910E0E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9874D-537D-43E1-B2AF-A54851710B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7BA3E-D0E4-4A09-B2A8-B3FACD9C1D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3B8B0-F129-4738-8A7C-BD27909308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6302D-CE92-4208-84B7-E370178EF8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57BBF-DCEA-4711-95B8-D83F715929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67AD97-8A3F-439E-B9F0-BAB65799FC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52032-704E-4FD5-A992-C72E919CF4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ADB20-FCAF-4486-99E0-32DE102D23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C6C2DD5-C1FA-48F9-8F74-E70D23DA613D}" type="datetimeFigureOut">
              <a:rPr lang="ru-RU" smtClean="0"/>
              <a:pPr/>
              <a:t>10.10.2011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0504D7-D097-4654-AB8D-CBAEFAD66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F817562-720C-4BE1-AE18-ECAB5C5875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428604"/>
            <a:ext cx="8715436" cy="2367605"/>
          </a:xfrm>
        </p:spPr>
        <p:txBody>
          <a:bodyPr>
            <a:prstTxWarp prst="textDoubleWave1">
              <a:avLst>
                <a:gd name="adj1" fmla="val 6250"/>
                <a:gd name="adj2" fmla="val -1325"/>
              </a:avLst>
            </a:prstTxWarp>
          </a:bodyPr>
          <a:lstStyle/>
          <a:p>
            <a:r>
              <a:rPr lang="ru-RU" dirty="0" smtClean="0"/>
              <a:t>Внешняя политика Александра </a:t>
            </a:r>
            <a:r>
              <a:rPr lang="en-US" dirty="0" smtClean="0">
                <a:latin typeface="Arial"/>
                <a:cs typeface="Arial"/>
              </a:rPr>
              <a:t>I</a:t>
            </a:r>
            <a:endParaRPr lang="ru-RU" dirty="0"/>
          </a:p>
        </p:txBody>
      </p:sp>
      <p:pic>
        <p:nvPicPr>
          <p:cNvPr id="9218" name="Picture 2" descr="C:\Documents and Settings\777\Мои документы\Мои рисунки\а в 18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62" y="2643182"/>
            <a:ext cx="3171833" cy="3929090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663017" cy="1143000"/>
          </a:xfrm>
        </p:spPr>
        <p:txBody>
          <a:bodyPr>
            <a:prstTxWarp prst="textChevronInverted">
              <a:avLst/>
            </a:prstTxWarp>
          </a:bodyPr>
          <a:lstStyle/>
          <a:p>
            <a:r>
              <a:rPr lang="ru-RU" dirty="0" smtClean="0"/>
              <a:t>Тест: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734455" cy="4900634"/>
          </a:xfrm>
        </p:spPr>
        <p:txBody>
          <a:bodyPr/>
          <a:lstStyle/>
          <a:p>
            <a:r>
              <a:rPr lang="ru-RU" b="1" dirty="0" smtClean="0"/>
              <a:t>1) Укажите годы правления Александра </a:t>
            </a:r>
            <a:r>
              <a:rPr lang="en-US" b="1" dirty="0" smtClean="0">
                <a:latin typeface="Arial"/>
                <a:cs typeface="Arial"/>
              </a:rPr>
              <a:t>I</a:t>
            </a:r>
            <a:r>
              <a:rPr lang="ru-RU" b="1" dirty="0" smtClean="0">
                <a:latin typeface="Arial"/>
                <a:cs typeface="Arial"/>
              </a:rPr>
              <a:t>.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1801 – 1805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1801 – 1825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1815 -1825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1815 – 1830</a:t>
            </a:r>
          </a:p>
          <a:p>
            <a:pPr marL="457200" indent="-457200">
              <a:buNone/>
            </a:pPr>
            <a:r>
              <a:rPr lang="ru-RU" b="1" dirty="0" smtClean="0">
                <a:latin typeface="Arial"/>
                <a:cs typeface="Arial"/>
              </a:rPr>
              <a:t>      2) органами правления при Александре стали: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Приказы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Коллегии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Министерства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Совещания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734455" cy="5768997"/>
          </a:xfrm>
        </p:spPr>
        <p:txBody>
          <a:bodyPr/>
          <a:lstStyle/>
          <a:p>
            <a:r>
              <a:rPr lang="ru-RU" b="1" dirty="0" smtClean="0"/>
              <a:t>3) Указ 1801 г. Позволял лицам свободных состояний приобретать:</a:t>
            </a:r>
          </a:p>
          <a:p>
            <a:pPr marL="457200" indent="-457200">
              <a:buAutoNum type="arabicParenR"/>
            </a:pPr>
            <a:r>
              <a:rPr lang="ru-RU" dirty="0" smtClean="0"/>
              <a:t>Земли без крепостных</a:t>
            </a:r>
          </a:p>
          <a:p>
            <a:pPr marL="457200" indent="-457200">
              <a:buAutoNum type="arabicParenR"/>
            </a:pPr>
            <a:r>
              <a:rPr lang="ru-RU" dirty="0" smtClean="0"/>
              <a:t>Земли и крепостных</a:t>
            </a:r>
          </a:p>
          <a:p>
            <a:pPr marL="457200" indent="-457200">
              <a:buAutoNum type="arabicParenR"/>
            </a:pPr>
            <a:r>
              <a:rPr lang="ru-RU" dirty="0" smtClean="0"/>
              <a:t>Государственные мануфактуры</a:t>
            </a:r>
          </a:p>
          <a:p>
            <a:pPr marL="457200" indent="-457200"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</a:p>
          <a:p>
            <a:pPr marL="457200" indent="-457200">
              <a:buNone/>
            </a:pPr>
            <a:r>
              <a:rPr lang="ru-RU" b="1" dirty="0"/>
              <a:t> </a:t>
            </a:r>
            <a:r>
              <a:rPr lang="ru-RU" b="1" dirty="0" smtClean="0"/>
              <a:t>     4) Указ о вольных хлебопашцах </a:t>
            </a:r>
          </a:p>
          <a:p>
            <a:pPr marL="457200" indent="-457200">
              <a:buAutoNum type="arabicParenR"/>
            </a:pPr>
            <a:r>
              <a:rPr lang="ru-RU" dirty="0" smtClean="0"/>
              <a:t>Даровал личную свободу государственным крестьянам</a:t>
            </a:r>
          </a:p>
          <a:p>
            <a:pPr marL="457200" indent="-457200">
              <a:buAutoNum type="arabicParenR"/>
            </a:pPr>
            <a:r>
              <a:rPr lang="ru-RU" dirty="0" smtClean="0"/>
              <a:t>Закрепил привилегии крестьян – однодворцев</a:t>
            </a:r>
          </a:p>
          <a:p>
            <a:pPr marL="457200" indent="-457200">
              <a:buAutoNum type="arabicParenR"/>
            </a:pPr>
            <a:r>
              <a:rPr lang="ru-RU" dirty="0" smtClean="0"/>
              <a:t>Разрешил помещикам отпускать своих крестьян на волю за выкуп</a:t>
            </a:r>
          </a:p>
          <a:p>
            <a:pPr marL="457200" indent="-457200">
              <a:buAutoNum type="arabicParenR"/>
            </a:pPr>
            <a:r>
              <a:rPr lang="ru-RU" dirty="0" smtClean="0"/>
              <a:t>Роспуск военных поселений.</a:t>
            </a:r>
          </a:p>
          <a:p>
            <a:pPr marL="457200" indent="-457200">
              <a:buNone/>
            </a:pPr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643998" cy="6286544"/>
          </a:xfrm>
        </p:spPr>
        <p:txBody>
          <a:bodyPr/>
          <a:lstStyle/>
          <a:p>
            <a:r>
              <a:rPr lang="ru-RU" b="1" dirty="0" smtClean="0"/>
              <a:t>5) Швейцарец </a:t>
            </a:r>
            <a:r>
              <a:rPr lang="ru-RU" b="1" dirty="0" err="1" smtClean="0"/>
              <a:t>Лагарп</a:t>
            </a:r>
            <a:r>
              <a:rPr lang="ru-RU" b="1" dirty="0" smtClean="0"/>
              <a:t> был известен в России как</a:t>
            </a:r>
          </a:p>
          <a:p>
            <a:pPr marL="457200" indent="-457200">
              <a:buAutoNum type="arabicParenR"/>
            </a:pPr>
            <a:r>
              <a:rPr lang="ru-RU" dirty="0" smtClean="0"/>
              <a:t>Выдающийся математик</a:t>
            </a:r>
          </a:p>
          <a:p>
            <a:pPr marL="457200" indent="-457200">
              <a:buAutoNum type="arabicParenR"/>
            </a:pPr>
            <a:r>
              <a:rPr lang="ru-RU" dirty="0" smtClean="0"/>
              <a:t>Крупный инженер – фортификатор</a:t>
            </a:r>
          </a:p>
          <a:p>
            <a:pPr marL="457200" indent="-457200">
              <a:buAutoNum type="arabicParenR"/>
            </a:pPr>
            <a:r>
              <a:rPr lang="ru-RU" dirty="0" smtClean="0"/>
              <a:t>Воспитатель Павла </a:t>
            </a:r>
            <a:r>
              <a:rPr lang="en-US" dirty="0" smtClean="0">
                <a:latin typeface="Arial"/>
                <a:cs typeface="Arial"/>
              </a:rPr>
              <a:t>I</a:t>
            </a:r>
            <a:endParaRPr lang="ru-RU" dirty="0" smtClean="0">
              <a:latin typeface="Arial"/>
              <a:cs typeface="Arial"/>
            </a:endParaRPr>
          </a:p>
          <a:p>
            <a:pPr marL="457200" indent="-457200">
              <a:buFontTx/>
              <a:buAutoNum type="arabicParenR"/>
            </a:pPr>
            <a:r>
              <a:rPr lang="ru-RU" dirty="0" smtClean="0"/>
              <a:t> Воспитатель  Александра </a:t>
            </a:r>
            <a:r>
              <a:rPr lang="en-US" dirty="0">
                <a:cs typeface="Arial"/>
              </a:rPr>
              <a:t>I</a:t>
            </a:r>
            <a:endParaRPr lang="ru-RU" dirty="0">
              <a:cs typeface="Arial"/>
            </a:endParaRPr>
          </a:p>
          <a:p>
            <a:pPr marL="457200" indent="-457200">
              <a:buNone/>
            </a:pPr>
            <a:endParaRPr lang="ru-RU" dirty="0" smtClean="0"/>
          </a:p>
          <a:p>
            <a:pPr marL="457200" indent="-457200">
              <a:buNone/>
            </a:pPr>
            <a:r>
              <a:rPr lang="ru-RU" b="1" dirty="0"/>
              <a:t> </a:t>
            </a:r>
            <a:r>
              <a:rPr lang="ru-RU" b="1" dirty="0" smtClean="0"/>
              <a:t>     6) Негласным комитетом называли:</a:t>
            </a:r>
          </a:p>
          <a:p>
            <a:pPr marL="457200" indent="-457200">
              <a:buAutoNum type="arabicParenR"/>
            </a:pPr>
            <a:r>
              <a:rPr lang="ru-RU" dirty="0" smtClean="0"/>
              <a:t>Группу бывших заговорщиков против Павла </a:t>
            </a:r>
            <a:r>
              <a:rPr lang="en-US" dirty="0" smtClean="0">
                <a:cs typeface="Arial"/>
              </a:rPr>
              <a:t>I</a:t>
            </a:r>
            <a:endParaRPr lang="ru-RU" dirty="0" smtClean="0">
              <a:cs typeface="Arial"/>
            </a:endParaRPr>
          </a:p>
          <a:p>
            <a:pPr marL="457200" indent="-457200">
              <a:buAutoNum type="arabicParenR"/>
            </a:pPr>
            <a:r>
              <a:rPr lang="ru-RU" dirty="0" smtClean="0">
                <a:cs typeface="Arial"/>
              </a:rPr>
              <a:t>Небольшой круг друзей императора</a:t>
            </a:r>
          </a:p>
          <a:p>
            <a:pPr marL="457200" indent="-457200">
              <a:buAutoNum type="arabicParenR"/>
            </a:pPr>
            <a:r>
              <a:rPr lang="ru-RU" dirty="0" smtClean="0">
                <a:cs typeface="Arial"/>
              </a:rPr>
              <a:t>Группу Сперанского, составившую «Введение к уложению государственных  законов»</a:t>
            </a:r>
          </a:p>
          <a:p>
            <a:pPr marL="457200" indent="-457200">
              <a:buAutoNum type="arabicParenR"/>
            </a:pPr>
            <a:r>
              <a:rPr lang="ru-RU" dirty="0" smtClean="0">
                <a:cs typeface="Arial"/>
              </a:rPr>
              <a:t>Аракчеева и других любимцев императора.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01122" cy="5857916"/>
          </a:xfrm>
        </p:spPr>
        <p:txBody>
          <a:bodyPr/>
          <a:lstStyle/>
          <a:p>
            <a:r>
              <a:rPr lang="ru-RU" b="1" dirty="0" smtClean="0"/>
              <a:t>7) царствования, «дней Александровых прекрасное начало» – так обозначил эти годы Первые годы :</a:t>
            </a:r>
          </a:p>
          <a:p>
            <a:pPr marL="457200" indent="-457200">
              <a:buAutoNum type="arabicParenR"/>
            </a:pPr>
            <a:r>
              <a:rPr lang="ru-RU" dirty="0" smtClean="0"/>
              <a:t>А.С. Пушкин</a:t>
            </a:r>
          </a:p>
          <a:p>
            <a:pPr marL="457200" indent="-457200">
              <a:buAutoNum type="arabicParenR"/>
            </a:pPr>
            <a:r>
              <a:rPr lang="ru-RU" dirty="0" smtClean="0"/>
              <a:t>Г. Державин</a:t>
            </a:r>
          </a:p>
          <a:p>
            <a:pPr marL="457200" indent="-457200">
              <a:buAutoNum type="arabicParenR"/>
            </a:pPr>
            <a:r>
              <a:rPr lang="ru-RU" dirty="0" smtClean="0"/>
              <a:t>Н Карамзин</a:t>
            </a:r>
          </a:p>
          <a:p>
            <a:pPr marL="457200" indent="-457200">
              <a:buAutoNum type="arabicParenR"/>
            </a:pPr>
            <a:r>
              <a:rPr lang="ru-RU" dirty="0" smtClean="0"/>
              <a:t>П. Вяземский.</a:t>
            </a:r>
          </a:p>
          <a:p>
            <a:pPr marL="457200" indent="-457200">
              <a:buNone/>
            </a:pPr>
            <a:r>
              <a:rPr lang="ru-RU" b="1" dirty="0"/>
              <a:t> </a:t>
            </a:r>
            <a:endParaRPr lang="ru-RU" b="1" dirty="0" smtClean="0"/>
          </a:p>
          <a:p>
            <a:pPr marL="457200" indent="-457200">
              <a:buNone/>
            </a:pPr>
            <a:r>
              <a:rPr lang="ru-RU" b="1" dirty="0"/>
              <a:t> </a:t>
            </a:r>
            <a:r>
              <a:rPr lang="ru-RU" b="1" dirty="0" smtClean="0"/>
              <a:t>    8) За время царствования Александра </a:t>
            </a:r>
            <a:r>
              <a:rPr lang="en-US" b="1" dirty="0" smtClean="0">
                <a:latin typeface="Arial"/>
                <a:cs typeface="Arial"/>
              </a:rPr>
              <a:t>I</a:t>
            </a:r>
            <a:r>
              <a:rPr lang="ru-RU" b="1" dirty="0" smtClean="0">
                <a:latin typeface="Arial"/>
                <a:cs typeface="Arial"/>
              </a:rPr>
              <a:t> по указу о вольных хлебопашцах было освобождено … человек: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470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4 700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47 000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470 000</a:t>
            </a:r>
          </a:p>
          <a:p>
            <a:pPr marL="457200" indent="-457200">
              <a:buAutoNum type="arabicParenR"/>
            </a:pPr>
            <a:endParaRPr lang="ru-RU" dirty="0" smtClean="0">
              <a:latin typeface="Arial"/>
              <a:cs typeface="Arial"/>
            </a:endParaRPr>
          </a:p>
          <a:p>
            <a:pPr marL="457200" indent="-457200">
              <a:buNone/>
            </a:pPr>
            <a:endParaRPr lang="ru-RU" dirty="0" smtClean="0"/>
          </a:p>
          <a:p>
            <a:pPr marL="457200" indent="-457200">
              <a:buAutoNum type="arabicParenR"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734455" cy="5768997"/>
          </a:xfrm>
        </p:spPr>
        <p:txBody>
          <a:bodyPr/>
          <a:lstStyle/>
          <a:p>
            <a:r>
              <a:rPr lang="ru-RU" b="1" dirty="0" smtClean="0"/>
              <a:t>9) В 1803 г.Александр издал:</a:t>
            </a:r>
          </a:p>
          <a:p>
            <a:pPr marL="457200" indent="-457200">
              <a:buAutoNum type="arabicParenR"/>
            </a:pPr>
            <a:r>
              <a:rPr lang="ru-RU" dirty="0" smtClean="0"/>
              <a:t>Закон о введении министерств</a:t>
            </a:r>
          </a:p>
          <a:p>
            <a:pPr marL="457200" indent="-457200">
              <a:buAutoNum type="arabicParenR"/>
            </a:pPr>
            <a:r>
              <a:rPr lang="ru-RU" dirty="0" smtClean="0"/>
              <a:t>Указ о запрете купли – продаже крестьян</a:t>
            </a:r>
          </a:p>
          <a:p>
            <a:pPr marL="457200" indent="-457200">
              <a:buAutoNum type="arabicParenR"/>
            </a:pPr>
            <a:r>
              <a:rPr lang="ru-RU" dirty="0" smtClean="0"/>
              <a:t>Конституционный статут княжества Финляндского</a:t>
            </a:r>
          </a:p>
          <a:p>
            <a:pPr marL="457200" indent="-457200">
              <a:buAutoNum type="arabicParenR"/>
            </a:pPr>
            <a:r>
              <a:rPr lang="ru-RU" dirty="0" smtClean="0"/>
              <a:t>Указ о вольных хлебопашцах</a:t>
            </a:r>
          </a:p>
          <a:p>
            <a:pPr marL="457200" indent="-457200">
              <a:buNone/>
            </a:pPr>
            <a:endParaRPr lang="ru-RU" dirty="0"/>
          </a:p>
          <a:p>
            <a:pPr marL="457200" indent="-457200">
              <a:buNone/>
            </a:pPr>
            <a:r>
              <a:rPr lang="ru-RU" dirty="0" smtClean="0"/>
              <a:t>     </a:t>
            </a:r>
            <a:r>
              <a:rPr lang="ru-RU" b="1" dirty="0" smtClean="0"/>
              <a:t>10) В начале </a:t>
            </a:r>
            <a:r>
              <a:rPr lang="en-US" b="1" dirty="0" smtClean="0">
                <a:latin typeface="Arial"/>
                <a:cs typeface="Arial"/>
              </a:rPr>
              <a:t>XIX</a:t>
            </a:r>
            <a:r>
              <a:rPr lang="ru-RU" b="1" dirty="0" smtClean="0">
                <a:latin typeface="Arial"/>
                <a:cs typeface="Arial"/>
              </a:rPr>
              <a:t> в. По поручению Александра | проект реформ в государстве разрабатывал</a:t>
            </a:r>
            <a:r>
              <a:rPr lang="ru-RU" dirty="0" smtClean="0">
                <a:latin typeface="Arial"/>
                <a:cs typeface="Arial"/>
              </a:rPr>
              <a:t>: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М. Сперанский.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П. Вяземский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Н. Новосильцев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П. Строганов.</a:t>
            </a:r>
          </a:p>
          <a:p>
            <a:pPr marL="457200" indent="-457200">
              <a:buAutoNum type="arabicParenR"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663017" cy="5840435"/>
          </a:xfrm>
        </p:spPr>
        <p:txBody>
          <a:bodyPr/>
          <a:lstStyle/>
          <a:p>
            <a:r>
              <a:rPr lang="ru-RU" b="1" dirty="0" smtClean="0"/>
              <a:t>11) При вступлении на престол Александр </a:t>
            </a:r>
            <a:r>
              <a:rPr lang="ru-RU" b="1" dirty="0" smtClean="0">
                <a:latin typeface="Arial"/>
                <a:cs typeface="Arial"/>
              </a:rPr>
              <a:t>| обещал следовать политическому курсу: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Петра |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Петра |||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Екатерины </a:t>
            </a:r>
            <a:r>
              <a:rPr lang="en-US" dirty="0" smtClean="0">
                <a:latin typeface="Arial"/>
                <a:cs typeface="Arial"/>
              </a:rPr>
              <a:t>Il</a:t>
            </a:r>
            <a:endParaRPr lang="ru-RU" dirty="0" smtClean="0">
              <a:latin typeface="Arial"/>
              <a:cs typeface="Arial"/>
            </a:endParaRP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Павла </a:t>
            </a:r>
            <a:r>
              <a:rPr lang="en-US" dirty="0" smtClean="0">
                <a:latin typeface="Arial"/>
                <a:cs typeface="Arial"/>
              </a:rPr>
              <a:t>l</a:t>
            </a:r>
            <a:endParaRPr lang="ru-RU" dirty="0" smtClean="0">
              <a:latin typeface="Arial"/>
              <a:cs typeface="Arial"/>
            </a:endParaRPr>
          </a:p>
          <a:p>
            <a:pPr marL="457200" indent="-457200">
              <a:buNone/>
            </a:pPr>
            <a:r>
              <a:rPr lang="ru-RU" dirty="0">
                <a:latin typeface="Arial"/>
                <a:cs typeface="Arial"/>
              </a:rPr>
              <a:t> </a:t>
            </a:r>
            <a:r>
              <a:rPr lang="ru-RU" dirty="0" smtClean="0">
                <a:latin typeface="Arial"/>
                <a:cs typeface="Arial"/>
              </a:rPr>
              <a:t> </a:t>
            </a:r>
          </a:p>
          <a:p>
            <a:pPr marL="457200" indent="-457200">
              <a:buNone/>
            </a:pPr>
            <a:r>
              <a:rPr lang="ru-RU" b="1" dirty="0">
                <a:latin typeface="Arial"/>
                <a:cs typeface="Arial"/>
              </a:rPr>
              <a:t> </a:t>
            </a:r>
            <a:r>
              <a:rPr lang="ru-RU" b="1" dirty="0" smtClean="0">
                <a:latin typeface="Arial"/>
                <a:cs typeface="Arial"/>
              </a:rPr>
              <a:t>12) Укажите неправильный ответ:</a:t>
            </a:r>
          </a:p>
          <a:p>
            <a:pPr marL="457200" indent="-457200">
              <a:buNone/>
            </a:pPr>
            <a:r>
              <a:rPr lang="ru-RU" b="1" dirty="0" smtClean="0">
                <a:latin typeface="Arial"/>
                <a:cs typeface="Arial"/>
              </a:rPr>
              <a:t>В состав Негласного комитета входили</a:t>
            </a:r>
            <a:r>
              <a:rPr lang="ru-RU" dirty="0" smtClean="0">
                <a:latin typeface="Arial"/>
                <a:cs typeface="Arial"/>
              </a:rPr>
              <a:t>: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П. Строганов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Н. Новосильцев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А. Аракчеев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А. Чарторыйский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663017" cy="1143000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ru-RU" dirty="0" smtClean="0"/>
              <a:t>Правильные ответы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734455" cy="5286412"/>
          </a:xfrm>
          <a:ln w="76200">
            <a:solidFill>
              <a:srgbClr val="00B050"/>
            </a:solidFill>
          </a:ln>
        </p:spPr>
        <p:txBody>
          <a:bodyPr/>
          <a:lstStyle/>
          <a:p>
            <a:r>
              <a:rPr lang="ru-RU" dirty="0" smtClean="0"/>
              <a:t>1) 2</a:t>
            </a:r>
          </a:p>
          <a:p>
            <a:r>
              <a:rPr lang="ru-RU" dirty="0" smtClean="0"/>
              <a:t>2) 3</a:t>
            </a:r>
          </a:p>
          <a:p>
            <a:r>
              <a:rPr lang="ru-RU" dirty="0" smtClean="0"/>
              <a:t>3) 1</a:t>
            </a:r>
          </a:p>
          <a:p>
            <a:r>
              <a:rPr lang="ru-RU" dirty="0" smtClean="0"/>
              <a:t>4) 3</a:t>
            </a:r>
          </a:p>
          <a:p>
            <a:r>
              <a:rPr lang="ru-RU" dirty="0" smtClean="0"/>
              <a:t>5) 4</a:t>
            </a:r>
          </a:p>
          <a:p>
            <a:r>
              <a:rPr lang="ru-RU" dirty="0" smtClean="0"/>
              <a:t>6) 2</a:t>
            </a:r>
          </a:p>
          <a:p>
            <a:r>
              <a:rPr lang="ru-RU" dirty="0" smtClean="0"/>
              <a:t>7) 1</a:t>
            </a:r>
          </a:p>
          <a:p>
            <a:r>
              <a:rPr lang="ru-RU" dirty="0" smtClean="0"/>
              <a:t>8) 3</a:t>
            </a:r>
          </a:p>
          <a:p>
            <a:r>
              <a:rPr lang="ru-RU" dirty="0" smtClean="0"/>
              <a:t>9) 4</a:t>
            </a:r>
          </a:p>
          <a:p>
            <a:r>
              <a:rPr lang="ru-RU" dirty="0" smtClean="0"/>
              <a:t>10) 1</a:t>
            </a:r>
          </a:p>
          <a:p>
            <a:r>
              <a:rPr lang="ru-RU" dirty="0" smtClean="0"/>
              <a:t>11) 3</a:t>
            </a:r>
          </a:p>
          <a:p>
            <a:r>
              <a:rPr lang="ru-RU" dirty="0" smtClean="0"/>
              <a:t>12) 3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805893" cy="1143000"/>
          </a:xfrm>
        </p:spPr>
        <p:txBody>
          <a:bodyPr>
            <a:prstTxWarp prst="textCanUp">
              <a:avLst/>
            </a:prstTxWarp>
          </a:bodyPr>
          <a:lstStyle/>
          <a:p>
            <a:r>
              <a:rPr lang="ru-RU" dirty="0" smtClean="0"/>
              <a:t>Работа на доске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877331" cy="5043510"/>
          </a:xfrm>
        </p:spPr>
        <p:txBody>
          <a:bodyPr/>
          <a:lstStyle/>
          <a:p>
            <a:r>
              <a:rPr lang="ru-RU" dirty="0" smtClean="0"/>
              <a:t>1)Заполните схему: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2285992"/>
            <a:ext cx="292895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Император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5429264"/>
            <a:ext cx="1714512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Высший судебный</a:t>
            </a:r>
          </a:p>
          <a:p>
            <a:pPr algn="ctr"/>
            <a:r>
              <a:rPr lang="ru-RU" dirty="0" smtClean="0"/>
              <a:t>орган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500570"/>
            <a:ext cx="171451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Сенат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1000100" y="3214686"/>
            <a:ext cx="1928826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571736" y="5429264"/>
            <a:ext cx="1714512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Орган, где готовились</a:t>
            </a:r>
          </a:p>
          <a:p>
            <a:pPr algn="ctr"/>
            <a:r>
              <a:rPr lang="ru-RU" dirty="0" smtClean="0"/>
              <a:t>реформы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71736" y="4500570"/>
            <a:ext cx="171451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Гос</a:t>
            </a:r>
            <a:r>
              <a:rPr lang="ru-RU" dirty="0" smtClean="0"/>
              <a:t>. Совет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43438" y="5429264"/>
            <a:ext cx="2071702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Высший орган исполнительной власти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43438" y="4500570"/>
            <a:ext cx="207170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Министерства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000892" y="5429264"/>
            <a:ext cx="1857388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Высший орган церковного управления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000892" y="4500570"/>
            <a:ext cx="18573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Синод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3107521" y="3679033"/>
            <a:ext cx="121444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4822033" y="3607595"/>
            <a:ext cx="135732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500694" y="3143248"/>
            <a:ext cx="2035983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591579" cy="1143000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ru-RU" dirty="0" smtClean="0"/>
              <a:t>Перечислите реформаторские предложения Негласного комитета.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072494" cy="4786346"/>
          </a:xfrm>
        </p:spPr>
        <p:txBody>
          <a:bodyPr/>
          <a:lstStyle/>
          <a:p>
            <a:r>
              <a:rPr lang="ru-RU" dirty="0" smtClean="0"/>
              <a:t>Выберите даты ( несколько вариантов ), которые имеют отношение к правлению </a:t>
            </a:r>
            <a:r>
              <a:rPr lang="ru-RU" dirty="0"/>
              <a:t>А</a:t>
            </a:r>
            <a:r>
              <a:rPr lang="ru-RU" dirty="0" smtClean="0"/>
              <a:t>лександра </a:t>
            </a:r>
            <a:r>
              <a:rPr lang="en-US" dirty="0" smtClean="0">
                <a:latin typeface="Arial"/>
                <a:cs typeface="Arial"/>
              </a:rPr>
              <a:t>l</a:t>
            </a:r>
            <a:r>
              <a:rPr lang="ru-RU" dirty="0" smtClean="0">
                <a:latin typeface="Arial"/>
                <a:cs typeface="Arial"/>
              </a:rPr>
              <a:t>: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1797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1805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1815</a:t>
            </a:r>
          </a:p>
          <a:p>
            <a:pPr marL="457200" indent="-457200">
              <a:buAutoNum type="arabicParenR"/>
            </a:pPr>
            <a:r>
              <a:rPr lang="ru-RU" dirty="0" smtClean="0">
                <a:latin typeface="Arial"/>
                <a:cs typeface="Arial"/>
              </a:rPr>
              <a:t>14 декабря 1825.</a:t>
            </a:r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591579" cy="1143000"/>
          </a:xfrm>
        </p:spPr>
        <p:txBody>
          <a:bodyPr>
            <a:prstTxWarp prst="textCanUp">
              <a:avLst/>
            </a:prstTxWarp>
          </a:bodyPr>
          <a:lstStyle/>
          <a:p>
            <a:r>
              <a:rPr lang="ru-RU" dirty="0" smtClean="0"/>
              <a:t>Международная обстановка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000240"/>
            <a:ext cx="8215370" cy="4525963"/>
          </a:xfrm>
          <a:ln w="57150">
            <a:solidFill>
              <a:srgbClr val="00B050"/>
            </a:solidFill>
          </a:ln>
        </p:spPr>
        <p:txBody>
          <a:bodyPr/>
          <a:lstStyle/>
          <a:p>
            <a:r>
              <a:rPr lang="ru-RU" sz="4000" b="1" dirty="0" smtClean="0"/>
              <a:t>Стремление Наполеоновской Франции добиться господства в Европе.</a:t>
            </a:r>
          </a:p>
          <a:p>
            <a:r>
              <a:rPr lang="ru-RU" sz="4000" b="1" dirty="0" smtClean="0"/>
              <a:t>На момент смерти Павла </a:t>
            </a:r>
            <a:r>
              <a:rPr lang="en-US" sz="4000" b="1" dirty="0" smtClean="0">
                <a:latin typeface="Arial"/>
                <a:cs typeface="Arial"/>
              </a:rPr>
              <a:t>l</a:t>
            </a:r>
            <a:r>
              <a:rPr lang="ru-RU" sz="4000" b="1" dirty="0" smtClean="0">
                <a:latin typeface="Arial"/>
                <a:cs typeface="Arial"/>
              </a:rPr>
              <a:t> Россия находилась на грани войны с Англией.</a:t>
            </a:r>
            <a:endParaRPr lang="ru-RU" sz="4000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5" y="642918"/>
          <a:ext cx="8877300" cy="5483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734455" cy="6429420"/>
          </a:xfrm>
          <a:ln>
            <a:solidFill>
              <a:srgbClr val="00B050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00034" y="1071546"/>
            <a:ext cx="3500462" cy="2714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Цели</a:t>
            </a:r>
            <a:endParaRPr lang="ru-RU" sz="6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86380" y="642918"/>
            <a:ext cx="3357586" cy="5715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arenR"/>
            </a:pPr>
            <a:r>
              <a:rPr lang="ru-RU" dirty="0" smtClean="0"/>
              <a:t>Безопасность Черноморского побережья России.</a:t>
            </a:r>
          </a:p>
          <a:p>
            <a:pPr marL="342900" indent="-342900" algn="ctr">
              <a:buAutoNum type="arabicParenR"/>
            </a:pPr>
            <a:r>
              <a:rPr lang="ru-RU" dirty="0" smtClean="0"/>
              <a:t>Экономическое развитие южных окраин страны.</a:t>
            </a:r>
          </a:p>
          <a:p>
            <a:pPr marL="342900" indent="-342900" algn="ctr">
              <a:buAutoNum type="arabicParenR"/>
            </a:pPr>
            <a:r>
              <a:rPr lang="ru-RU" dirty="0" smtClean="0"/>
              <a:t>Поддержка славянского населения Балканского полуостров в борьбе за освобождение от Османской империи.</a:t>
            </a:r>
          </a:p>
          <a:p>
            <a:pPr marL="342900" indent="-342900" algn="ctr">
              <a:buAutoNum type="arabicParenR"/>
            </a:pPr>
            <a:r>
              <a:rPr lang="ru-RU" dirty="0" smtClean="0"/>
              <a:t>Расширение территории</a:t>
            </a:r>
          </a:p>
          <a:p>
            <a:pPr marL="342900" indent="-342900" algn="ctr"/>
            <a:r>
              <a:rPr lang="ru-RU" dirty="0" smtClean="0"/>
              <a:t>( 1801 – Восточная Грузия;</a:t>
            </a:r>
          </a:p>
          <a:p>
            <a:pPr marL="342900" indent="-342900" algn="ctr"/>
            <a:r>
              <a:rPr lang="ru-RU" dirty="0" smtClean="0"/>
              <a:t>1803 – Мингрелия;</a:t>
            </a:r>
          </a:p>
          <a:p>
            <a:pPr marL="342900" indent="-342900" algn="ctr"/>
            <a:r>
              <a:rPr lang="ru-RU" dirty="0" smtClean="0"/>
              <a:t>1804 –</a:t>
            </a:r>
            <a:r>
              <a:rPr lang="ru-RU" dirty="0" err="1" smtClean="0"/>
              <a:t>Имеретия</a:t>
            </a:r>
            <a:r>
              <a:rPr lang="ru-RU" dirty="0" smtClean="0"/>
              <a:t>, Гурия,  </a:t>
            </a:r>
            <a:r>
              <a:rPr lang="ru-RU" dirty="0" err="1" smtClean="0"/>
              <a:t>Гянджа</a:t>
            </a:r>
            <a:r>
              <a:rPr lang="ru-RU" dirty="0" smtClean="0"/>
              <a:t>;</a:t>
            </a:r>
          </a:p>
          <a:p>
            <a:pPr marL="342900" indent="-342900" algn="ctr"/>
            <a:r>
              <a:rPr lang="ru-RU" dirty="0" smtClean="0"/>
              <a:t>1805 - Карабах и Ширван</a:t>
            </a:r>
          </a:p>
          <a:p>
            <a:pPr marL="342900" indent="-342900" algn="ctr"/>
            <a:r>
              <a:rPr lang="ru-RU" dirty="0" smtClean="0"/>
              <a:t>1806 –  Осетия.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4000496" y="2000240"/>
            <a:ext cx="1428760" cy="1143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>
            <a:off x="3929058" y="4929198"/>
            <a:ext cx="1335598" cy="10001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00034" y="4000504"/>
            <a:ext cx="3429024" cy="2571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1806 – 1812 – </a:t>
            </a:r>
          </a:p>
          <a:p>
            <a:pPr algn="ctr"/>
            <a:r>
              <a:rPr lang="ru-RU" sz="2400" dirty="0" smtClean="0"/>
              <a:t>Война с Турцией;</a:t>
            </a:r>
          </a:p>
          <a:p>
            <a:pPr algn="ctr"/>
            <a:r>
              <a:rPr lang="ru-RU" sz="2400" dirty="0" smtClean="0"/>
              <a:t>1804 – 1813 – с Ираном.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663017" cy="1143000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ru-RU" dirty="0" smtClean="0"/>
              <a:t>1806 – 1812 – </a:t>
            </a:r>
            <a:br>
              <a:rPr lang="ru-RU" dirty="0" smtClean="0"/>
            </a:br>
            <a:r>
              <a:rPr lang="ru-RU" dirty="0" smtClean="0"/>
              <a:t>Война с Турцией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31788" y="1600200"/>
          <a:ext cx="8688387" cy="490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725470"/>
          </a:xfrm>
        </p:spPr>
        <p:txBody>
          <a:bodyPr>
            <a:prstTxWarp prst="textStop">
              <a:avLst/>
            </a:prstTxWarp>
          </a:bodyPr>
          <a:lstStyle/>
          <a:p>
            <a:r>
              <a:rPr lang="ru-RU" dirty="0" smtClean="0"/>
              <a:t>Крупнейшие  морские сражения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4282" y="1142984"/>
            <a:ext cx="4040188" cy="1143008"/>
          </a:xfrm>
        </p:spPr>
        <p:txBody>
          <a:bodyPr/>
          <a:lstStyle/>
          <a:p>
            <a:r>
              <a:rPr lang="ru-RU" dirty="0" err="1" smtClean="0"/>
              <a:t>Дарданелльское</a:t>
            </a:r>
            <a:r>
              <a:rPr lang="ru-RU" dirty="0" smtClean="0"/>
              <a:t> </a:t>
            </a:r>
          </a:p>
          <a:p>
            <a:r>
              <a:rPr lang="ru-RU" dirty="0" smtClean="0"/>
              <a:t>(10 мая 1807)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Афонское (19 июня 1807)</a:t>
            </a:r>
            <a:endParaRPr lang="ru-RU" dirty="0"/>
          </a:p>
        </p:txBody>
      </p:sp>
      <p:pic>
        <p:nvPicPr>
          <p:cNvPr id="1026" name="Picture 2" descr="C:\Documents and Settings\777\Мои документы\Мои рисунки\Dardanells1807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77288" y="4150511"/>
            <a:ext cx="11" cy="16"/>
          </a:xfrm>
          <a:prstGeom prst="rect">
            <a:avLst/>
          </a:prstGeom>
          <a:noFill/>
        </p:spPr>
      </p:pic>
      <p:pic>
        <p:nvPicPr>
          <p:cNvPr id="1027" name="Picture 3" descr="C:\Documents and Settings\777\Мои документы\Мои рисунки\Dardanells1807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000240"/>
            <a:ext cx="3571900" cy="4643470"/>
          </a:xfrm>
          <a:prstGeom prst="rect">
            <a:avLst/>
          </a:prstGeom>
          <a:noFill/>
        </p:spPr>
      </p:pic>
      <p:pic>
        <p:nvPicPr>
          <p:cNvPr id="1028" name="Picture 4" descr="C:\Documents and Settings\777\Мои документы\Мои рисунки\афонское сражение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71934" y="2214554"/>
            <a:ext cx="4244481" cy="2849108"/>
          </a:xfrm>
          <a:prstGeom prst="rect">
            <a:avLst/>
          </a:prstGeom>
          <a:noFill/>
        </p:spPr>
      </p:pic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143372" y="5357826"/>
            <a:ext cx="4143404" cy="1143008"/>
          </a:xfrm>
          <a:prstGeom prst="round2DiagRect">
            <a:avLst/>
          </a:prstGeom>
          <a:solidFill>
            <a:schemeClr val="bg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Командовал русским флотом: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Д.Н.Сенявин.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4071998" cy="4143404"/>
          </a:xfrm>
        </p:spPr>
        <p:txBody>
          <a:bodyPr/>
          <a:lstStyle/>
          <a:p>
            <a:r>
              <a:rPr lang="ru-RU" sz="4800" dirty="0" smtClean="0"/>
              <a:t>М.И. Кутузов возглавил Дунайскую армию в 1811 году.</a:t>
            </a:r>
            <a:endParaRPr lang="ru-RU" sz="4800" dirty="0"/>
          </a:p>
        </p:txBody>
      </p:sp>
      <p:pic>
        <p:nvPicPr>
          <p:cNvPr id="2050" name="Picture 2" descr="C:\Documents and Settings\777\Мои документы\Мои рисунки\349px-Kutuzov2_by_Daw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214290"/>
            <a:ext cx="4324357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805893" cy="6500858"/>
          </a:xfrm>
          <a:ln w="76200">
            <a:solidFill>
              <a:srgbClr val="00B050"/>
            </a:solidFill>
          </a:ln>
        </p:spPr>
        <p:txBody>
          <a:bodyPr/>
          <a:lstStyle/>
          <a:p>
            <a:r>
              <a:rPr lang="ru-RU" sz="2800" b="1" u="sng" dirty="0" smtClean="0"/>
              <a:t>Итоги войны</a:t>
            </a:r>
            <a:r>
              <a:rPr lang="ru-RU" b="1" u="sng" dirty="0" smtClean="0"/>
              <a:t>: </a:t>
            </a:r>
            <a:r>
              <a:rPr lang="ru-RU" b="1" dirty="0" smtClean="0"/>
              <a:t>16 мая 1812 года заключен Бухарестский мирный договор.</a:t>
            </a:r>
          </a:p>
          <a:p>
            <a:r>
              <a:rPr lang="ru-RU" b="1" dirty="0" smtClean="0"/>
              <a:t>К России переходила восточная часть Молдавского княжества , получившая затем статус Бессарабской области. </a:t>
            </a:r>
          </a:p>
          <a:p>
            <a:r>
              <a:rPr lang="ru-RU" b="1" dirty="0" smtClean="0"/>
              <a:t>Граница в Европе переносилась с р. Днестр на Прут до его соединения с Дунаем, обеспечивалась свобода русского торгового судоходства по этой реке. </a:t>
            </a:r>
          </a:p>
          <a:p>
            <a:r>
              <a:rPr lang="ru-RU" b="1" dirty="0" smtClean="0"/>
              <a:t>Дунайские княжества возвращались Турции, но подтверждалась их автономия, дарованная на основе </a:t>
            </a:r>
            <a:r>
              <a:rPr lang="ru-RU" b="1" dirty="0" err="1" smtClean="0"/>
              <a:t>Кючук-Кайнарджийского</a:t>
            </a:r>
            <a:r>
              <a:rPr lang="ru-RU" b="1" dirty="0" smtClean="0"/>
              <a:t> (1774) и </a:t>
            </a:r>
            <a:r>
              <a:rPr lang="ru-RU" b="1" dirty="0" err="1" smtClean="0"/>
              <a:t>Ясского</a:t>
            </a:r>
            <a:r>
              <a:rPr lang="ru-RU" b="1" dirty="0" smtClean="0"/>
              <a:t> (1791) мирных договоров. </a:t>
            </a:r>
          </a:p>
          <a:p>
            <a:r>
              <a:rPr lang="ru-RU" b="1" dirty="0" smtClean="0"/>
              <a:t>Сербии предоставлялась внутренняя автономия. </a:t>
            </a:r>
          </a:p>
          <a:p>
            <a:r>
              <a:rPr lang="ru-RU" b="1" dirty="0" smtClean="0"/>
              <a:t>В Закавказье Турция признала расширение русских владений, но ей возвращалась крепость Анапа.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805893" cy="1143000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ru-RU" dirty="0" smtClean="0"/>
              <a:t>1804 – 1813 гг. война с Ираном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734455" cy="4972072"/>
          </a:xfrm>
          <a:ln w="57150">
            <a:solidFill>
              <a:srgbClr val="00B050"/>
            </a:solidFill>
          </a:ln>
        </p:spPr>
        <p:txBody>
          <a:bodyPr/>
          <a:lstStyle/>
          <a:p>
            <a:r>
              <a:rPr lang="ru-RU" b="1" dirty="0" smtClean="0"/>
              <a:t>Командующие русскими войсками: И.В. </a:t>
            </a:r>
            <a:r>
              <a:rPr lang="ru-RU" b="1" dirty="0" err="1" smtClean="0"/>
              <a:t>Гудович</a:t>
            </a:r>
            <a:r>
              <a:rPr lang="ru-RU" b="1" dirty="0" smtClean="0"/>
              <a:t>, с 1808- А.П. </a:t>
            </a:r>
            <a:r>
              <a:rPr lang="ru-RU" b="1" dirty="0" err="1" smtClean="0"/>
              <a:t>Тормасов</a:t>
            </a:r>
            <a:r>
              <a:rPr lang="ru-RU" b="1" dirty="0" smtClean="0"/>
              <a:t>.</a:t>
            </a:r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24 октября 1813 г. – </a:t>
            </a:r>
            <a:r>
              <a:rPr lang="ru-RU" b="1" dirty="0" err="1" smtClean="0"/>
              <a:t>Гюлистанский</a:t>
            </a:r>
            <a:r>
              <a:rPr lang="ru-RU" b="1" dirty="0" smtClean="0"/>
              <a:t> мир</a:t>
            </a:r>
          </a:p>
          <a:p>
            <a:r>
              <a:rPr lang="ru-RU" b="1" dirty="0" smtClean="0"/>
              <a:t>Иранский шах признал за Россией территорию современной </a:t>
            </a:r>
            <a:r>
              <a:rPr lang="ru-RU" b="1" dirty="0"/>
              <a:t>Г</a:t>
            </a:r>
            <a:r>
              <a:rPr lang="ru-RU" b="1" dirty="0" smtClean="0"/>
              <a:t>рузии, Дагестана.</a:t>
            </a:r>
          </a:p>
          <a:p>
            <a:r>
              <a:rPr lang="ru-RU" b="1" dirty="0" smtClean="0"/>
              <a:t>России предоставлено право свободного плавания на Каспии.</a:t>
            </a:r>
            <a:endParaRPr lang="ru-RU" b="1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591579" cy="1439850"/>
          </a:xfrm>
        </p:spPr>
        <p:txBody>
          <a:bodyPr>
            <a:prstTxWarp prst="textCanUp">
              <a:avLst/>
            </a:prstTxWarp>
          </a:bodyPr>
          <a:lstStyle/>
          <a:p>
            <a:r>
              <a:rPr lang="ru-RU" dirty="0" smtClean="0"/>
              <a:t>Европейское направление Внешней политики Александра </a:t>
            </a:r>
            <a:r>
              <a:rPr lang="en-US" dirty="0" smtClean="0">
                <a:latin typeface="Arial"/>
                <a:cs typeface="Arial"/>
              </a:rPr>
              <a:t>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14488"/>
            <a:ext cx="8663017" cy="4786346"/>
          </a:xfrm>
        </p:spPr>
        <p:txBody>
          <a:bodyPr/>
          <a:lstStyle/>
          <a:p>
            <a:r>
              <a:rPr lang="ru-RU" sz="2800" b="1" dirty="0" smtClean="0"/>
              <a:t>Возобновил торговлю с Англией.</a:t>
            </a:r>
          </a:p>
          <a:p>
            <a:r>
              <a:rPr lang="ru-RU" sz="2800" b="1" dirty="0" smtClean="0"/>
              <a:t>Отозваны русские войска, направленные на покорение Индии.</a:t>
            </a:r>
          </a:p>
          <a:p>
            <a:r>
              <a:rPr lang="ru-RU" sz="2800" b="1" dirty="0" smtClean="0"/>
              <a:t>5 апреля 1801 – конвенция России и </a:t>
            </a:r>
            <a:r>
              <a:rPr lang="ru-RU" sz="2800" b="1" dirty="0"/>
              <a:t>А</a:t>
            </a:r>
            <a:r>
              <a:rPr lang="ru-RU" sz="2800" b="1" dirty="0" smtClean="0"/>
              <a:t>нглии о «Взаимной дружбе», направленная против Наполеона.</a:t>
            </a:r>
          </a:p>
          <a:p>
            <a:r>
              <a:rPr lang="ru-RU" sz="2800" b="1" dirty="0" smtClean="0"/>
              <a:t>1805 – сформирована 3 коалиция (Россия, Англия, Австрия, Швеция, Неаполитанское королевство).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421" y="142852"/>
            <a:ext cx="8591579" cy="654032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ru-RU" dirty="0" smtClean="0"/>
              <a:t>Коалиционные войны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000768"/>
            <a:ext cx="8734455" cy="714380"/>
          </a:xfrm>
        </p:spPr>
        <p:txBody>
          <a:bodyPr/>
          <a:lstStyle/>
          <a:p>
            <a:r>
              <a:rPr lang="ru-RU" b="1" dirty="0" smtClean="0"/>
              <a:t>8 октября 1805 – сражение под Ульмом. Разгром австрийских войск.</a:t>
            </a:r>
            <a:endParaRPr lang="ru-RU" b="1" dirty="0"/>
          </a:p>
        </p:txBody>
      </p:sp>
      <p:pic>
        <p:nvPicPr>
          <p:cNvPr id="3074" name="Picture 2" descr="C:\Documents and Settings\777\Мои документы\Мои рисунки\800px-Charles_Th%C3%A9venin_-_Reddition_de_la_ville_d%27Ulm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857232"/>
            <a:ext cx="76200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9545" y="5286388"/>
            <a:ext cx="8734455" cy="1268403"/>
          </a:xfrm>
        </p:spPr>
        <p:txBody>
          <a:bodyPr/>
          <a:lstStyle/>
          <a:p>
            <a:r>
              <a:rPr lang="ru-RU" b="1" dirty="0" smtClean="0"/>
              <a:t>20 ноября 1805 – поражение под Аустерлицем. Россия потеряла 15 000 солдат. 3 коалиция прекратила существование.</a:t>
            </a:r>
            <a:endParaRPr lang="ru-RU" b="1" dirty="0"/>
          </a:p>
        </p:txBody>
      </p:sp>
      <p:pic>
        <p:nvPicPr>
          <p:cNvPr id="4099" name="Picture 3" descr="C:\Documents and Settings\777\Мои документы\Мои рисунки\800px-Austerlitz-baron-Pasc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214290"/>
            <a:ext cx="8286808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545" y="0"/>
            <a:ext cx="8734455" cy="1143000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ru-RU" dirty="0" smtClean="0"/>
              <a:t>Сражение под Аустерлицем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8805893" cy="5572164"/>
          </a:xfrm>
        </p:spPr>
        <p:txBody>
          <a:bodyPr/>
          <a:lstStyle/>
          <a:p>
            <a:r>
              <a:rPr lang="ru-RU" dirty="0" smtClean="0"/>
              <a:t>Александр плохо разбирался  военном деле, но, снедаемой жаждой славы рвался в бой… по требованию царя русские войска из России шли к </a:t>
            </a:r>
            <a:r>
              <a:rPr lang="ru-RU" dirty="0"/>
              <a:t>А</a:t>
            </a:r>
            <a:r>
              <a:rPr lang="ru-RU" dirty="0" smtClean="0"/>
              <a:t>устерлицу точно на учение, с барабанным боем… Наполеон боялся только одного: как бы русские не ушли… Он подыгрывал  Александру и вёл себя так, будто боится предстоящего сражения…2 декабря 1805 произошла кровавая битва. Наполеон лично руководил сражением от начала до конца. Поражение союзников определилось с первых же часов утреннего боя… Используя уязвимые стороны союзнической армии, Наполеон сумел оттеснить её к замёрзшим прудам и дал приказ бить ядрами в лёд. Под Аустерлицем  </a:t>
            </a:r>
            <a:r>
              <a:rPr lang="ru-RU" dirty="0" err="1" smtClean="0"/>
              <a:t>русско</a:t>
            </a:r>
            <a:r>
              <a:rPr lang="ru-RU" dirty="0" smtClean="0"/>
              <a:t> – австрийская армия потерпела полный разгром. Франц и </a:t>
            </a:r>
            <a:r>
              <a:rPr lang="ru-RU" dirty="0"/>
              <a:t>А</a:t>
            </a:r>
            <a:r>
              <a:rPr lang="ru-RU" dirty="0" smtClean="0"/>
              <a:t>лександр покинули поле боя задолго до окончательной катастрофы.</a:t>
            </a: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572140"/>
            <a:ext cx="8501122" cy="982651"/>
          </a:xfrm>
        </p:spPr>
        <p:txBody>
          <a:bodyPr/>
          <a:lstStyle/>
          <a:p>
            <a:r>
              <a:rPr lang="ru-RU" dirty="0" smtClean="0"/>
              <a:t>2 июня 1807 – поражение под </a:t>
            </a:r>
            <a:r>
              <a:rPr lang="ru-RU" dirty="0" err="1" smtClean="0"/>
              <a:t>Фридландом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3" name="Picture 3" descr="C:\Documents and Settings\777\Мои документы\Мои рисунки\300px-Napoleon_friedlan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571480"/>
            <a:ext cx="6072230" cy="4572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107" y="0"/>
            <a:ext cx="8805893" cy="654032"/>
          </a:xfrm>
        </p:spPr>
        <p:txBody>
          <a:bodyPr/>
          <a:lstStyle/>
          <a:p>
            <a:r>
              <a:rPr lang="ru-RU" dirty="0" err="1" smtClean="0"/>
              <a:t>Тильзитский</a:t>
            </a:r>
            <a:r>
              <a:rPr lang="ru-RU" dirty="0" smtClean="0"/>
              <a:t> мир 1807. Встреча на Немане.</a:t>
            </a:r>
            <a:endParaRPr lang="ru-RU" dirty="0"/>
          </a:p>
        </p:txBody>
      </p:sp>
      <p:pic>
        <p:nvPicPr>
          <p:cNvPr id="6146" name="Picture 2" descr="C:\Documents and Settings\777\Мои документы\Мои рисунки\s640x4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714356"/>
            <a:ext cx="8286808" cy="585789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777\Мои документы\Мои рисунки\s640x48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81200" y="214290"/>
            <a:ext cx="5591196" cy="63579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34455" cy="1643042"/>
          </a:xfrm>
        </p:spPr>
        <p:txBody>
          <a:bodyPr/>
          <a:lstStyle/>
          <a:p>
            <a:r>
              <a:rPr lang="ru-RU" dirty="0" smtClean="0"/>
              <a:t>Какие обстоятельства заставили </a:t>
            </a:r>
            <a:r>
              <a:rPr lang="ru-RU" dirty="0"/>
              <a:t>А</a:t>
            </a:r>
            <a:r>
              <a:rPr lang="ru-RU" dirty="0" smtClean="0"/>
              <a:t>лександра </a:t>
            </a:r>
            <a:r>
              <a:rPr lang="en-US" dirty="0" smtClean="0">
                <a:latin typeface="Arial"/>
                <a:cs typeface="Arial"/>
              </a:rPr>
              <a:t>l</a:t>
            </a:r>
            <a:r>
              <a:rPr lang="ru-RU" dirty="0" smtClean="0">
                <a:latin typeface="Arial"/>
                <a:cs typeface="Arial"/>
              </a:rPr>
              <a:t> пойти на переговоры с Наполеоном?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8107" y="1928802"/>
            <a:ext cx="8591611" cy="4714908"/>
          </a:xfrm>
          <a:ln w="57150">
            <a:solidFill>
              <a:srgbClr val="00B050"/>
            </a:solidFill>
          </a:ln>
        </p:spPr>
        <p:txBody>
          <a:bodyPr/>
          <a:lstStyle/>
          <a:p>
            <a:r>
              <a:rPr lang="ru-RU" sz="3200" b="1" dirty="0" smtClean="0"/>
              <a:t> Условия </a:t>
            </a:r>
            <a:r>
              <a:rPr lang="ru-RU" sz="3200" b="1" dirty="0" err="1" smtClean="0"/>
              <a:t>Тильзитского</a:t>
            </a:r>
            <a:r>
              <a:rPr lang="ru-RU" sz="3200" b="1" dirty="0" smtClean="0"/>
              <a:t> мира.</a:t>
            </a:r>
          </a:p>
          <a:p>
            <a:pPr marL="457200" indent="-457200">
              <a:buAutoNum type="arabicParenR"/>
            </a:pPr>
            <a:r>
              <a:rPr lang="ru-RU" b="1" dirty="0" smtClean="0"/>
              <a:t>Россия признавала территориальные приобретения Франции.</a:t>
            </a:r>
          </a:p>
          <a:p>
            <a:pPr marL="457200" indent="-457200">
              <a:buAutoNum type="arabicParenR"/>
            </a:pPr>
            <a:r>
              <a:rPr lang="ru-RU" b="1" dirty="0" smtClean="0"/>
              <a:t>Россия присоединялась к континентальной блокаде против Англии (запрет торговли).</a:t>
            </a:r>
          </a:p>
          <a:p>
            <a:pPr marL="457200" indent="-457200">
              <a:buAutoNum type="arabicParenR"/>
            </a:pPr>
            <a:r>
              <a:rPr lang="ru-RU" b="1" dirty="0" smtClean="0"/>
              <a:t> Россия получала свободу действий в войнах с Турцией и Ираном.</a:t>
            </a:r>
          </a:p>
          <a:p>
            <a:pPr marL="457200" indent="-457200">
              <a:buNone/>
            </a:pPr>
            <a:r>
              <a:rPr lang="ru-RU" b="1" dirty="0"/>
              <a:t> </a:t>
            </a:r>
            <a:r>
              <a:rPr lang="ru-RU" b="1" dirty="0" smtClean="0"/>
              <a:t> </a:t>
            </a:r>
          </a:p>
          <a:p>
            <a:pPr marL="457200" indent="-457200">
              <a:buNone/>
            </a:pPr>
            <a:r>
              <a:rPr lang="ru-RU" b="1" dirty="0" smtClean="0"/>
              <a:t>Назовите + и – </a:t>
            </a:r>
            <a:r>
              <a:rPr lang="ru-RU" b="1" dirty="0" err="1" smtClean="0"/>
              <a:t>Тильзитского</a:t>
            </a:r>
            <a:r>
              <a:rPr lang="ru-RU" b="1" dirty="0" smtClean="0"/>
              <a:t> мира.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6072206"/>
          <a:ext cx="6096000" cy="428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428628"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983" y="0"/>
            <a:ext cx="8663017" cy="1143000"/>
          </a:xfrm>
        </p:spPr>
        <p:txBody>
          <a:bodyPr>
            <a:prstTxWarp prst="textCanUp">
              <a:avLst/>
            </a:prstTxWarp>
          </a:bodyPr>
          <a:lstStyle/>
          <a:p>
            <a:r>
              <a:rPr lang="ru-RU" dirty="0" smtClean="0"/>
              <a:t>Причины войны между Россией и </a:t>
            </a:r>
            <a:r>
              <a:rPr lang="ru-RU" dirty="0"/>
              <a:t>Ф</a:t>
            </a:r>
            <a:r>
              <a:rPr lang="ru-RU" dirty="0" smtClean="0"/>
              <a:t>ранцией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428736"/>
          <a:ext cx="8786874" cy="507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4842"/>
                <a:gridCol w="4572032"/>
              </a:tblGrid>
              <a:tr h="555290">
                <a:tc>
                  <a:txBody>
                    <a:bodyPr/>
                    <a:lstStyle/>
                    <a:p>
                      <a:r>
                        <a:rPr lang="ru-RU" dirty="0" smtClean="0"/>
                        <a:t>Для Франции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Для России</a:t>
                      </a:r>
                      <a:endParaRPr lang="ru-RU" dirty="0"/>
                    </a:p>
                  </a:txBody>
                  <a:tcPr/>
                </a:tc>
              </a:tr>
              <a:tr h="976102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Несоблюдение континентальной блокады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Убытки России от континентальной</a:t>
                      </a:r>
                      <a:r>
                        <a:rPr lang="ru-RU" sz="2000" b="1" baseline="0" dirty="0" smtClean="0"/>
                        <a:t> блокады.</a:t>
                      </a:r>
                      <a:endParaRPr lang="ru-RU" sz="2000" b="1" dirty="0"/>
                    </a:p>
                  </a:txBody>
                  <a:tcPr/>
                </a:tc>
              </a:tr>
              <a:tr h="2221159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Указ Александра </a:t>
                      </a:r>
                      <a:r>
                        <a:rPr lang="en-US" sz="2000" b="1" dirty="0" smtClean="0">
                          <a:latin typeface="Arial"/>
                          <a:cs typeface="Arial"/>
                        </a:rPr>
                        <a:t>l</a:t>
                      </a:r>
                      <a:r>
                        <a:rPr lang="ru-RU" sz="2000" b="1" dirty="0" smtClean="0">
                          <a:latin typeface="Arial"/>
                          <a:cs typeface="Arial"/>
                        </a:rPr>
                        <a:t> (1810) о введении нового таможенного тарифа. Высокими пошлинами облагались предметы роскоши ввозимые из Франции.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Созданное под протекторатом Наполеона Герцогство Варшавское являлось удобным плацдармом для нападения на Россию.</a:t>
                      </a:r>
                      <a:endParaRPr lang="ru-RU" sz="2000" b="1" dirty="0"/>
                    </a:p>
                  </a:txBody>
                  <a:tcPr/>
                </a:tc>
              </a:tr>
              <a:tr h="1319547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Падение авторитета Александра </a:t>
                      </a:r>
                      <a:r>
                        <a:rPr lang="en-US" sz="2000" b="1" dirty="0" smtClean="0">
                          <a:latin typeface="Arial"/>
                          <a:cs typeface="Arial"/>
                        </a:rPr>
                        <a:t>l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734455" cy="1143000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ru-RU" dirty="0" smtClean="0"/>
              <a:t>1808 – 1809 – война со Швецией.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805893" cy="4972072"/>
          </a:xfrm>
          <a:ln w="57150">
            <a:solidFill>
              <a:srgbClr val="00B050"/>
            </a:solidFill>
          </a:ln>
        </p:spPr>
        <p:txBody>
          <a:bodyPr/>
          <a:lstStyle/>
          <a:p>
            <a:r>
              <a:rPr lang="ru-RU" sz="3200" dirty="0" smtClean="0"/>
              <a:t>Повод – отказ шведского короля присоединиться к континентальной блокаде.</a:t>
            </a:r>
          </a:p>
          <a:p>
            <a:r>
              <a:rPr lang="ru-RU" sz="3200" dirty="0" smtClean="0"/>
              <a:t>Итог разгром Швеции. </a:t>
            </a:r>
            <a:r>
              <a:rPr lang="ru-RU" sz="3200" dirty="0" err="1" smtClean="0"/>
              <a:t>Фридрихсгамский</a:t>
            </a:r>
            <a:r>
              <a:rPr lang="ru-RU" sz="3200" dirty="0" smtClean="0"/>
              <a:t> мир.</a:t>
            </a:r>
          </a:p>
          <a:p>
            <a:r>
              <a:rPr lang="ru-RU" sz="3200" dirty="0" smtClean="0"/>
              <a:t>Условия </a:t>
            </a:r>
            <a:r>
              <a:rPr lang="ru-RU" sz="3200" dirty="0" err="1" smtClean="0"/>
              <a:t>Фридрисгамского</a:t>
            </a:r>
            <a:r>
              <a:rPr lang="ru-RU" sz="3200" dirty="0" smtClean="0"/>
              <a:t> мира:</a:t>
            </a:r>
          </a:p>
          <a:p>
            <a:pPr>
              <a:buNone/>
            </a:pPr>
            <a:r>
              <a:rPr lang="ru-RU" sz="3200" dirty="0"/>
              <a:t>  </a:t>
            </a:r>
            <a:r>
              <a:rPr lang="ru-RU" sz="3200" dirty="0" smtClean="0"/>
              <a:t>  Финляндия, включая Аландские острова, отходила к России. Создание Великого княжества Финляндского.</a:t>
            </a:r>
            <a:endParaRPr lang="ru-RU" sz="32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805893" cy="1143000"/>
          </a:xfrm>
        </p:spPr>
        <p:txBody>
          <a:bodyPr>
            <a:prstTxWarp prst="textCanUp">
              <a:avLst/>
            </a:prstTxWarp>
          </a:bodyPr>
          <a:lstStyle/>
          <a:p>
            <a:r>
              <a:rPr lang="ru-RU" dirty="0" smtClean="0"/>
              <a:t>Назовите успехи и неудачи внешней политики России в период с 1801 по 1812 гг.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1643050"/>
          <a:ext cx="8215370" cy="4643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685"/>
                <a:gridCol w="4107685"/>
              </a:tblGrid>
              <a:tr h="2305723">
                <a:tc>
                  <a:txBody>
                    <a:bodyPr/>
                    <a:lstStyle/>
                    <a:p>
                      <a:endParaRPr lang="ru-RU" sz="6000" dirty="0" smtClean="0"/>
                    </a:p>
                    <a:p>
                      <a:r>
                        <a:rPr lang="ru-RU" sz="6000" dirty="0" smtClean="0"/>
                        <a:t>Успехи 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6000" dirty="0" smtClean="0"/>
                    </a:p>
                    <a:p>
                      <a:r>
                        <a:rPr lang="ru-RU" sz="6000" dirty="0" smtClean="0"/>
                        <a:t>Неудачи</a:t>
                      </a:r>
                      <a:endParaRPr lang="ru-RU" sz="6000" dirty="0"/>
                    </a:p>
                  </a:txBody>
                  <a:tcPr/>
                </a:tc>
              </a:tr>
              <a:tr h="233774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663017" cy="5154626"/>
          </a:xfrm>
        </p:spPr>
        <p:txBody>
          <a:bodyPr>
            <a:prstTxWarp prst="textCurveUp">
              <a:avLst/>
            </a:prstTxWarp>
          </a:bodyPr>
          <a:lstStyle/>
          <a:p>
            <a:r>
              <a:rPr lang="ru-RU" dirty="0" smtClean="0"/>
              <a:t>Спасибо за внимание !</a:t>
            </a:r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0019_slide">
  <a:themeElements>
    <a:clrScheme name="Тема Office 2">
      <a:dk1>
        <a:srgbClr val="000000"/>
      </a:dk1>
      <a:lt1>
        <a:srgbClr val="66CCFF"/>
      </a:lt1>
      <a:dk2>
        <a:srgbClr val="000000"/>
      </a:dk2>
      <a:lt2>
        <a:srgbClr val="CCCCCC"/>
      </a:lt2>
      <a:accent1>
        <a:srgbClr val="2B6A3D"/>
      </a:accent1>
      <a:accent2>
        <a:srgbClr val="384F8C"/>
      </a:accent2>
      <a:accent3>
        <a:srgbClr val="B8E2FF"/>
      </a:accent3>
      <a:accent4>
        <a:srgbClr val="000000"/>
      </a:accent4>
      <a:accent5>
        <a:srgbClr val="ACB9AF"/>
      </a:accent5>
      <a:accent6>
        <a:srgbClr val="32477E"/>
      </a:accent6>
      <a:hlink>
        <a:srgbClr val="6B612B"/>
      </a:hlink>
      <a:folHlink>
        <a:srgbClr val="32647D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B8E2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B8E2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B8E2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B8E2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FFFF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FFFF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FFFF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FFFF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66CCFF"/>
      </a:lt1>
      <a:dk2>
        <a:srgbClr val="000000"/>
      </a:dk2>
      <a:lt2>
        <a:srgbClr val="CCCCCC"/>
      </a:lt2>
      <a:accent1>
        <a:srgbClr val="2B6A3D"/>
      </a:accent1>
      <a:accent2>
        <a:srgbClr val="384F8C"/>
      </a:accent2>
      <a:accent3>
        <a:srgbClr val="B8E2FF"/>
      </a:accent3>
      <a:accent4>
        <a:srgbClr val="000000"/>
      </a:accent4>
      <a:accent5>
        <a:srgbClr val="ACB9AF"/>
      </a:accent5>
      <a:accent6>
        <a:srgbClr val="32477E"/>
      </a:accent6>
      <a:hlink>
        <a:srgbClr val="6B612B"/>
      </a:hlink>
      <a:folHlink>
        <a:srgbClr val="32647D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B8E2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B8E2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B8E2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B8E2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FFFF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FFFF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FFFF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FFFF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ind_0019_slide</Template>
  <TotalTime>348</TotalTime>
  <Words>1010</Words>
  <Application>Microsoft Office PowerPoint</Application>
  <PresentationFormat>Экран (4:3)</PresentationFormat>
  <Paragraphs>186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ind_0019_slide</vt:lpstr>
      <vt:lpstr>1_Default Design</vt:lpstr>
      <vt:lpstr>Внешняя политика Александра I</vt:lpstr>
      <vt:lpstr>Тест:</vt:lpstr>
      <vt:lpstr>Слайд 3</vt:lpstr>
      <vt:lpstr>Слайд 4</vt:lpstr>
      <vt:lpstr>Слайд 5</vt:lpstr>
      <vt:lpstr>Слайд 6</vt:lpstr>
      <vt:lpstr>Слайд 7</vt:lpstr>
      <vt:lpstr>Правильные ответы</vt:lpstr>
      <vt:lpstr>Работа на доске</vt:lpstr>
      <vt:lpstr>Перечислите реформаторские предложения Негласного комитета.</vt:lpstr>
      <vt:lpstr>Международная обстановка</vt:lpstr>
      <vt:lpstr>Слайд 12</vt:lpstr>
      <vt:lpstr>Слайд 13</vt:lpstr>
      <vt:lpstr>1806 – 1812 –  Война с Турцией</vt:lpstr>
      <vt:lpstr>Крупнейшие  морские сражения</vt:lpstr>
      <vt:lpstr>М.И. Кутузов возглавил Дунайскую армию в 1811 году.</vt:lpstr>
      <vt:lpstr>Слайд 17</vt:lpstr>
      <vt:lpstr>1804 – 1813 гг. война с Ираном</vt:lpstr>
      <vt:lpstr>Европейское направление Внешней политики Александра l</vt:lpstr>
      <vt:lpstr>Коалиционные войны</vt:lpstr>
      <vt:lpstr>Слайд 21</vt:lpstr>
      <vt:lpstr>Сражение под Аустерлицем</vt:lpstr>
      <vt:lpstr>Слайд 23</vt:lpstr>
      <vt:lpstr>Тильзитский мир 1807. Встреча на Немане.</vt:lpstr>
      <vt:lpstr>Слайд 25</vt:lpstr>
      <vt:lpstr>Какие обстоятельства заставили Александра l пойти на переговоры с Наполеоном?</vt:lpstr>
      <vt:lpstr>Причины войны между Россией и Францией</vt:lpstr>
      <vt:lpstr>1808 – 1809 – война со Швецией.</vt:lpstr>
      <vt:lpstr>Назовите успехи и неудачи внешней политики России в период с 1801 по 1812 гг.</vt:lpstr>
      <vt:lpstr>Спасибо за внимание !</vt:lpstr>
    </vt:vector>
  </TitlesOfParts>
  <Company>WIN7XP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Внешняя политика Александра I</dc:title>
  <dc:creator>WIN7XP</dc:creator>
  <cp:lastModifiedBy>COMP</cp:lastModifiedBy>
  <cp:revision>38</cp:revision>
  <dcterms:created xsi:type="dcterms:W3CDTF">2011-07-27T16:13:21Z</dcterms:created>
  <dcterms:modified xsi:type="dcterms:W3CDTF">2011-10-10T04:13:58Z</dcterms:modified>
</cp:coreProperties>
</file>