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1" r:id="rId2"/>
  </p:sldMasterIdLst>
  <p:notesMasterIdLst>
    <p:notesMasterId r:id="rId40"/>
  </p:notesMasterIdLst>
  <p:sldIdLst>
    <p:sldId id="290" r:id="rId3"/>
    <p:sldId id="288" r:id="rId4"/>
    <p:sldId id="257" r:id="rId5"/>
    <p:sldId id="259" r:id="rId6"/>
    <p:sldId id="260" r:id="rId7"/>
    <p:sldId id="267" r:id="rId8"/>
    <p:sldId id="278" r:id="rId9"/>
    <p:sldId id="268" r:id="rId10"/>
    <p:sldId id="275" r:id="rId11"/>
    <p:sldId id="279" r:id="rId12"/>
    <p:sldId id="280" r:id="rId13"/>
    <p:sldId id="287" r:id="rId14"/>
    <p:sldId id="264" r:id="rId15"/>
    <p:sldId id="265" r:id="rId16"/>
    <p:sldId id="266" r:id="rId17"/>
    <p:sldId id="261" r:id="rId18"/>
    <p:sldId id="277" r:id="rId19"/>
    <p:sldId id="274" r:id="rId20"/>
    <p:sldId id="273" r:id="rId21"/>
    <p:sldId id="286" r:id="rId22"/>
    <p:sldId id="294" r:id="rId23"/>
    <p:sldId id="289" r:id="rId24"/>
    <p:sldId id="270" r:id="rId25"/>
    <p:sldId id="272" r:id="rId26"/>
    <p:sldId id="295" r:id="rId27"/>
    <p:sldId id="262" r:id="rId28"/>
    <p:sldId id="271" r:id="rId29"/>
    <p:sldId id="281" r:id="rId30"/>
    <p:sldId id="263" r:id="rId31"/>
    <p:sldId id="282" r:id="rId32"/>
    <p:sldId id="283" r:id="rId33"/>
    <p:sldId id="285" r:id="rId34"/>
    <p:sldId id="291" r:id="rId35"/>
    <p:sldId id="292" r:id="rId36"/>
    <p:sldId id="296" r:id="rId37"/>
    <p:sldId id="297" r:id="rId38"/>
    <p:sldId id="298" r:id="rId3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00FFFF"/>
    <a:srgbClr val="66FFFF"/>
    <a:srgbClr val="4D4D4D"/>
    <a:srgbClr val="FF3300"/>
    <a:srgbClr val="00CC00"/>
    <a:srgbClr val="000099"/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17" autoAdjust="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91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6963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96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4AE71CB-2D74-4C5E-8A67-BFCDF43BBE3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F2BF71-DDD9-4709-AE85-989BD617085F}" type="slidenum">
              <a:rPr lang="ru-RU"/>
              <a:pPr/>
              <a:t>21</a:t>
            </a:fld>
            <a:endParaRPr lang="ru-RU"/>
          </a:p>
        </p:txBody>
      </p:sp>
      <p:sp>
        <p:nvSpPr>
          <p:cNvPr id="706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Пример морфологических доказательств эволюции – конечности млекопитающих</a:t>
            </a:r>
          </a:p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4BE1F6-A692-4D0F-8180-D104BCB0085D}" type="slidenum">
              <a:rPr lang="ru-RU"/>
              <a:pPr/>
              <a:t>25</a:t>
            </a:fld>
            <a:endParaRPr lang="ru-RU"/>
          </a:p>
        </p:txBody>
      </p:sp>
      <p:sp>
        <p:nvSpPr>
          <p:cNvPr id="727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Пример морфологических доказательств эволюции – гомология костей черепа и слуховых косточек.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7171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7172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73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74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75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76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177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17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8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182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183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FB7BE35-5FF6-488A-8AEF-5882F2F308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3E13E17-F6BE-4E2A-9ADE-D7A316371C3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8A89036-462E-4760-8F57-BC3DF8EAFC5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5426142-FAE6-4B89-A778-AEC9E6E1809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A71C5AE-931A-4B1B-A08E-417C70E06B1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0D1423-2232-4FBA-8E4C-42A7AF3F4A6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758702-0016-4B13-98ED-7D685683793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D5F7502-A202-42D4-98FE-960C3FAF428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F75AA5C-A587-452F-BAD9-37302466888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449DE7-476B-430E-A699-80C1652E4F36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335659A-AB46-4923-816C-33D03CBA789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1FF4DC-6367-42C3-BE82-B87DF84109A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9AAAD4-7CEA-4AA8-8983-DA71C548509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D8E8E8-EC8A-4B50-937B-D4701F02A9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70F99-71EE-4EF6-ADD6-C0412132B9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1B854-4BF7-436E-8587-504B571B58B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44C2EF-AF19-4770-97D2-9CCBC8FB16C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C07605-2CB3-4B07-82F4-A15D5D8650A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3C1143-0C17-4631-A9ED-1D8E462B7C8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7D2D9-B8C1-45F0-A33D-C7663A7EA69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34B29-9959-4CDA-8036-C306647E292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F665AB-2BA6-4B09-B9C4-8E80C8293FD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9BA0F70-E112-4131-A6FC-5F7F03AF848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3DC7386-4FA9-4834-B146-7D230B1FEC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A58BD42-880C-423C-BF14-CC89F3F52B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201A9FA5-F004-4AB6-8654-676915C3F504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614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6149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615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5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5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53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5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15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56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15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615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F0BA3282-BA12-4DC4-AB88-62B9CF499F01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45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4.jpeg"/><Relationship Id="rId5" Type="http://schemas.openxmlformats.org/officeDocument/2006/relationships/image" Target="../media/image8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slide" Target="slide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/index.php?title=%D0%9F%D0%B0%D1%80%D0%B0%D0%BB%D0%BB%D0%B5%D0%BB%D1%8C%D0%BD%D0%BE%D0%B5_%D1%80%D0%B0%D0%B7%D0%B2%D0%B8%D1%82%D0%B8%D0%B5&amp;action=edit&amp;redlink=1" TargetMode="External"/><Relationship Id="rId2" Type="http://schemas.openxmlformats.org/officeDocument/2006/relationships/hyperlink" Target="http://ru.wikipedia.org/wiki/%D0%9F%D0%B0%D1%80%D0%B0%D1%84%D0%B8%D0%BB%D0%B8%D1%8F" TargetMode="Externa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hyperlink" Target="http://arvengusel.narod.ru/orca17.jpg" TargetMode="Externa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7.jpeg"/><Relationship Id="rId4" Type="http://schemas.openxmlformats.org/officeDocument/2006/relationships/hyperlink" Target="http://www.animalist.ru/images/gera/29112005065014.jpg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http://img.crazys.info/files/i/2007.12.28/1198857479_chinese_pangolin.jpg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9.jpeg"/><Relationship Id="rId4" Type="http://schemas.openxmlformats.org/officeDocument/2006/relationships/hyperlink" Target="http://funzoo.ru/uploads/posts/2008-06/1213545149_4.jpg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40" name="Picture 24" descr="{F8F8BB01-E34C-4256-8222-336164BAC18A}"/>
          <p:cNvPicPr>
            <a:picLocks noChangeAspect="1" noChangeArrowheads="1"/>
          </p:cNvPicPr>
          <p:nvPr/>
        </p:nvPicPr>
        <p:blipFill>
          <a:blip r:embed="rId2">
            <a:lum bright="12000" contrast="-12000"/>
          </a:blip>
          <a:srcRect/>
          <a:stretch>
            <a:fillRect/>
          </a:stretch>
        </p:blipFill>
        <p:spPr bwMode="auto">
          <a:xfrm>
            <a:off x="0" y="30163"/>
            <a:ext cx="9144000" cy="6827837"/>
          </a:xfrm>
          <a:prstGeom prst="rect">
            <a:avLst/>
          </a:prstGeom>
          <a:noFill/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05000"/>
            <a:ext cx="7772400" cy="1920875"/>
          </a:xfrm>
        </p:spPr>
        <p:txBody>
          <a:bodyPr/>
          <a:lstStyle/>
          <a:p>
            <a:r>
              <a:rPr lang="ru-RU" sz="8000" b="0">
                <a:solidFill>
                  <a:schemeClr val="hlink"/>
                </a:solidFill>
                <a:latin typeface="Monotype Corsiva" pitchFamily="66" charset="0"/>
              </a:rPr>
              <a:t>Закономерности эволюции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8000" b="0">
                <a:latin typeface="Monotype Corsiva" pitchFamily="66" charset="0"/>
              </a:rPr>
              <a:t>Дивергенция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i="1">
                <a:latin typeface="Arial" pitchFamily="34" charset="0"/>
              </a:rPr>
              <a:t>Дивергенция </a:t>
            </a:r>
            <a:r>
              <a:rPr lang="ru-RU" b="0">
                <a:latin typeface="Arial" pitchFamily="34" charset="0"/>
              </a:rPr>
              <a:t>- это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>
                <a:latin typeface="Arial" pitchFamily="34" charset="0"/>
              </a:rPr>
              <a:t>    </a:t>
            </a:r>
            <a:r>
              <a:rPr lang="ru-RU" b="1">
                <a:latin typeface="Arial" pitchFamily="34" charset="0"/>
              </a:rPr>
              <a:t>процесс </a:t>
            </a:r>
            <a:r>
              <a:rPr lang="ru-RU" b="1" u="sng">
                <a:solidFill>
                  <a:schemeClr val="hlink"/>
                </a:solidFill>
                <a:latin typeface="Arial" pitchFamily="34" charset="0"/>
              </a:rPr>
              <a:t>расхождения</a:t>
            </a:r>
            <a:r>
              <a:rPr lang="ru-RU" b="1">
                <a:latin typeface="Arial" pitchFamily="34" charset="0"/>
              </a:rPr>
              <a:t> признаков у особей </a:t>
            </a:r>
            <a:r>
              <a:rPr lang="ru-RU" b="1" u="sng">
                <a:solidFill>
                  <a:schemeClr val="hlink"/>
                </a:solidFill>
                <a:latin typeface="Arial" pitchFamily="34" charset="0"/>
              </a:rPr>
              <a:t>одной</a:t>
            </a:r>
            <a:r>
              <a:rPr lang="ru-RU" b="1">
                <a:latin typeface="Arial" pitchFamily="34" charset="0"/>
              </a:rPr>
              <a:t> систематической категории в связи с тем, что они приспосабливаются </a:t>
            </a:r>
            <a:r>
              <a:rPr lang="ru-RU" b="1" u="sng">
                <a:solidFill>
                  <a:schemeClr val="hlink"/>
                </a:solidFill>
                <a:latin typeface="Arial" pitchFamily="34" charset="0"/>
              </a:rPr>
              <a:t>к разным условиям</a:t>
            </a:r>
            <a:r>
              <a:rPr lang="ru-RU" b="1">
                <a:latin typeface="Arial" pitchFamily="34" charset="0"/>
              </a:rPr>
              <a:t> обитания.</a:t>
            </a:r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 flipH="1" flipV="1">
            <a:off x="2819400" y="5105400"/>
            <a:ext cx="1524000" cy="1250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 flipH="1" flipV="1">
            <a:off x="3810000" y="4832350"/>
            <a:ext cx="609600" cy="1447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 flipV="1">
            <a:off x="4648200" y="5105400"/>
            <a:ext cx="152400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 flipV="1">
            <a:off x="4495800" y="4724400"/>
            <a:ext cx="6096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6" name="Oval 4"/>
          <p:cNvSpPr>
            <a:spLocks noChangeArrowheads="1"/>
          </p:cNvSpPr>
          <p:nvPr/>
        </p:nvSpPr>
        <p:spPr bwMode="auto">
          <a:xfrm>
            <a:off x="4267200" y="6280150"/>
            <a:ext cx="4572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1" name="Oval 9"/>
          <p:cNvSpPr>
            <a:spLocks noChangeArrowheads="1"/>
          </p:cNvSpPr>
          <p:nvPr/>
        </p:nvSpPr>
        <p:spPr bwMode="auto">
          <a:xfrm>
            <a:off x="4876800" y="4419600"/>
            <a:ext cx="4572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2" name="Oval 10"/>
          <p:cNvSpPr>
            <a:spLocks noChangeArrowheads="1"/>
          </p:cNvSpPr>
          <p:nvPr/>
        </p:nvSpPr>
        <p:spPr bwMode="auto">
          <a:xfrm>
            <a:off x="3505200" y="4527550"/>
            <a:ext cx="4572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3" name="Oval 11"/>
          <p:cNvSpPr>
            <a:spLocks noChangeArrowheads="1"/>
          </p:cNvSpPr>
          <p:nvPr/>
        </p:nvSpPr>
        <p:spPr bwMode="auto">
          <a:xfrm>
            <a:off x="2514600" y="4832350"/>
            <a:ext cx="4572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4" name="Oval 12"/>
          <p:cNvSpPr>
            <a:spLocks noChangeArrowheads="1"/>
          </p:cNvSpPr>
          <p:nvPr/>
        </p:nvSpPr>
        <p:spPr bwMode="auto">
          <a:xfrm>
            <a:off x="6019800" y="4800600"/>
            <a:ext cx="4572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5165725" y="6227763"/>
            <a:ext cx="441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 </a:t>
            </a:r>
            <a:r>
              <a:rPr lang="ru-RU" sz="2400" b="1"/>
              <a:t>А</a:t>
            </a:r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1828800" y="46482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/>
              <a:t>А 1</a:t>
            </a:r>
          </a:p>
        </p:txBody>
      </p:sp>
      <p:sp>
        <p:nvSpPr>
          <p:cNvPr id="8212" name="Rectangle 20"/>
          <p:cNvSpPr>
            <a:spLocks noChangeArrowheads="1"/>
          </p:cNvSpPr>
          <p:nvPr/>
        </p:nvSpPr>
        <p:spPr bwMode="auto">
          <a:xfrm>
            <a:off x="6629400" y="4730750"/>
            <a:ext cx="603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/>
              <a:t>А 4</a:t>
            </a:r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5410200" y="4044950"/>
            <a:ext cx="603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/>
              <a:t>А 3</a:t>
            </a:r>
          </a:p>
        </p:txBody>
      </p:sp>
      <p:sp>
        <p:nvSpPr>
          <p:cNvPr id="8214" name="Rectangle 22"/>
          <p:cNvSpPr>
            <a:spLocks noChangeArrowheads="1"/>
          </p:cNvSpPr>
          <p:nvPr/>
        </p:nvSpPr>
        <p:spPr bwMode="auto">
          <a:xfrm>
            <a:off x="4038600" y="4121150"/>
            <a:ext cx="603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/>
              <a:t>А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  <p:bldP spid="8197" grpId="0" animBg="1"/>
      <p:bldP spid="8198" grpId="0" animBg="1"/>
      <p:bldP spid="8199" grpId="0" animBg="1"/>
      <p:bldP spid="8200" grpId="0" animBg="1"/>
      <p:bldP spid="8196" grpId="0" animBg="1"/>
      <p:bldP spid="8201" grpId="0" animBg="1"/>
      <p:bldP spid="8202" grpId="0" animBg="1"/>
      <p:bldP spid="8203" grpId="0" animBg="1"/>
      <p:bldP spid="820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229600" cy="1143000"/>
          </a:xfrm>
        </p:spPr>
        <p:txBody>
          <a:bodyPr/>
          <a:lstStyle/>
          <a:p>
            <a:r>
              <a:rPr lang="ru-RU" sz="3200" b="1">
                <a:solidFill>
                  <a:schemeClr val="accent2"/>
                </a:solidFill>
              </a:rPr>
              <a:t>Примеры дивергенции</a:t>
            </a:r>
          </a:p>
        </p:txBody>
      </p:sp>
      <p:pic>
        <p:nvPicPr>
          <p:cNvPr id="10244" name="Picture 4" descr="A3161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762000"/>
            <a:ext cx="1985963" cy="2209800"/>
          </a:xfrm>
          <a:prstGeom prst="rect">
            <a:avLst/>
          </a:prstGeom>
          <a:noFill/>
          <a:ln w="317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0246" name="Picture 6" descr="k_509"/>
          <p:cNvPicPr>
            <a:picLocks noChangeAspect="1" noChangeArrowheads="1"/>
          </p:cNvPicPr>
          <p:nvPr/>
        </p:nvPicPr>
        <p:blipFill>
          <a:blip r:embed="rId3"/>
          <a:srcRect r="42595"/>
          <a:stretch>
            <a:fillRect/>
          </a:stretch>
        </p:blipFill>
        <p:spPr bwMode="auto">
          <a:xfrm>
            <a:off x="1066800" y="3505200"/>
            <a:ext cx="2170113" cy="2514600"/>
          </a:xfrm>
          <a:prstGeom prst="rect">
            <a:avLst/>
          </a:prstGeom>
          <a:noFill/>
          <a:ln w="317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0250" name="Picture 10" descr="m00028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1524000"/>
            <a:ext cx="2122488" cy="2362200"/>
          </a:xfrm>
          <a:prstGeom prst="rect">
            <a:avLst/>
          </a:prstGeom>
          <a:noFill/>
          <a:ln w="317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990600" y="2971800"/>
            <a:ext cx="320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Arial" pitchFamily="34" charset="0"/>
              </a:rPr>
              <a:t>Алоэ 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1600200" y="6019800"/>
            <a:ext cx="1447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Arial" pitchFamily="34" charset="0"/>
              </a:rPr>
              <a:t>Кактус 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3886200" y="3886200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Arial" pitchFamily="34" charset="0"/>
              </a:rPr>
              <a:t>Монстера </a:t>
            </a:r>
          </a:p>
        </p:txBody>
      </p:sp>
      <p:pic>
        <p:nvPicPr>
          <p:cNvPr id="10261" name="Picture 21" descr="resD3A16891-191D-4601-8264-AC016CA6A02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7400" y="2667000"/>
            <a:ext cx="2971800" cy="222885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6781800" y="4953000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Arial" pitchFamily="34" charset="0"/>
              </a:rPr>
              <a:t>Кубышка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55" grpId="0"/>
      <p:bldP spid="10256" grpId="0"/>
      <p:bldP spid="10257" grpId="0"/>
      <p:bldP spid="102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{3017E48D-16D3-4A7A-A7B4-D288C536B0FB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3810000"/>
            <a:ext cx="2971800" cy="24257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4343" name="Rectangle 7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229600" cy="1143000"/>
          </a:xfrm>
          <a:noFill/>
          <a:ln/>
        </p:spPr>
        <p:txBody>
          <a:bodyPr/>
          <a:lstStyle/>
          <a:p>
            <a:r>
              <a:rPr lang="ru-RU" sz="3200" b="1">
                <a:solidFill>
                  <a:schemeClr val="accent2"/>
                </a:solidFill>
              </a:rPr>
              <a:t>Примеры дивергенции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5410200" y="6248400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Arial" pitchFamily="34" charset="0"/>
              </a:rPr>
              <a:t>Ластоногие </a:t>
            </a:r>
          </a:p>
        </p:txBody>
      </p:sp>
      <p:pic>
        <p:nvPicPr>
          <p:cNvPr id="14350" name="Picture 14" descr="resCCE83483-A859-4ABE-B708-67D080A865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962400"/>
            <a:ext cx="2743200" cy="2057400"/>
          </a:xfrm>
          <a:prstGeom prst="rect">
            <a:avLst/>
          </a:prstGeom>
          <a:noFill/>
          <a:ln w="317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1905000" y="6096000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Arial" pitchFamily="34" charset="0"/>
              </a:rPr>
              <a:t>Крот </a:t>
            </a:r>
          </a:p>
        </p:txBody>
      </p:sp>
      <p:pic>
        <p:nvPicPr>
          <p:cNvPr id="14352" name="Picture 16" descr="V_03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9200" y="1447800"/>
            <a:ext cx="2667000" cy="1836738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981200" y="3352800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Arial" pitchFamily="34" charset="0"/>
              </a:rPr>
              <a:t>Волк 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5029200" y="3200400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Arial" pitchFamily="34" charset="0"/>
              </a:rPr>
              <a:t>Летучая мышь </a:t>
            </a:r>
          </a:p>
        </p:txBody>
      </p:sp>
      <p:pic>
        <p:nvPicPr>
          <p:cNvPr id="14356" name="Picture 20" descr="Scan0001"/>
          <p:cNvPicPr>
            <a:picLocks noChangeAspect="1" noChangeArrowheads="1"/>
          </p:cNvPicPr>
          <p:nvPr/>
        </p:nvPicPr>
        <p:blipFill>
          <a:blip r:embed="rId5">
            <a:lum bright="-6000" contrast="16000"/>
          </a:blip>
          <a:srcRect/>
          <a:stretch>
            <a:fillRect/>
          </a:stretch>
        </p:blipFill>
        <p:spPr bwMode="auto">
          <a:xfrm>
            <a:off x="4267200" y="1219200"/>
            <a:ext cx="4267200" cy="18415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5" grpId="0"/>
      <p:bldP spid="14351" grpId="0"/>
      <p:bldP spid="14353" grpId="0"/>
      <p:bldP spid="143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229600" cy="1143000"/>
          </a:xfrm>
          <a:noFill/>
          <a:ln/>
        </p:spPr>
        <p:txBody>
          <a:bodyPr/>
          <a:lstStyle/>
          <a:p>
            <a:r>
              <a:rPr lang="ru-RU" sz="3200" b="1">
                <a:solidFill>
                  <a:schemeClr val="accent2"/>
                </a:solidFill>
              </a:rPr>
              <a:t>Примеры дивергенции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1752600" y="4953000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Arial" pitchFamily="34" charset="0"/>
              </a:rPr>
              <a:t>Акула</a:t>
            </a:r>
          </a:p>
        </p:txBody>
      </p:sp>
      <p:pic>
        <p:nvPicPr>
          <p:cNvPr id="21510" name="Picture 6" descr="{5E03CCFB-BA22-4FD3-ABE0-F55ABEF2D6BD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981200"/>
            <a:ext cx="3352800" cy="298926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1511" name="Picture 7" descr="{B3163AC0-BFBD-4BF5-9F39-9BC34F2C35DE}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2209800"/>
            <a:ext cx="3810000" cy="25400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5638800" y="4953000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latin typeface="Arial" pitchFamily="34" charset="0"/>
              </a:rPr>
              <a:t>Скаты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  <p:bldP spid="215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00"/>
            <a:ext cx="8229600" cy="1143000"/>
          </a:xfrm>
        </p:spPr>
        <p:txBody>
          <a:bodyPr/>
          <a:lstStyle/>
          <a:p>
            <a:r>
              <a:rPr lang="ru-RU" sz="2000" b="1">
                <a:solidFill>
                  <a:schemeClr val="tx1"/>
                </a:solidFill>
              </a:rPr>
              <a:t>Разнообразие форм клюва вьюрков</a:t>
            </a:r>
          </a:p>
        </p:txBody>
      </p:sp>
      <p:pic>
        <p:nvPicPr>
          <p:cNvPr id="38916" name="Picture 4" descr="{8CF5A662-70CF-44D2-B867-3668EA169A31}"/>
          <p:cNvPicPr>
            <a:picLocks noChangeAspect="1" noChangeArrowheads="1"/>
          </p:cNvPicPr>
          <p:nvPr/>
        </p:nvPicPr>
        <p:blipFill>
          <a:blip r:embed="rId2">
            <a:lum bright="-6000" contrast="24000"/>
          </a:blip>
          <a:srcRect/>
          <a:stretch>
            <a:fillRect/>
          </a:stretch>
        </p:blipFill>
        <p:spPr bwMode="auto">
          <a:xfrm>
            <a:off x="1981200" y="990600"/>
            <a:ext cx="5105400" cy="5080000"/>
          </a:xfrm>
          <a:prstGeom prst="rect">
            <a:avLst/>
          </a:prstGeom>
          <a:noFill/>
        </p:spPr>
      </p:pic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533400" y="-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3200" b="1">
                <a:solidFill>
                  <a:schemeClr val="accent2"/>
                </a:solidFill>
                <a:latin typeface="Arial" pitchFamily="34" charset="0"/>
              </a:rPr>
              <a:t>Примеры дивергенции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{62619CD6-6B58-4BC8-91B8-11AF2AA3A016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95400"/>
            <a:ext cx="3276600" cy="2079625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22533" name="Rectangle 5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229600" cy="1143000"/>
          </a:xfrm>
          <a:noFill/>
          <a:ln/>
        </p:spPr>
        <p:txBody>
          <a:bodyPr/>
          <a:lstStyle/>
          <a:p>
            <a:r>
              <a:rPr lang="ru-RU" sz="3200" b="1">
                <a:solidFill>
                  <a:schemeClr val="accent2"/>
                </a:solidFill>
              </a:rPr>
              <a:t>Примеры дивергенции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1828800" y="3429000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Змея  </a:t>
            </a:r>
          </a:p>
        </p:txBody>
      </p:sp>
      <p:pic>
        <p:nvPicPr>
          <p:cNvPr id="22535" name="Picture 7" descr="{A160125D-B7E2-43CB-BE0E-EE51638A9866}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295400"/>
            <a:ext cx="3429000" cy="217805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6096000" y="3505200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Крокодил  </a:t>
            </a:r>
          </a:p>
        </p:txBody>
      </p:sp>
      <p:pic>
        <p:nvPicPr>
          <p:cNvPr id="22537" name="Picture 9" descr="Зеброхвостая игуан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3952875"/>
            <a:ext cx="3352800" cy="2219325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3581400" y="6156325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Ящерица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/>
      <p:bldP spid="22536" grpId="0"/>
      <p:bldP spid="225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229600" cy="1143000"/>
          </a:xfrm>
          <a:noFill/>
          <a:ln/>
        </p:spPr>
        <p:txBody>
          <a:bodyPr/>
          <a:lstStyle/>
          <a:p>
            <a:r>
              <a:rPr lang="ru-RU" sz="3200" b="1">
                <a:solidFill>
                  <a:schemeClr val="accent2"/>
                </a:solidFill>
              </a:rPr>
              <a:t>Примеры дивергенции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4572000" y="5410200"/>
            <a:ext cx="3886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latin typeface="Arial" pitchFamily="34" charset="0"/>
              </a:rPr>
              <a:t>Индустриальный меланизм </a:t>
            </a:r>
          </a:p>
          <a:p>
            <a:pPr algn="ctr">
              <a:spcBef>
                <a:spcPct val="50000"/>
              </a:spcBef>
            </a:pPr>
            <a:r>
              <a:rPr lang="ru-RU" sz="2400" b="1">
                <a:latin typeface="Arial" pitchFamily="34" charset="0"/>
              </a:rPr>
              <a:t>березовой пяденицы</a:t>
            </a:r>
          </a:p>
        </p:txBody>
      </p:sp>
      <p:pic>
        <p:nvPicPr>
          <p:cNvPr id="31752" name="Picture 8" descr="50_19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838200"/>
            <a:ext cx="3579813" cy="5507038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229600" cy="1143000"/>
          </a:xfrm>
          <a:noFill/>
          <a:ln/>
        </p:spPr>
        <p:txBody>
          <a:bodyPr/>
          <a:lstStyle/>
          <a:p>
            <a:r>
              <a:rPr lang="ru-RU" sz="3200" b="1">
                <a:solidFill>
                  <a:schemeClr val="accent2"/>
                </a:solidFill>
              </a:rPr>
              <a:t>Примеры дивергенции</a:t>
            </a:r>
          </a:p>
        </p:txBody>
      </p:sp>
      <p:pic>
        <p:nvPicPr>
          <p:cNvPr id="39941" name="Picture 5" descr="resAA42C66B-645F-4CBA-A0CD-D9D92F1CC9E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914400"/>
            <a:ext cx="3962400" cy="29718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39942" name="Picture 6" descr="Уж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2743200"/>
            <a:ext cx="4267200" cy="31877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838200" y="4572000"/>
            <a:ext cx="388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Различие в окраске ужа обыкновенного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229600" cy="1143000"/>
          </a:xfrm>
          <a:noFill/>
          <a:ln/>
        </p:spPr>
        <p:txBody>
          <a:bodyPr/>
          <a:lstStyle/>
          <a:p>
            <a:r>
              <a:rPr lang="ru-RU" sz="3200" b="1">
                <a:solidFill>
                  <a:schemeClr val="accent2"/>
                </a:solidFill>
              </a:rPr>
              <a:t>Примеры дивергенции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609600" y="4343400"/>
            <a:ext cx="388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Различие в окраске лягушки озерной</a:t>
            </a:r>
          </a:p>
        </p:txBody>
      </p:sp>
      <p:pic>
        <p:nvPicPr>
          <p:cNvPr id="40966" name="Picture 6" descr="resD4BD19CB-5A31-4116-BC72-BBE9E2FB67D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123950"/>
            <a:ext cx="3733800" cy="28003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0967" name="Picture 7" descr="res981124E2-A9DB-4439-8EA7-D45E8515CEC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048000"/>
            <a:ext cx="4114800" cy="308610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Бурый бариба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219200"/>
            <a:ext cx="3886200" cy="290195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0181" name="Rectangle 5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229600" cy="1143000"/>
          </a:xfrm>
          <a:noFill/>
          <a:ln/>
        </p:spPr>
        <p:txBody>
          <a:bodyPr/>
          <a:lstStyle/>
          <a:p>
            <a:r>
              <a:rPr lang="ru-RU" sz="3200" b="1">
                <a:solidFill>
                  <a:schemeClr val="accent2"/>
                </a:solidFill>
              </a:rPr>
              <a:t>Примеры дивергенции</a:t>
            </a:r>
          </a:p>
        </p:txBody>
      </p:sp>
      <p:pic>
        <p:nvPicPr>
          <p:cNvPr id="50182" name="Picture 6" descr="m_513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1143000"/>
            <a:ext cx="2670175" cy="29718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i="1">
                <a:latin typeface="Arial" pitchFamily="34" charset="0"/>
              </a:rPr>
              <a:t>Дивергенция </a:t>
            </a:r>
            <a:r>
              <a:rPr lang="ru-RU">
                <a:latin typeface="Arial" pitchFamily="34" charset="0"/>
              </a:rPr>
              <a:t> </a:t>
            </a:r>
            <a:r>
              <a:rPr lang="ru-RU" sz="3600" b="0">
                <a:solidFill>
                  <a:schemeClr val="tx1"/>
                </a:solidFill>
                <a:latin typeface="Arial" pitchFamily="34" charset="0"/>
              </a:rPr>
              <a:t>приводит</a:t>
            </a:r>
            <a:r>
              <a:rPr lang="ru-RU">
                <a:latin typeface="Arial" pitchFamily="34" charset="0"/>
              </a:rPr>
              <a:t>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>
                <a:latin typeface="Arial" pitchFamily="34" charset="0"/>
              </a:rPr>
              <a:t>   </a:t>
            </a:r>
            <a:r>
              <a:rPr lang="ru-RU" sz="3600">
                <a:latin typeface="Arial" pitchFamily="34" charset="0"/>
              </a:rPr>
              <a:t>к формированию </a:t>
            </a:r>
            <a:r>
              <a:rPr lang="ru-RU" sz="3600">
                <a:solidFill>
                  <a:schemeClr val="hlink"/>
                </a:solidFill>
                <a:latin typeface="Arial" pitchFamily="34" charset="0"/>
              </a:rPr>
              <a:t>гомологичных</a:t>
            </a:r>
            <a:r>
              <a:rPr lang="ru-RU" sz="3600">
                <a:latin typeface="Arial" pitchFamily="34" charset="0"/>
              </a:rPr>
              <a:t> органов.</a:t>
            </a:r>
            <a:endParaRPr lang="ru-RU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i="1">
                <a:latin typeface="Arial" pitchFamily="34" charset="0"/>
              </a:rPr>
              <a:t>Гомологичные органы </a:t>
            </a:r>
            <a:r>
              <a:rPr lang="ru-RU" b="0">
                <a:latin typeface="Arial" pitchFamily="34" charset="0"/>
              </a:rPr>
              <a:t>- это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686800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>
                <a:latin typeface="Arial" pitchFamily="34" charset="0"/>
              </a:rPr>
              <a:t>    </a:t>
            </a:r>
            <a:r>
              <a:rPr lang="ru-RU" b="1">
                <a:latin typeface="Arial" pitchFamily="34" charset="0"/>
              </a:rPr>
              <a:t>органы, имеющие </a:t>
            </a:r>
            <a:r>
              <a:rPr lang="ru-RU" b="1" u="sng">
                <a:solidFill>
                  <a:schemeClr val="hlink"/>
                </a:solidFill>
                <a:latin typeface="Arial" pitchFamily="34" charset="0"/>
              </a:rPr>
              <a:t>общее происхождение</a:t>
            </a:r>
            <a:r>
              <a:rPr lang="ru-RU" b="1">
                <a:latin typeface="Arial" pitchFamily="34" charset="0"/>
              </a:rPr>
              <a:t>, но разный внешний вид в связи с выполнением </a:t>
            </a:r>
            <a:r>
              <a:rPr lang="ru-RU" b="1" u="sng">
                <a:solidFill>
                  <a:schemeClr val="hlink"/>
                </a:solidFill>
                <a:latin typeface="Arial" pitchFamily="34" charset="0"/>
              </a:rPr>
              <a:t>разных функций</a:t>
            </a:r>
          </a:p>
          <a:p>
            <a:pPr>
              <a:buFont typeface="Wingdings" pitchFamily="2" charset="2"/>
              <a:buNone/>
            </a:pPr>
            <a:r>
              <a:rPr lang="ru-RU" b="1">
                <a:latin typeface="Arial" pitchFamily="34" charset="0"/>
              </a:rPr>
              <a:t>   </a:t>
            </a:r>
            <a:r>
              <a:rPr lang="ru-RU" sz="2800" b="1" i="1">
                <a:latin typeface="Arial" pitchFamily="34" charset="0"/>
              </a:rPr>
              <a:t>(так как они приспосабливают к разным условиям).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k_509"/>
          <p:cNvPicPr>
            <a:picLocks noChangeAspect="1" noChangeArrowheads="1"/>
          </p:cNvPicPr>
          <p:nvPr/>
        </p:nvPicPr>
        <p:blipFill>
          <a:blip r:embed="rId2"/>
          <a:srcRect r="42595"/>
          <a:stretch>
            <a:fillRect/>
          </a:stretch>
        </p:blipFill>
        <p:spPr bwMode="auto">
          <a:xfrm>
            <a:off x="533400" y="2895600"/>
            <a:ext cx="2159000" cy="2501900"/>
          </a:xfrm>
          <a:prstGeom prst="rect">
            <a:avLst/>
          </a:prstGeom>
          <a:noFill/>
          <a:ln w="317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20485" name="Picture 5" descr="g012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3657600"/>
            <a:ext cx="2819400" cy="2246313"/>
          </a:xfrm>
          <a:prstGeom prst="rect">
            <a:avLst/>
          </a:prstGeom>
          <a:noFill/>
          <a:ln w="317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20489" name="Picture 9" descr="Scan0003"/>
          <p:cNvPicPr>
            <a:picLocks noChangeAspect="1" noChangeArrowheads="1"/>
          </p:cNvPicPr>
          <p:nvPr/>
        </p:nvPicPr>
        <p:blipFill>
          <a:blip r:embed="rId4">
            <a:lum bright="-10000" contrast="26000"/>
          </a:blip>
          <a:srcRect b="-2306"/>
          <a:stretch>
            <a:fillRect/>
          </a:stretch>
        </p:blipFill>
        <p:spPr bwMode="auto">
          <a:xfrm>
            <a:off x="609600" y="1143000"/>
            <a:ext cx="2743200" cy="1603375"/>
          </a:xfrm>
          <a:prstGeom prst="rect">
            <a:avLst/>
          </a:prstGeom>
          <a:noFill/>
        </p:spPr>
      </p:pic>
      <p:pic>
        <p:nvPicPr>
          <p:cNvPr id="20490" name="Picture 10" descr="Scan0009"/>
          <p:cNvPicPr>
            <a:picLocks noChangeAspect="1" noChangeArrowheads="1"/>
          </p:cNvPicPr>
          <p:nvPr/>
        </p:nvPicPr>
        <p:blipFill>
          <a:blip r:embed="rId5">
            <a:lum bright="-12000" contrast="18000"/>
          </a:blip>
          <a:srcRect/>
          <a:stretch>
            <a:fillRect/>
          </a:stretch>
        </p:blipFill>
        <p:spPr bwMode="auto">
          <a:xfrm>
            <a:off x="6705600" y="990600"/>
            <a:ext cx="2057400" cy="2052638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0491" name="Picture 11" descr="Scan00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0" y="762000"/>
            <a:ext cx="2362200" cy="2071688"/>
          </a:xfrm>
          <a:prstGeom prst="rect">
            <a:avLst/>
          </a:prstGeom>
          <a:noFill/>
        </p:spPr>
      </p:pic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533400" y="-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3200" b="1">
                <a:solidFill>
                  <a:schemeClr val="accent2"/>
                </a:solidFill>
                <a:latin typeface="Arial" pitchFamily="34" charset="0"/>
              </a:rPr>
              <a:t>Примеры гомологичных органов</a:t>
            </a: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6629400" y="3124200"/>
            <a:ext cx="2286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latin typeface="Arial" pitchFamily="34" charset="0"/>
              </a:rPr>
              <a:t>насекомоядный лист росянки</a:t>
            </a:r>
          </a:p>
        </p:txBody>
      </p:sp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533400" y="5562600"/>
            <a:ext cx="2286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latin typeface="Arial" pitchFamily="34" charset="0"/>
              </a:rPr>
              <a:t>колючки барбариса и кактуса</a:t>
            </a:r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4038600" y="6019800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latin typeface="Arial" pitchFamily="34" charset="0"/>
              </a:rPr>
              <a:t>усик гороха</a:t>
            </a:r>
          </a:p>
        </p:txBody>
      </p:sp>
      <p:sp>
        <p:nvSpPr>
          <p:cNvPr id="20497" name="Text Box 17"/>
          <p:cNvSpPr txBox="1">
            <a:spLocks noChangeArrowheads="1"/>
          </p:cNvSpPr>
          <p:nvPr/>
        </p:nvSpPr>
        <p:spPr bwMode="auto">
          <a:xfrm>
            <a:off x="3657600" y="2667000"/>
            <a:ext cx="2286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latin typeface="Arial" pitchFamily="34" charset="0"/>
              </a:rPr>
              <a:t>Черешковый простой лист сирени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4" grpId="0"/>
      <p:bldP spid="20495" grpId="0"/>
      <p:bldP spid="20496" grpId="0"/>
      <p:bldP spid="2049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{4B77B041-291C-4505-A224-BA8CB80E892B}"/>
          <p:cNvPicPr>
            <a:picLocks noChangeAspect="1" noChangeArrowheads="1"/>
          </p:cNvPicPr>
          <p:nvPr/>
        </p:nvPicPr>
        <p:blipFill>
          <a:blip r:embed="rId2"/>
          <a:srcRect l="-5328" t="-1447" r="-5328" b="-2170"/>
          <a:stretch>
            <a:fillRect/>
          </a:stretch>
        </p:blipFill>
        <p:spPr bwMode="auto">
          <a:xfrm>
            <a:off x="6365875" y="2241550"/>
            <a:ext cx="2343150" cy="3236913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15365" name="Picture 5" descr="{0FA73781-0101-4E1C-ACBC-4C5DDAFCCFAF}"/>
          <p:cNvPicPr>
            <a:picLocks noChangeAspect="1" noChangeArrowheads="1"/>
          </p:cNvPicPr>
          <p:nvPr/>
        </p:nvPicPr>
        <p:blipFill>
          <a:blip r:embed="rId3"/>
          <a:srcRect t="-1996" r="-833" b="-2661"/>
          <a:stretch>
            <a:fillRect/>
          </a:stretch>
        </p:blipFill>
        <p:spPr bwMode="auto">
          <a:xfrm>
            <a:off x="609600" y="1238250"/>
            <a:ext cx="2268538" cy="294957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533400" y="-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3200" b="1">
                <a:solidFill>
                  <a:schemeClr val="accent2"/>
                </a:solidFill>
                <a:latin typeface="Arial" pitchFamily="34" charset="0"/>
              </a:rPr>
              <a:t>Примеры гомологичных органов</a:t>
            </a:r>
          </a:p>
        </p:txBody>
      </p:sp>
      <p:pic>
        <p:nvPicPr>
          <p:cNvPr id="15367" name="Picture 7" descr="Scan0005"/>
          <p:cNvPicPr>
            <a:picLocks noChangeAspect="1" noChangeArrowheads="1"/>
          </p:cNvPicPr>
          <p:nvPr/>
        </p:nvPicPr>
        <p:blipFill>
          <a:blip r:embed="rId4">
            <a:lum bright="-18000" contrast="36000"/>
          </a:blip>
          <a:srcRect/>
          <a:stretch>
            <a:fillRect/>
          </a:stretch>
        </p:blipFill>
        <p:spPr bwMode="auto">
          <a:xfrm>
            <a:off x="3733800" y="762000"/>
            <a:ext cx="1863725" cy="26670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609600" y="4191000"/>
            <a:ext cx="320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FF3300"/>
                </a:solidFill>
                <a:latin typeface="Arial" pitchFamily="34" charset="0"/>
              </a:rPr>
              <a:t>корневые клубни</a:t>
            </a: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3429000" y="3429000"/>
            <a:ext cx="320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FF3300"/>
                </a:solidFill>
                <a:latin typeface="Arial" pitchFamily="34" charset="0"/>
              </a:rPr>
              <a:t>дыхательные корни</a:t>
            </a: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6324600" y="5562600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FF3300"/>
                </a:solidFill>
                <a:latin typeface="Arial" pitchFamily="34" charset="0"/>
              </a:rPr>
              <a:t>воздушные корни</a:t>
            </a:r>
          </a:p>
        </p:txBody>
      </p:sp>
      <p:pic>
        <p:nvPicPr>
          <p:cNvPr id="15371" name="Picture 11" descr="{8FF2F9E7-797C-4B4C-939C-9D4038FD19B5}"/>
          <p:cNvPicPr>
            <a:picLocks noChangeAspect="1" noChangeArrowheads="1"/>
          </p:cNvPicPr>
          <p:nvPr/>
        </p:nvPicPr>
        <p:blipFill>
          <a:blip r:embed="rId5">
            <a:lum bright="-10000" contrast="24000"/>
          </a:blip>
          <a:srcRect/>
          <a:stretch>
            <a:fillRect/>
          </a:stretch>
        </p:blipFill>
        <p:spPr bwMode="auto">
          <a:xfrm>
            <a:off x="3200400" y="3962400"/>
            <a:ext cx="2867025" cy="2205038"/>
          </a:xfrm>
          <a:prstGeom prst="rect">
            <a:avLst/>
          </a:prstGeom>
          <a:noFill/>
        </p:spPr>
      </p:pic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4038600" y="6172200"/>
            <a:ext cx="320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FF3300"/>
                </a:solidFill>
                <a:latin typeface="Arial" pitchFamily="34" charset="0"/>
              </a:rPr>
              <a:t>корнеплоды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{51DE3FAA-53D9-4A3F-ABAD-F780761E90DA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333500"/>
            <a:ext cx="3810000" cy="2781300"/>
          </a:xfrm>
          <a:prstGeom prst="rect">
            <a:avLst/>
          </a:prstGeom>
          <a:noFill/>
        </p:spPr>
      </p:pic>
      <p:pic>
        <p:nvPicPr>
          <p:cNvPr id="37894" name="Picture 6" descr="{BD112CE1-09C3-4B85-B79E-887049DDAAAB}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1557338"/>
            <a:ext cx="1228725" cy="1719262"/>
          </a:xfrm>
          <a:prstGeom prst="rect">
            <a:avLst/>
          </a:prstGeom>
          <a:noFill/>
        </p:spPr>
      </p:pic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533400" y="-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3200" b="1">
                <a:solidFill>
                  <a:schemeClr val="accent2"/>
                </a:solidFill>
                <a:latin typeface="Arial" pitchFamily="34" charset="0"/>
              </a:rPr>
              <a:t>Примеры гомологичных органов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6705600" y="3489325"/>
            <a:ext cx="1905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latin typeface="Arial" pitchFamily="34" charset="0"/>
              </a:rPr>
              <a:t> </a:t>
            </a:r>
            <a:r>
              <a:rPr lang="ru-RU" sz="2000" b="1">
                <a:solidFill>
                  <a:srgbClr val="4D4D4D"/>
                </a:solidFill>
                <a:latin typeface="Arial" pitchFamily="34" charset="0"/>
              </a:rPr>
              <a:t>Клубень картофеля</a:t>
            </a: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5410200" y="1295400"/>
            <a:ext cx="3048000" cy="3124200"/>
          </a:xfrm>
          <a:prstGeom prst="rect">
            <a:avLst/>
          </a:prstGeom>
          <a:noFill/>
          <a:ln w="57150" cmpd="thickThin">
            <a:solidFill>
              <a:srgbClr val="00CC00">
                <a:alpha val="69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9" name="Picture 9" descr="{7F4C19D3-E5A2-461E-93E0-96BF2C6F96FF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838200"/>
            <a:ext cx="3048000" cy="3048000"/>
          </a:xfrm>
          <a:prstGeom prst="rect">
            <a:avLst/>
          </a:prstGeom>
          <a:noFill/>
        </p:spPr>
      </p:pic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533400" y="-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3200" b="1">
                <a:solidFill>
                  <a:schemeClr val="accent2"/>
                </a:solidFill>
                <a:latin typeface="Arial" pitchFamily="34" charset="0"/>
              </a:rPr>
              <a:t>Примеры гомологичных органов</a:t>
            </a:r>
          </a:p>
        </p:txBody>
      </p:sp>
      <p:pic>
        <p:nvPicPr>
          <p:cNvPr id="30727" name="Picture 7" descr="{3DBA5D58-11BA-489D-91F3-58E76EA2380B}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2514600"/>
            <a:ext cx="2628900" cy="3505200"/>
          </a:xfrm>
          <a:prstGeom prst="rect">
            <a:avLst/>
          </a:prstGeom>
          <a:noFill/>
          <a:ln w="317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30725" name="Picture 5" descr="55_2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838200"/>
            <a:ext cx="3486150" cy="2800350"/>
          </a:xfrm>
          <a:prstGeom prst="rect">
            <a:avLst/>
          </a:prstGeom>
          <a:noFill/>
          <a:ln w="317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228600" y="3657600"/>
            <a:ext cx="3352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Парашютик одуванчика</a:t>
            </a:r>
          </a:p>
          <a:p>
            <a:pPr algn="ctr"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Крылатка клена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3810000" y="6096000"/>
            <a:ext cx="320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Костянка вишни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7467600" y="3810000"/>
            <a:ext cx="1447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Arial" pitchFamily="34" charset="0"/>
              </a:rPr>
              <a:t>дуба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{B4963F7E-9740-479F-96FA-C1BE503717C3}"/>
          <p:cNvPicPr>
            <a:picLocks noChangeAspect="1" noChangeArrowheads="1"/>
          </p:cNvPicPr>
          <p:nvPr/>
        </p:nvPicPr>
        <p:blipFill>
          <a:blip r:embed="rId2">
            <a:lum bright="-4000" contrast="10000"/>
          </a:blip>
          <a:srcRect/>
          <a:stretch>
            <a:fillRect/>
          </a:stretch>
        </p:blipFill>
        <p:spPr bwMode="auto">
          <a:xfrm>
            <a:off x="838200" y="673100"/>
            <a:ext cx="7467600" cy="4356100"/>
          </a:xfrm>
          <a:prstGeom prst="rect">
            <a:avLst/>
          </a:prstGeom>
          <a:noFill/>
        </p:spPr>
      </p:pic>
      <p:sp>
        <p:nvSpPr>
          <p:cNvPr id="28682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4953000"/>
            <a:ext cx="6858000" cy="2133600"/>
          </a:xfrm>
        </p:spPr>
        <p:txBody>
          <a:bodyPr/>
          <a:lstStyle/>
          <a:p>
            <a:r>
              <a:rPr lang="ru-RU" sz="2000" b="1"/>
              <a:t>Бегательные (таракан),</a:t>
            </a:r>
          </a:p>
          <a:p>
            <a:r>
              <a:rPr lang="ru-RU" sz="2000" b="1"/>
              <a:t>Плавательные (жук-плавунец),</a:t>
            </a:r>
          </a:p>
          <a:p>
            <a:r>
              <a:rPr lang="ru-RU" sz="2000" b="1"/>
              <a:t>Копательные (медведка).</a:t>
            </a:r>
          </a:p>
          <a:p>
            <a:r>
              <a:rPr lang="ru-RU" sz="2000" b="1"/>
              <a:t>Прыгательные (кузнечик),</a:t>
            </a:r>
          </a:p>
          <a:p>
            <a:r>
              <a:rPr lang="ru-RU" sz="2000" b="1"/>
              <a:t>Хватательные (богомол).</a:t>
            </a:r>
          </a:p>
          <a:p>
            <a:endParaRPr lang="ru-RU" sz="2000" b="1"/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609600" y="4953000"/>
            <a:ext cx="3581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chemeClr val="accent2"/>
                </a:solidFill>
                <a:latin typeface="Arial Unicode MS" pitchFamily="34" charset="-128"/>
              </a:rPr>
              <a:t>Конечности насекомых</a:t>
            </a:r>
            <a:r>
              <a:rPr lang="ru-RU" sz="2400">
                <a:solidFill>
                  <a:schemeClr val="accent2"/>
                </a:solidFill>
                <a:latin typeface="Arial Unicode MS" pitchFamily="34" charset="-128"/>
              </a:rPr>
              <a:t>:</a:t>
            </a:r>
          </a:p>
        </p:txBody>
      </p:sp>
      <p:pic>
        <p:nvPicPr>
          <p:cNvPr id="28685" name="Picture 13" descr="Рыжий таракан"/>
          <p:cNvPicPr>
            <a:picLocks noChangeAspect="1" noChangeArrowheads="1"/>
          </p:cNvPicPr>
          <p:nvPr/>
        </p:nvPicPr>
        <p:blipFill>
          <a:blip r:embed="rId3">
            <a:lum bright="-20000" contrast="34000"/>
          </a:blip>
          <a:srcRect/>
          <a:stretch>
            <a:fillRect/>
          </a:stretch>
        </p:blipFill>
        <p:spPr bwMode="auto">
          <a:xfrm>
            <a:off x="228600" y="304800"/>
            <a:ext cx="1116013" cy="19812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ffectLst/>
        </p:spPr>
      </p:pic>
      <p:pic>
        <p:nvPicPr>
          <p:cNvPr id="28686" name="Picture 14" descr="Плавунец"/>
          <p:cNvPicPr>
            <a:picLocks noChangeAspect="1" noChangeArrowheads="1"/>
          </p:cNvPicPr>
          <p:nvPr/>
        </p:nvPicPr>
        <p:blipFill>
          <a:blip r:embed="rId4">
            <a:lum bright="-6000" contrast="20000"/>
          </a:blip>
          <a:srcRect/>
          <a:stretch>
            <a:fillRect/>
          </a:stretch>
        </p:blipFill>
        <p:spPr bwMode="auto">
          <a:xfrm>
            <a:off x="1852613" y="1600200"/>
            <a:ext cx="876300" cy="13716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28687" name="Picture 15" descr="Медведка"/>
          <p:cNvPicPr>
            <a:picLocks noChangeAspect="1" noChangeArrowheads="1"/>
          </p:cNvPicPr>
          <p:nvPr/>
        </p:nvPicPr>
        <p:blipFill>
          <a:blip r:embed="rId5" cstate="print">
            <a:lum bright="-8000" contrast="14000"/>
          </a:blip>
          <a:srcRect/>
          <a:stretch>
            <a:fillRect/>
          </a:stretch>
        </p:blipFill>
        <p:spPr bwMode="auto">
          <a:xfrm>
            <a:off x="3581400" y="3657600"/>
            <a:ext cx="1524000" cy="110172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ffectLst/>
        </p:spPr>
      </p:pic>
      <p:pic>
        <p:nvPicPr>
          <p:cNvPr id="28688" name="Picture 16" descr="Певчий кузнечик"/>
          <p:cNvPicPr>
            <a:picLocks noChangeAspect="1" noChangeArrowheads="1"/>
          </p:cNvPicPr>
          <p:nvPr/>
        </p:nvPicPr>
        <p:blipFill>
          <a:blip r:embed="rId6">
            <a:lum bright="-20000" contrast="42000"/>
          </a:blip>
          <a:srcRect/>
          <a:stretch>
            <a:fillRect/>
          </a:stretch>
        </p:blipFill>
        <p:spPr bwMode="auto">
          <a:xfrm>
            <a:off x="6248400" y="228600"/>
            <a:ext cx="1752600" cy="124777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ffectLst/>
        </p:spPr>
      </p:pic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533400" y="-304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3200" b="1">
                <a:solidFill>
                  <a:schemeClr val="accent2"/>
                </a:solidFill>
                <a:latin typeface="Arial" pitchFamily="34" charset="0"/>
              </a:rPr>
              <a:t>Примеры гомологичных органов</a:t>
            </a:r>
          </a:p>
        </p:txBody>
      </p:sp>
      <p:pic>
        <p:nvPicPr>
          <p:cNvPr id="28689" name="Picture 17" descr="Богомол"/>
          <p:cNvPicPr>
            <a:picLocks noChangeAspect="1" noChangeArrowheads="1"/>
          </p:cNvPicPr>
          <p:nvPr/>
        </p:nvPicPr>
        <p:blipFill>
          <a:blip r:embed="rId7">
            <a:lum bright="-16000" contrast="36000"/>
          </a:blip>
          <a:srcRect t="1968"/>
          <a:stretch>
            <a:fillRect/>
          </a:stretch>
        </p:blipFill>
        <p:spPr bwMode="auto">
          <a:xfrm>
            <a:off x="7391400" y="3008313"/>
            <a:ext cx="1643063" cy="1792287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2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2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2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8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28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28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28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2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28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28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28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2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28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28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28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6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28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28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28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20"/>
                            </p:stCondLst>
                            <p:childTnLst>
                              <p:par>
                                <p:cTn id="6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2" grpId="0" uiExpand="1" build="p"/>
      <p:bldP spid="2868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533400" y="-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3200">
                <a:solidFill>
                  <a:schemeClr val="accent2"/>
                </a:solidFill>
                <a:latin typeface="Arial" pitchFamily="34" charset="0"/>
              </a:rPr>
              <a:t>Примеры гомологичных органов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4495800"/>
            <a:ext cx="6858000" cy="2133600"/>
          </a:xfrm>
        </p:spPr>
        <p:txBody>
          <a:bodyPr/>
          <a:lstStyle/>
          <a:p>
            <a:r>
              <a:rPr lang="ru-RU" sz="2000"/>
              <a:t>Бегательные (волк),</a:t>
            </a:r>
          </a:p>
          <a:p>
            <a:r>
              <a:rPr lang="ru-RU" sz="2000"/>
              <a:t>Плавательные (ластоногие),</a:t>
            </a:r>
          </a:p>
          <a:p>
            <a:r>
              <a:rPr lang="ru-RU" sz="2000"/>
              <a:t>Копательные (крот).</a:t>
            </a:r>
          </a:p>
          <a:p>
            <a:r>
              <a:rPr lang="ru-RU" sz="2000"/>
              <a:t>Прыгательные (кенгуру),</a:t>
            </a:r>
          </a:p>
          <a:p>
            <a:r>
              <a:rPr lang="ru-RU" sz="2000"/>
              <a:t>Летательные (летучие мыши),</a:t>
            </a:r>
          </a:p>
          <a:p>
            <a:r>
              <a:rPr lang="ru-RU" sz="2000"/>
              <a:t>Лазательные (ленивец).</a:t>
            </a:r>
          </a:p>
          <a:p>
            <a:endParaRPr lang="ru-RU" sz="2000"/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1143000" y="4876800"/>
            <a:ext cx="2667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chemeClr val="accent2"/>
                </a:solidFill>
                <a:latin typeface="Arial Unicode MS" pitchFamily="34" charset="-128"/>
              </a:rPr>
              <a:t>Конечности млекопитающих:</a:t>
            </a:r>
          </a:p>
        </p:txBody>
      </p:sp>
      <p:pic>
        <p:nvPicPr>
          <p:cNvPr id="49159" name="Picture 7" descr="{3017E48D-16D3-4A7A-A7B4-D288C536B0FB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667000"/>
            <a:ext cx="2514600" cy="2054225"/>
          </a:xfrm>
          <a:prstGeom prst="rect">
            <a:avLst/>
          </a:prstGeom>
          <a:noFill/>
          <a:ln w="317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49160" name="Picture 8" descr="resCCE83483-A859-4ABE-B708-67D080A865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838200"/>
            <a:ext cx="2362200" cy="1771650"/>
          </a:xfrm>
          <a:prstGeom prst="rect">
            <a:avLst/>
          </a:prstGeom>
          <a:noFill/>
          <a:ln w="317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49161" name="Picture 9" descr="KANGARO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2743200"/>
            <a:ext cx="2438400" cy="1681163"/>
          </a:xfrm>
          <a:prstGeom prst="rect">
            <a:avLst/>
          </a:prstGeom>
          <a:noFill/>
          <a:ln w="317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49162" name="Picture 10" descr="V_03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838200"/>
            <a:ext cx="2514600" cy="1730375"/>
          </a:xfrm>
          <a:prstGeom prst="rect">
            <a:avLst/>
          </a:prstGeom>
          <a:noFill/>
          <a:ln w="317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49163" name="Picture 11" descr="{0A28F15D-6D4A-4B8E-8895-B4C54863D0F7}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9400" y="762000"/>
            <a:ext cx="1670050" cy="1905000"/>
          </a:xfrm>
          <a:prstGeom prst="rect">
            <a:avLst/>
          </a:prstGeom>
          <a:noFill/>
          <a:ln w="317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49164" name="Picture 12" descr="{D2ACF233-C12F-4BD3-9A15-D453DAA97C55}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53200" y="2819400"/>
            <a:ext cx="2346325" cy="1563688"/>
          </a:xfrm>
          <a:prstGeom prst="rect">
            <a:avLst/>
          </a:prstGeom>
          <a:noFill/>
          <a:ln w="317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6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49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49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49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4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6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2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40"/>
                            </p:stCondLst>
                            <p:childTnLst>
                              <p:par>
                                <p:cTn id="6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49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49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49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80"/>
                            </p:stCondLst>
                            <p:childTnLst>
                              <p:par>
                                <p:cTn id="7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 uiExpand="1" build="p"/>
      <p:bldP spid="491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Гомология органов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676400"/>
            <a:ext cx="3810000" cy="4419600"/>
          </a:xfrm>
          <a:noFill/>
          <a:ln w="28575">
            <a:solidFill>
              <a:srgbClr val="008000"/>
            </a:solidFill>
          </a:ln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/>
              <a:t>    </a:t>
            </a:r>
            <a:r>
              <a:rPr lang="ru-RU" sz="2800" b="1"/>
              <a:t>Различные по внешнему виду и функциям конечности млекопитающих имеют сходный план строения и формирования: кости плеча, предплечья, запястья, пясти, фаланг пальцев.</a:t>
            </a:r>
          </a:p>
        </p:txBody>
      </p:sp>
      <p:pic>
        <p:nvPicPr>
          <p:cNvPr id="68612" name="Picture 4" descr="Гомологичные орган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676400"/>
            <a:ext cx="4249738" cy="4419600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68613" name="AutoShape 5">
            <a:hlinkClick r:id="" action="ppaction://hlinkshowjump?jump=nextslide" highlightClick="1"/>
          </p:cNvPr>
          <p:cNvSpPr>
            <a:spLocks noChangeAspect="1" noChangeArrowheads="1"/>
          </p:cNvSpPr>
          <p:nvPr/>
        </p:nvSpPr>
        <p:spPr bwMode="auto">
          <a:xfrm>
            <a:off x="8675688" y="6389688"/>
            <a:ext cx="468312" cy="468312"/>
          </a:xfrm>
          <a:prstGeom prst="actionButtonForwardNex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8000" b="0">
                <a:latin typeface="Monotype Corsiva" pitchFamily="66" charset="0"/>
              </a:rPr>
              <a:t>Конвергенция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i="1">
                <a:latin typeface="Arial" pitchFamily="34" charset="0"/>
              </a:rPr>
              <a:t>Конвергенция </a:t>
            </a:r>
            <a:r>
              <a:rPr lang="ru-RU" b="0">
                <a:latin typeface="Arial" pitchFamily="34" charset="0"/>
              </a:rPr>
              <a:t>- это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>
                <a:latin typeface="Arial" pitchFamily="34" charset="0"/>
              </a:rPr>
              <a:t>    </a:t>
            </a:r>
            <a:r>
              <a:rPr lang="ru-RU" b="1">
                <a:latin typeface="Arial" pitchFamily="34" charset="0"/>
              </a:rPr>
              <a:t>процесс </a:t>
            </a:r>
            <a:r>
              <a:rPr lang="ru-RU" b="1" u="sng">
                <a:solidFill>
                  <a:schemeClr val="hlink"/>
                </a:solidFill>
                <a:latin typeface="Arial" pitchFamily="34" charset="0"/>
              </a:rPr>
              <a:t>схождения</a:t>
            </a:r>
            <a:r>
              <a:rPr lang="ru-RU" b="1">
                <a:latin typeface="Arial" pitchFamily="34" charset="0"/>
              </a:rPr>
              <a:t> признаков у особей </a:t>
            </a:r>
            <a:r>
              <a:rPr lang="ru-RU" b="1" u="sng">
                <a:solidFill>
                  <a:schemeClr val="hlink"/>
                </a:solidFill>
                <a:latin typeface="Arial" pitchFamily="34" charset="0"/>
              </a:rPr>
              <a:t>разных</a:t>
            </a:r>
            <a:r>
              <a:rPr lang="ru-RU" b="1">
                <a:latin typeface="Arial" pitchFamily="34" charset="0"/>
              </a:rPr>
              <a:t> систематических групп в связи с тем, что они приспосабливаются   </a:t>
            </a:r>
            <a:r>
              <a:rPr lang="ru-RU" b="1" u="sng">
                <a:solidFill>
                  <a:schemeClr val="hlink"/>
                </a:solidFill>
                <a:latin typeface="Arial" pitchFamily="34" charset="0"/>
              </a:rPr>
              <a:t>к  сходным условиям</a:t>
            </a:r>
            <a:r>
              <a:rPr lang="ru-RU" b="1">
                <a:latin typeface="Arial" pitchFamily="34" charset="0"/>
              </a:rPr>
              <a:t> обитания</a:t>
            </a:r>
            <a:r>
              <a:rPr lang="ru-RU">
                <a:latin typeface="Arial" pitchFamily="34" charset="0"/>
              </a:rPr>
              <a:t>.</a:t>
            </a:r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 flipV="1">
            <a:off x="2971800" y="4267200"/>
            <a:ext cx="12192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 flipV="1">
            <a:off x="4343400" y="4267200"/>
            <a:ext cx="0" cy="1250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 flipH="1" flipV="1">
            <a:off x="4495800" y="4267200"/>
            <a:ext cx="114300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2743200" y="5486400"/>
            <a:ext cx="4572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8" name="Oval 8"/>
          <p:cNvSpPr>
            <a:spLocks noChangeArrowheads="1"/>
          </p:cNvSpPr>
          <p:nvPr/>
        </p:nvSpPr>
        <p:spPr bwMode="auto">
          <a:xfrm>
            <a:off x="4114800" y="4038600"/>
            <a:ext cx="4572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9" name="Oval 9"/>
          <p:cNvSpPr>
            <a:spLocks noChangeArrowheads="1"/>
          </p:cNvSpPr>
          <p:nvPr/>
        </p:nvSpPr>
        <p:spPr bwMode="auto">
          <a:xfrm>
            <a:off x="5410200" y="5486400"/>
            <a:ext cx="4572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0" name="Oval 10"/>
          <p:cNvSpPr>
            <a:spLocks noChangeArrowheads="1"/>
          </p:cNvSpPr>
          <p:nvPr/>
        </p:nvSpPr>
        <p:spPr bwMode="auto">
          <a:xfrm>
            <a:off x="4114800" y="5486400"/>
            <a:ext cx="4572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1508125" y="6145213"/>
            <a:ext cx="49688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b="1"/>
              <a:t>Верна ли схема?</a:t>
            </a:r>
          </a:p>
        </p:txBody>
      </p: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2270125" y="5084763"/>
            <a:ext cx="384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/>
              <a:t>А</a:t>
            </a: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4724400" y="5416550"/>
            <a:ext cx="390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/>
              <a:t>В</a:t>
            </a:r>
          </a:p>
        </p:txBody>
      </p:sp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6400800" y="5334000"/>
            <a:ext cx="31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/>
              <a:t>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  <p:bldP spid="25604" grpId="0" animBg="1"/>
      <p:bldP spid="25605" grpId="0" animBg="1"/>
      <p:bldP spid="25606" grpId="0" animBg="1"/>
      <p:bldP spid="25607" grpId="0" animBg="1"/>
      <p:bldP spid="25608" grpId="0" animBg="1"/>
      <p:bldP spid="25609" grpId="0" animBg="1"/>
      <p:bldP spid="256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229600" cy="1143000"/>
          </a:xfrm>
          <a:noFill/>
          <a:ln/>
        </p:spPr>
        <p:txBody>
          <a:bodyPr/>
          <a:lstStyle/>
          <a:p>
            <a:r>
              <a:rPr lang="ru-RU" sz="3200" b="1">
                <a:solidFill>
                  <a:schemeClr val="accent2"/>
                </a:solidFill>
              </a:rPr>
              <a:t>Примеры конвергенции</a:t>
            </a:r>
          </a:p>
        </p:txBody>
      </p:sp>
      <p:pic>
        <p:nvPicPr>
          <p:cNvPr id="27653" name="Picture 5" descr="{A160125D-B7E2-43CB-BE0E-EE51638A9866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736725"/>
            <a:ext cx="3429000" cy="21780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5791200" y="4006850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Крокодил  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1828800" y="4098925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Лягушка  </a:t>
            </a:r>
          </a:p>
        </p:txBody>
      </p:sp>
      <p:pic>
        <p:nvPicPr>
          <p:cNvPr id="27658" name="Picture 10" descr="{1B277FD6-82E2-4794-9822-B9C015DE5EB8}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555750"/>
            <a:ext cx="2503488" cy="25431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ru-RU" b="1"/>
              <a:t>Гомология органов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4495800"/>
            <a:ext cx="4800600" cy="2133600"/>
          </a:xfrm>
          <a:noFill/>
          <a:ln w="28575">
            <a:solidFill>
              <a:srgbClr val="008000"/>
            </a:solidFill>
          </a:ln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b="1"/>
              <a:t>    </a:t>
            </a:r>
            <a:r>
              <a:rPr lang="ru-RU" sz="1800" b="1">
                <a:solidFill>
                  <a:srgbClr val="008000"/>
                </a:solidFill>
              </a:rPr>
              <a:t>Гомология слуховых косточек позвоночных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/>
              <a:t>    </a:t>
            </a:r>
            <a:r>
              <a:rPr lang="ru-RU" sz="1800" b="1"/>
              <a:t>1 – череп костной рыбы; 2 – череп пресмыкающегося; 3 – череп млекопитающего. Красным цветом обозначена наковальня, синим –молоточек, зеленым – стремечко</a:t>
            </a:r>
          </a:p>
        </p:txBody>
      </p:sp>
      <p:pic>
        <p:nvPicPr>
          <p:cNvPr id="71684" name="Picture 4" descr="гомология у животных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1219200"/>
            <a:ext cx="3314700" cy="5143500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3048000" y="5334000"/>
            <a:ext cx="31242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ru-RU" sz="3200">
              <a:latin typeface="Arial" pitchFamily="34" charset="0"/>
            </a:endParaRPr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304800" y="838200"/>
            <a:ext cx="4876800" cy="3505200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800">
                <a:latin typeface="Arial" pitchFamily="34" charset="0"/>
              </a:rPr>
              <a:t>   </a:t>
            </a:r>
            <a:r>
              <a:rPr lang="ru-RU" sz="2800" b="1">
                <a:latin typeface="Arial" pitchFamily="34" charset="0"/>
              </a:rPr>
              <a:t>Изучение анатомии черепа в ряду высших и низших позвоночных позволило установить гомологию костей черепа у рыб и слуховых косточек у млекопитающих.</a:t>
            </a:r>
          </a:p>
        </p:txBody>
      </p:sp>
      <p:sp>
        <p:nvSpPr>
          <p:cNvPr id="71687" name="AutoShape 7">
            <a:hlinkClick r:id="rId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8675688" y="6389688"/>
            <a:ext cx="468312" cy="468312"/>
          </a:xfrm>
          <a:prstGeom prst="actionButtonHome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9" name="Picture 5" descr="{F8F8BB01-E34C-4256-8222-336164BAC18A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163"/>
            <a:ext cx="9144000" cy="6827837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i="1">
                <a:latin typeface="Arial" pitchFamily="34" charset="0"/>
              </a:rPr>
              <a:t>Конвергенция </a:t>
            </a:r>
            <a:r>
              <a:rPr lang="ru-RU">
                <a:latin typeface="Arial" pitchFamily="34" charset="0"/>
              </a:rPr>
              <a:t> </a:t>
            </a:r>
            <a:r>
              <a:rPr lang="ru-RU" sz="3600">
                <a:solidFill>
                  <a:schemeClr val="tx1"/>
                </a:solidFill>
                <a:latin typeface="Arial" pitchFamily="34" charset="0"/>
              </a:rPr>
              <a:t>приводит</a:t>
            </a:r>
            <a:r>
              <a:rPr lang="ru-RU">
                <a:latin typeface="Arial" pitchFamily="34" charset="0"/>
              </a:rPr>
              <a:t>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>
                <a:latin typeface="Arial" pitchFamily="34" charset="0"/>
              </a:rPr>
              <a:t>   </a:t>
            </a:r>
            <a:r>
              <a:rPr lang="ru-RU" sz="3600" b="1">
                <a:latin typeface="Arial" pitchFamily="34" charset="0"/>
              </a:rPr>
              <a:t>к формированию </a:t>
            </a:r>
            <a:r>
              <a:rPr lang="ru-RU" sz="3600" b="1">
                <a:solidFill>
                  <a:schemeClr val="hlink"/>
                </a:solidFill>
                <a:latin typeface="Arial" pitchFamily="34" charset="0"/>
              </a:rPr>
              <a:t>аналогичных</a:t>
            </a:r>
            <a:r>
              <a:rPr lang="ru-RU" sz="3600" b="1">
                <a:latin typeface="Arial" pitchFamily="34" charset="0"/>
              </a:rPr>
              <a:t> органов.</a:t>
            </a:r>
            <a:endParaRPr lang="ru-RU" b="1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i="1">
                <a:latin typeface="Arial" pitchFamily="34" charset="0"/>
              </a:rPr>
              <a:t>Аналогичные органы </a:t>
            </a:r>
            <a:r>
              <a:rPr lang="ru-RU" b="0">
                <a:latin typeface="Arial" pitchFamily="34" charset="0"/>
              </a:rPr>
              <a:t>- это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686800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>
                <a:latin typeface="Arial" pitchFamily="34" charset="0"/>
              </a:rPr>
              <a:t>    </a:t>
            </a:r>
            <a:r>
              <a:rPr lang="ru-RU" b="1">
                <a:latin typeface="Arial" pitchFamily="34" charset="0"/>
              </a:rPr>
              <a:t>органы, имеющие </a:t>
            </a:r>
            <a:r>
              <a:rPr lang="ru-RU" b="1" u="sng">
                <a:solidFill>
                  <a:schemeClr val="hlink"/>
                </a:solidFill>
                <a:latin typeface="Arial" pitchFamily="34" charset="0"/>
              </a:rPr>
              <a:t>разное происхождение</a:t>
            </a:r>
            <a:r>
              <a:rPr lang="ru-RU" b="1">
                <a:latin typeface="Arial" pitchFamily="34" charset="0"/>
              </a:rPr>
              <a:t>, но сходный внешний вид в связи с выполнением </a:t>
            </a:r>
            <a:r>
              <a:rPr lang="ru-RU" b="1" u="sng">
                <a:solidFill>
                  <a:schemeClr val="hlink"/>
                </a:solidFill>
                <a:latin typeface="Arial" pitchFamily="34" charset="0"/>
              </a:rPr>
              <a:t>одинаковых функций</a:t>
            </a:r>
          </a:p>
          <a:p>
            <a:pPr>
              <a:buFont typeface="Wingdings" pitchFamily="2" charset="2"/>
              <a:buNone/>
            </a:pPr>
            <a:r>
              <a:rPr lang="ru-RU" b="1">
                <a:latin typeface="Arial" pitchFamily="34" charset="0"/>
              </a:rPr>
              <a:t>   </a:t>
            </a:r>
            <a:r>
              <a:rPr lang="ru-RU" sz="2800" b="1" i="1">
                <a:latin typeface="Arial" pitchFamily="34" charset="0"/>
              </a:rPr>
              <a:t>(так как они приспосабливают к сходным условиям).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{60D67B62-5AB7-4E1F-A1DC-B31F2F1B4DF9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133850"/>
            <a:ext cx="3048000" cy="22860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17413" name="Picture 5" descr="{0A28F15D-6D4A-4B8E-8895-B4C54863D0F7}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990600"/>
            <a:ext cx="2036763" cy="23241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533400" y="-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3200" b="1">
                <a:solidFill>
                  <a:schemeClr val="accent2"/>
                </a:solidFill>
                <a:latin typeface="Arial" pitchFamily="34" charset="0"/>
              </a:rPr>
              <a:t>Примеры аналогичных органов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762000" y="32766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6172200" y="3352800"/>
            <a:ext cx="2819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Крыло летучей мыши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3657600" y="3657600"/>
            <a:ext cx="320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Крыло бабочки</a:t>
            </a: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320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Крыло птицы</a:t>
            </a:r>
          </a:p>
        </p:txBody>
      </p:sp>
      <p:pic>
        <p:nvPicPr>
          <p:cNvPr id="17421" name="Picture 13" descr="{E71EFB07-D055-4C2B-956E-A11A46A2AEF9}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838200"/>
            <a:ext cx="2362200" cy="2293938"/>
          </a:xfrm>
          <a:prstGeom prst="rect">
            <a:avLst/>
          </a:prstGeom>
          <a:noFill/>
        </p:spPr>
      </p:pic>
      <p:pic>
        <p:nvPicPr>
          <p:cNvPr id="17423" name="Picture 15" descr="55_2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81400" y="1524000"/>
            <a:ext cx="2209800" cy="207168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7424" name="Picture 16" descr="Scan000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62400" y="4191000"/>
            <a:ext cx="4495800" cy="2209800"/>
          </a:xfrm>
          <a:prstGeom prst="rect">
            <a:avLst/>
          </a:prstGeom>
          <a:noFill/>
          <a:ln w="57150" cmpd="thickThin">
            <a:solidFill>
              <a:schemeClr val="folHlink"/>
            </a:solidFill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533400" y="-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3200" b="1">
                <a:solidFill>
                  <a:schemeClr val="accent2"/>
                </a:solidFill>
                <a:latin typeface="Arial" pitchFamily="34" charset="0"/>
              </a:rPr>
              <a:t>Примеры аналогичных органов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1219200" y="39624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5715000" y="4403725"/>
            <a:ext cx="2819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Колючки кактуса</a:t>
            </a:r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1676400" y="4419600"/>
            <a:ext cx="320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Колючки ежа</a:t>
            </a:r>
          </a:p>
        </p:txBody>
      </p:sp>
      <p:pic>
        <p:nvPicPr>
          <p:cNvPr id="43019" name="Picture 11" descr="e_103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066800"/>
            <a:ext cx="2944813" cy="32766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43020" name="Picture 12" descr="k_509"/>
          <p:cNvPicPr>
            <a:picLocks noChangeAspect="1" noChangeArrowheads="1"/>
          </p:cNvPicPr>
          <p:nvPr/>
        </p:nvPicPr>
        <p:blipFill>
          <a:blip r:embed="rId3"/>
          <a:srcRect r="42595"/>
          <a:stretch>
            <a:fillRect/>
          </a:stretch>
        </p:blipFill>
        <p:spPr bwMode="auto">
          <a:xfrm>
            <a:off x="5105400" y="1066800"/>
            <a:ext cx="2827338" cy="32766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533400" y="-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3200" b="1">
                <a:solidFill>
                  <a:schemeClr val="accent2"/>
                </a:solidFill>
                <a:latin typeface="Arial" pitchFamily="34" charset="0"/>
              </a:rPr>
              <a:t>Примеры аналогичных органов</a:t>
            </a: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1219200" y="39624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5715000" y="4800600"/>
            <a:ext cx="2819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Плавники рыбы</a:t>
            </a: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990600" y="4800600"/>
            <a:ext cx="320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Конечности дельфина</a:t>
            </a:r>
          </a:p>
        </p:txBody>
      </p:sp>
      <p:pic>
        <p:nvPicPr>
          <p:cNvPr id="44040" name="Picture 8" descr="Рифовая аку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1219200"/>
            <a:ext cx="3141663" cy="34956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44041" name="Picture 9" descr="D_5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981200"/>
            <a:ext cx="4143375" cy="272891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533400" y="-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3200" b="1">
                <a:solidFill>
                  <a:schemeClr val="accent2"/>
                </a:solidFill>
                <a:latin typeface="Arial" pitchFamily="34" charset="0"/>
              </a:rPr>
              <a:t>Примеры аналогичных органов</a:t>
            </a: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1219200" y="39624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5715000" y="4343400"/>
            <a:ext cx="2819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Копательные конечности крота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990600" y="4343400"/>
            <a:ext cx="320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latin typeface="Arial" pitchFamily="34" charset="0"/>
              </a:rPr>
              <a:t>Копательные конечности медведки</a:t>
            </a:r>
          </a:p>
        </p:txBody>
      </p:sp>
      <p:pic>
        <p:nvPicPr>
          <p:cNvPr id="48136" name="Picture 8" descr="Медвед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447800"/>
            <a:ext cx="3810000" cy="27559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ffectLst/>
        </p:spPr>
      </p:pic>
      <p:pic>
        <p:nvPicPr>
          <p:cNvPr id="48137" name="Picture 9" descr="resCCE83483-A859-4ABE-B708-67D080A865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371600"/>
            <a:ext cx="3810000" cy="28575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4400" b="1">
                <a:solidFill>
                  <a:schemeClr val="bg1"/>
                </a:solidFill>
                <a:latin typeface="Monotype Corsiva" pitchFamily="66" charset="0"/>
              </a:rPr>
              <a:t>                </a:t>
            </a:r>
          </a:p>
          <a:p>
            <a:pPr>
              <a:buFontTx/>
              <a:buNone/>
            </a:pPr>
            <a:r>
              <a:rPr lang="ru-RU" sz="4400" b="1">
                <a:solidFill>
                  <a:schemeClr val="bg1"/>
                </a:solidFill>
                <a:latin typeface="Monotype Corsiva" pitchFamily="66" charset="0"/>
              </a:rPr>
              <a:t>                 </a:t>
            </a:r>
            <a:r>
              <a:rPr lang="ru-RU" sz="7200" b="1">
                <a:solidFill>
                  <a:schemeClr val="bg1"/>
                </a:solidFill>
                <a:latin typeface="Monotype Corsiva" pitchFamily="66" charset="0"/>
              </a:rPr>
              <a:t>Параллелизм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295400"/>
          </a:xfrm>
        </p:spPr>
        <p:txBody>
          <a:bodyPr/>
          <a:lstStyle/>
          <a:p>
            <a:r>
              <a:rPr lang="ru-RU" sz="4000" b="1" i="1">
                <a:solidFill>
                  <a:srgbClr val="66FFFF"/>
                </a:solidFill>
              </a:rPr>
              <a:t>Праллелизм</a:t>
            </a:r>
            <a:br>
              <a:rPr lang="ru-RU" sz="4000" b="1" i="1">
                <a:solidFill>
                  <a:srgbClr val="66FFFF"/>
                </a:solidFill>
              </a:rPr>
            </a:br>
            <a:r>
              <a:rPr lang="ru-RU" sz="4000" i="1">
                <a:solidFill>
                  <a:srgbClr val="66FFFF"/>
                </a:solidFill>
              </a:rPr>
              <a:t>(</a:t>
            </a:r>
            <a:r>
              <a:rPr lang="ru-RU" sz="4000" b="1" i="1">
                <a:solidFill>
                  <a:srgbClr val="66FFFF"/>
                </a:solidFill>
                <a:hlinkClick r:id="rId2" tooltip="Парафилия"/>
              </a:rPr>
              <a:t>парафилия</a:t>
            </a:r>
            <a:r>
              <a:rPr lang="ru-RU" sz="4000" b="1" i="1">
                <a:solidFill>
                  <a:srgbClr val="66FFFF"/>
                </a:solidFill>
              </a:rPr>
              <a:t>, </a:t>
            </a:r>
            <a:r>
              <a:rPr lang="ru-RU" sz="4000" b="1" i="1">
                <a:solidFill>
                  <a:srgbClr val="66FFFF"/>
                </a:solidFill>
                <a:hlinkClick r:id="rId3" tooltip="Параллельное развитие (страница отсутствует)"/>
              </a:rPr>
              <a:t>параллельное развитие</a:t>
            </a:r>
            <a:r>
              <a:rPr lang="ru-RU" sz="4000" b="1" i="1">
                <a:solidFill>
                  <a:srgbClr val="66FFFF"/>
                </a:solidFill>
              </a:rPr>
              <a:t>)</a:t>
            </a:r>
            <a:r>
              <a:rPr lang="ru-RU" sz="4000" b="1"/>
              <a:t> </a:t>
            </a:r>
            <a:r>
              <a:rPr lang="ru-RU" sz="4000" b="1" i="1">
                <a:solidFill>
                  <a:srgbClr val="66FFFF"/>
                </a:solidFill>
              </a:rPr>
              <a:t> - это</a:t>
            </a:r>
            <a:r>
              <a:rPr lang="ru-RU" sz="4000" i="1"/>
              <a:t> </a:t>
            </a:r>
            <a:r>
              <a:rPr lang="ru-RU" sz="4000"/>
              <a:t> 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8229600" cy="3687763"/>
          </a:xfrm>
        </p:spPr>
        <p:txBody>
          <a:bodyPr/>
          <a:lstStyle/>
          <a:p>
            <a:r>
              <a:rPr lang="ru-RU" sz="2800" b="1">
                <a:solidFill>
                  <a:schemeClr val="bg1"/>
                </a:solidFill>
              </a:rPr>
              <a:t>принцип эволюции групп организмов, состоящий в </a:t>
            </a:r>
            <a:r>
              <a:rPr lang="ru-RU" sz="2800" b="1" u="sng">
                <a:solidFill>
                  <a:srgbClr val="66FFFF"/>
                </a:solidFill>
              </a:rPr>
              <a:t>приобретении сходных черт</a:t>
            </a:r>
            <a:r>
              <a:rPr lang="ru-RU" sz="2800" b="1">
                <a:solidFill>
                  <a:schemeClr val="bg1"/>
                </a:solidFill>
              </a:rPr>
              <a:t> на базе особенностей, унаследованных от общих предков </a:t>
            </a:r>
          </a:p>
          <a:p>
            <a:r>
              <a:rPr lang="ru-RU" sz="2800" b="1">
                <a:solidFill>
                  <a:schemeClr val="bg1"/>
                </a:solidFill>
              </a:rPr>
              <a:t>форма конвергентного развития, свойственного для генетически близких групп оргшанизмов</a:t>
            </a: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2193925" y="6075363"/>
            <a:ext cx="4435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chemeClr val="bg1"/>
                </a:solidFill>
              </a:rPr>
              <a:t>Предложите (начертите) схему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b="1">
                <a:solidFill>
                  <a:srgbClr val="000099"/>
                </a:solidFill>
              </a:rPr>
              <a:t>Китообразные и ластоногие</a:t>
            </a:r>
            <a:r>
              <a:rPr lang="ru-RU"/>
              <a:t> </a:t>
            </a:r>
          </a:p>
        </p:txBody>
      </p:sp>
      <p:sp>
        <p:nvSpPr>
          <p:cNvPr id="73735" name="Rectangle 7"/>
          <p:cNvSpPr>
            <a:spLocks noGrp="1" noChangeArrowheads="1"/>
          </p:cNvSpPr>
          <p:nvPr>
            <p:ph sz="quarter" idx="3"/>
          </p:nvPr>
        </p:nvSpPr>
        <p:spPr>
          <a:xfrm>
            <a:off x="457200" y="4343400"/>
            <a:ext cx="4038600" cy="2286000"/>
          </a:xfrm>
        </p:spPr>
        <p:txBody>
          <a:bodyPr/>
          <a:lstStyle/>
          <a:p>
            <a:r>
              <a:rPr lang="ru-RU" sz="2800" b="1"/>
              <a:t>Приобрели ласты -  причина водная среда обитания</a:t>
            </a:r>
          </a:p>
        </p:txBody>
      </p:sp>
      <p:pic>
        <p:nvPicPr>
          <p:cNvPr id="73742" name="Picture 14" descr="Картинка 7 из 143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295400"/>
            <a:ext cx="3943350" cy="2695575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73744" name="Picture 16" descr="Картинка 5 из 187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2590800"/>
            <a:ext cx="2895600" cy="381000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724400" y="274638"/>
            <a:ext cx="4419600" cy="1143000"/>
          </a:xfrm>
        </p:spPr>
        <p:txBody>
          <a:bodyPr/>
          <a:lstStyle/>
          <a:p>
            <a:r>
              <a:rPr lang="ru-RU" sz="4000" b="1">
                <a:solidFill>
                  <a:srgbClr val="000099"/>
                </a:solidFill>
              </a:rPr>
              <a:t>Неродственные млекопитающие</a:t>
            </a:r>
          </a:p>
        </p:txBody>
      </p:sp>
      <p:pic>
        <p:nvPicPr>
          <p:cNvPr id="75783" name="Picture 7" descr="Картинка 11 из 40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533400"/>
            <a:ext cx="4495800" cy="2900363"/>
          </a:xfrm>
          <a:prstGeom prst="rect">
            <a:avLst/>
          </a:prstGeom>
          <a:noFill/>
        </p:spPr>
      </p:pic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228600" y="3851275"/>
            <a:ext cx="52927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latin typeface="Times New Roman" pitchFamily="18" charset="0"/>
              </a:rPr>
              <a:t>Панголин</a:t>
            </a:r>
          </a:p>
          <a:p>
            <a:r>
              <a:rPr lang="ru-RU" sz="2400" b="1">
                <a:latin typeface="Times New Roman" pitchFamily="18" charset="0"/>
              </a:rPr>
              <a:t>Африка</a:t>
            </a:r>
          </a:p>
          <a:p>
            <a:r>
              <a:rPr lang="ru-RU" sz="2400" b="1">
                <a:latin typeface="Times New Roman" pitchFamily="18" charset="0"/>
              </a:rPr>
              <a:t>Отряд панголины (ящеры)</a:t>
            </a:r>
          </a:p>
          <a:p>
            <a:endParaRPr lang="ru-RU" sz="2400" b="1">
              <a:latin typeface="Times New Roman" pitchFamily="18" charset="0"/>
            </a:endParaRPr>
          </a:p>
        </p:txBody>
      </p:sp>
      <p:pic>
        <p:nvPicPr>
          <p:cNvPr id="75786" name="Picture 10" descr="Картинка 5 из 265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3140075"/>
            <a:ext cx="4648200" cy="3717925"/>
          </a:xfrm>
          <a:prstGeom prst="rect">
            <a:avLst/>
          </a:prstGeom>
          <a:noFill/>
        </p:spPr>
      </p:pic>
      <p:sp>
        <p:nvSpPr>
          <p:cNvPr id="75787" name="Text Box 11"/>
          <p:cNvSpPr txBox="1">
            <a:spLocks noChangeArrowheads="1"/>
          </p:cNvSpPr>
          <p:nvPr/>
        </p:nvSpPr>
        <p:spPr bwMode="auto">
          <a:xfrm>
            <a:off x="1295400" y="5638800"/>
            <a:ext cx="360362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/>
              <a:t>Броненосец</a:t>
            </a:r>
          </a:p>
          <a:p>
            <a:r>
              <a:rPr lang="ru-RU" sz="2000" b="1">
                <a:latin typeface="Times New Roman" pitchFamily="18" charset="0"/>
              </a:rPr>
              <a:t>Южная Америка</a:t>
            </a:r>
          </a:p>
          <a:p>
            <a:r>
              <a:rPr lang="ru-RU" sz="2400" b="1"/>
              <a:t>Отряд: Неполнозубые</a:t>
            </a:r>
            <a:r>
              <a:rPr lang="ru-RU" sz="2000" b="1"/>
              <a:t>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000099"/>
                </a:solidFill>
              </a:rPr>
              <a:t>Домашнее задание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/>
              <a:t>Правила эволюции (выучить, проиллюстрировать примерами)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296</TotalTime>
  <Words>490</Words>
  <Application>Microsoft PowerPoint</Application>
  <PresentationFormat>Экран (4:3)</PresentationFormat>
  <Paragraphs>128</Paragraphs>
  <Slides>37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37</vt:i4>
      </vt:variant>
    </vt:vector>
  </HeadingPairs>
  <TitlesOfParts>
    <vt:vector size="45" baseType="lpstr">
      <vt:lpstr>Arial</vt:lpstr>
      <vt:lpstr>Garamond</vt:lpstr>
      <vt:lpstr>Times New Roman</vt:lpstr>
      <vt:lpstr>Wingdings</vt:lpstr>
      <vt:lpstr>Monotype Corsiva</vt:lpstr>
      <vt:lpstr>Arial Unicode MS</vt:lpstr>
      <vt:lpstr>Течение</vt:lpstr>
      <vt:lpstr>Оформление по умолчанию</vt:lpstr>
      <vt:lpstr>Закономерности эволюции</vt:lpstr>
      <vt:lpstr>Дивергенция</vt:lpstr>
      <vt:lpstr>Дивергенция - это</vt:lpstr>
      <vt:lpstr>Примеры дивергенции</vt:lpstr>
      <vt:lpstr>Примеры дивергенции</vt:lpstr>
      <vt:lpstr>Примеры дивергенции</vt:lpstr>
      <vt:lpstr>Разнообразие форм клюва вьюрков</vt:lpstr>
      <vt:lpstr>Примеры дивергенции</vt:lpstr>
      <vt:lpstr>Примеры дивергенции</vt:lpstr>
      <vt:lpstr>Примеры дивергенции</vt:lpstr>
      <vt:lpstr>Примеры дивергенции</vt:lpstr>
      <vt:lpstr>Примеры дивергенции</vt:lpstr>
      <vt:lpstr>Дивергенция  приводит </vt:lpstr>
      <vt:lpstr>Гомологичные органы - это</vt:lpstr>
      <vt:lpstr>Слайд 15</vt:lpstr>
      <vt:lpstr>Слайд 16</vt:lpstr>
      <vt:lpstr>Слайд 17</vt:lpstr>
      <vt:lpstr>Слайд 18</vt:lpstr>
      <vt:lpstr>Слайд 19</vt:lpstr>
      <vt:lpstr>Слайд 20</vt:lpstr>
      <vt:lpstr>Гомология органов</vt:lpstr>
      <vt:lpstr>Конвергенция</vt:lpstr>
      <vt:lpstr>Конвергенция - это</vt:lpstr>
      <vt:lpstr>Примеры конвергенции</vt:lpstr>
      <vt:lpstr>Гомология органов</vt:lpstr>
      <vt:lpstr>Слайд 26</vt:lpstr>
      <vt:lpstr>Конвергенция  приводит </vt:lpstr>
      <vt:lpstr>Аналогичные органы - это</vt:lpstr>
      <vt:lpstr>Слайд 29</vt:lpstr>
      <vt:lpstr>Слайд 30</vt:lpstr>
      <vt:lpstr>Слайд 31</vt:lpstr>
      <vt:lpstr>Слайд 32</vt:lpstr>
      <vt:lpstr>Слайд 33</vt:lpstr>
      <vt:lpstr>Праллелизм (парафилия, параллельное развитие)  - это  </vt:lpstr>
      <vt:lpstr>Китообразные и ластоногие </vt:lpstr>
      <vt:lpstr>Неродственные млекопитающие</vt:lpstr>
      <vt:lpstr>Домашнее задание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Антон</cp:lastModifiedBy>
  <cp:revision>42</cp:revision>
  <cp:lastPrinted>1601-01-01T00:00:00Z</cp:lastPrinted>
  <dcterms:created xsi:type="dcterms:W3CDTF">1601-01-01T00:00:00Z</dcterms:created>
  <dcterms:modified xsi:type="dcterms:W3CDTF">2015-04-09T11:59:39Z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